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8"/>
    <p:sldId id="258" r:id="rId9"/>
    <p:sldId id="259" r:id="rId10"/>
    <p:sldId id="260" r:id="rId11"/>
    <p:sldId id="261" r:id="rId12"/>
    <p:sldId id="262" r:id="rId13"/>
  </p:sldIdLst>
  <p:notesMasterIdLst>
    <p:notesMasterId r:id="rId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notesMaster" Target="notesMasters/notesMaster1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-5804605e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image" Target="../media/image-24e1.png"/><Relationship Id="rId2" Type="http://schemas.openxmlformats.org/officeDocument/2006/relationships/image" Target="../media/image-1.png"/><Relationship Id="rId3" Type="http://schemas.openxmlformats.org/officeDocument/2006/relationships/image" Target="../media/image--4005d5e1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2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image" Target="../media/image-3c1.png"/><Relationship Id="rId2" Type="http://schemas.openxmlformats.org/officeDocument/2006/relationships/image" Target="../media/image-24e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3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image" Target="../media/image-45cb1ae1.png"/><Relationship Id="rId2" Type="http://schemas.openxmlformats.org/officeDocument/2006/relationships/image" Target="../media/image--7ff3d85e1.png"/><Relationship Id="rId3" Type="http://schemas.openxmlformats.org/officeDocument/2006/relationships/image" Target="../media/image--327b961e1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4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image" Target="../media/image--6dc06d9e1.png"/><Relationship Id="rId2" Type="http://schemas.openxmlformats.org/officeDocument/2006/relationships/image" Target="../media/image--7ab010de1.png"/><Relationship Id="rId3" Type="http://schemas.openxmlformats.org/officeDocument/2006/relationships/image" Target="../media/image--327b961e2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5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image" Target="../media/image-151e1ae1.png"/><Relationship Id="rId2" Type="http://schemas.openxmlformats.org/officeDocument/2006/relationships/image" Target="../media/image--3945d9e1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image" Target="../media/image-6e3d1.png"/><Relationship Id="rId2" Type="http://schemas.openxmlformats.org/officeDocument/2006/relationships/image" Target="../media/image--2af2661e1.png"/><Relationship Id="rId3" Type="http://schemas.openxmlformats.org/officeDocument/2006/relationships/image" Target="../media/image-2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33375" y="415826"/>
            <a:ext cx="11525250" cy="473273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3727"/>
              </a:lnSpc>
            </a:pPr>
            <a:r>
              <a:rPr lang="en-US" sz="3750" spc="-225" kern="0" dirty="0">
                <a:solidFill>
                  <a:srgbClr val="333333"/>
                </a:solidFill>
                <a:latin typeface="Geist Semi Bold" pitchFamily="34" charset="0"/>
                <a:ea typeface="Geist Semi Bold" pitchFamily="34" charset="-122"/>
                <a:cs typeface="Geist Semi Bold" pitchFamily="34" charset="-120"/>
              </a:rPr>
              <a:t>The 2026 US IPO Surge: An Overview</a:t>
            </a: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333375" y="1036141"/>
            <a:ext cx="11525250" cy="28262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2226"/>
              </a:lnSpc>
              <a:spcBef>
                <a:spcPts val="1136"/>
              </a:spcBef>
            </a:pPr>
            <a:r>
              <a:rPr lang="en-US" sz="1650" spc="-66" kern="0" dirty="0">
                <a:solidFill>
                  <a:srgbClr val="000000">
                    <a:alpha val="65000"/>
                  </a:srgbClr>
                </a:solidFill>
                <a:latin typeface="Geist Regular" pitchFamily="34" charset="0"/>
                <a:ea typeface="Geist Regular" pitchFamily="34" charset="-122"/>
                <a:cs typeface="Geist Regular" pitchFamily="34" charset="-120"/>
              </a:rPr>
              <a:t>Analyzing the factors driving market activity and investor sentiment</a:t>
            </a:r>
            <a:endParaRPr lang="en-US" dirty="0"/>
          </a:p>
        </p:txBody>
      </p:sp>
      <p:sp>
        <p:nvSpPr>
          <p:cNvPr id="4" name="Shape 2"/>
          <p:cNvSpPr/>
          <p:nvPr/>
        </p:nvSpPr>
        <p:spPr>
          <a:xfrm>
            <a:off x="476250" y="1733550"/>
            <a:ext cx="4476750" cy="46482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miter lim="800000"/>
          </a:ln>
        </p:spPr>
      </p:sp>
      <p:pic>
        <p:nvPicPr>
          <p:cNvPr id="5" name="Image 0" descr="a rising stock market graph">    </p:cNvPr>
          <p:cNvPicPr>
            <a:picLocks noChangeAspect="1"/>
          </p:cNvPicPr>
          <p:nvPr/>
        </p:nvPicPr>
        <p:blipFill>
          <a:blip r:embed="rId1"/>
          <a:srcRect l="1844" r="1844" t="0" b="0"/>
          <a:stretch/>
        </p:blipFill>
        <p:spPr>
          <a:xfrm>
            <a:off x="476250" y="1733550"/>
            <a:ext cx="4476750" cy="464820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429250" y="2518023"/>
            <a:ext cx="6668393" cy="3092053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 marL="241300" indent="-241300">
              <a:lnSpc>
                <a:spcPts val="2215"/>
              </a:lnSpc>
              <a:buClr>
                <a:srgbClr val="48dc92"/>
              </a:buClr>
              <a:buSzPct val="120000"/>
              <a:buChar char="•"/>
            </a:pPr>
            <a:r>
              <a:rPr lang="en-US" sz="1950" spc="-58" kern="0" dirty="0">
                <a:solidFill>
                  <a:srgbClr val="333333"/>
                </a:solidFill>
                <a:latin typeface="Geist Semi Bold" pitchFamily="34" charset="0"/>
                <a:ea typeface="Geist Semi Bold" pitchFamily="34" charset="-122"/>
                <a:cs typeface="Geist Semi Bold" pitchFamily="34" charset="-120"/>
              </a:rPr>
              <a:t>Unprecedented Issuance</a:t>
            </a:r>
            <a:endParaRPr lang="en-US" dirty="0"/>
          </a:p>
          <a:p>
            <a:pPr fontAlgn="ctr" algn="l" lvl="1" marL="241300" indent="0">
              <a:lnSpc>
                <a:spcPts val="2023"/>
              </a:lnSpc>
              <a:spcBef>
                <a:spcPts val="440"/>
              </a:spcBef>
              <a:buNone/>
            </a:pPr>
            <a:r>
              <a:rPr lang="en-US" sz="1500" spc="-60" kern="0" dirty="0">
                <a:solidFill>
                  <a:srgbClr val="000000">
                    <a:alpha val="65000"/>
                  </a:srgbClr>
                </a:solidFill>
                <a:latin typeface="Geist Regular" pitchFamily="34" charset="0"/>
                <a:ea typeface="Geist Regular" pitchFamily="34" charset="-122"/>
                <a:cs typeface="Geist Regular" pitchFamily="34" charset="-120"/>
              </a:rPr>
              <a:t>2026 has witnessed a record-high surge in US Initial Public Offering (IPO)</a:t>
            </a:r>
            <a:br>
              <a:rPr lang="en-US" sz="1500" spc="-60" kern="0" dirty="0">
                <a:solidFill>
                  <a:srgbClr val="000000">
                    <a:alpha val="65000"/>
                  </a:srgbClr>
                </a:solidFill>
                <a:latin typeface="Geist Regular" pitchFamily="34" charset="0"/>
                <a:ea typeface="Geist Regular" pitchFamily="34" charset="-122"/>
                <a:cs typeface="Geist Regular" pitchFamily="34" charset="-120"/>
              </a:rPr>
            </a:br>
            <a:r>
              <a:rPr lang="en-US" sz="1500" spc="-60" kern="0" dirty="0">
                <a:solidFill>
                  <a:srgbClr val="000000">
                    <a:alpha val="65000"/>
                  </a:srgbClr>
                </a:solidFill>
                <a:latin typeface="Geist Regular" pitchFamily="34" charset="0"/>
                <a:ea typeface="Geist Regular" pitchFamily="34" charset="-122"/>
                <a:cs typeface="Geist Regular" pitchFamily="34" charset="-120"/>
              </a:rPr>
              <a:t>activity.</a:t>
            </a:r>
            <a:endParaRPr lang="en-US" dirty="0"/>
          </a:p>
          <a:p>
            <a:pPr fontAlgn="ctr" algn="l" marL="241300" indent="-241300">
              <a:lnSpc>
                <a:spcPts val="2215"/>
              </a:lnSpc>
              <a:spcBef>
                <a:spcPts val="2070"/>
              </a:spcBef>
              <a:buClr>
                <a:srgbClr val="48dc92"/>
              </a:buClr>
              <a:buSzPct val="120000"/>
              <a:buChar char="•"/>
            </a:pPr>
            <a:r>
              <a:rPr lang="en-US" sz="1950" spc="-58" kern="0" dirty="0">
                <a:solidFill>
                  <a:srgbClr val="333333"/>
                </a:solidFill>
                <a:latin typeface="Geist Semi Bold" pitchFamily="34" charset="0"/>
                <a:ea typeface="Geist Semi Bold" pitchFamily="34" charset="-122"/>
                <a:cs typeface="Geist Semi Bold" pitchFamily="34" charset="-120"/>
              </a:rPr>
              <a:t>Core Investor Concerns</a:t>
            </a:r>
            <a:endParaRPr lang="en-US" dirty="0"/>
          </a:p>
          <a:p>
            <a:pPr fontAlgn="ctr" algn="l" lvl="1" marL="241300" indent="0">
              <a:lnSpc>
                <a:spcPts val="2023"/>
              </a:lnSpc>
              <a:spcBef>
                <a:spcPts val="440"/>
              </a:spcBef>
              <a:buNone/>
            </a:pPr>
            <a:r>
              <a:rPr lang="en-US" sz="1500" spc="-60" kern="0" dirty="0">
                <a:solidFill>
                  <a:srgbClr val="000000">
                    <a:alpha val="65000"/>
                  </a:srgbClr>
                </a:solidFill>
                <a:latin typeface="Geist Regular" pitchFamily="34" charset="0"/>
                <a:ea typeface="Geist Regular" pitchFamily="34" charset="-122"/>
                <a:cs typeface="Geist Regular" pitchFamily="34" charset="-120"/>
              </a:rPr>
              <a:t>Market participants are evaluating potential bubble risks and the overall</a:t>
            </a:r>
            <a:br>
              <a:rPr lang="en-US" sz="1500" spc="-60" kern="0" dirty="0">
                <a:solidFill>
                  <a:srgbClr val="000000">
                    <a:alpha val="65000"/>
                  </a:srgbClr>
                </a:solidFill>
                <a:latin typeface="Geist Regular" pitchFamily="34" charset="0"/>
                <a:ea typeface="Geist Regular" pitchFamily="34" charset="-122"/>
                <a:cs typeface="Geist Regular" pitchFamily="34" charset="-120"/>
              </a:rPr>
            </a:br>
            <a:r>
              <a:rPr lang="en-US" sz="1500" spc="-60" kern="0" dirty="0">
                <a:solidFill>
                  <a:srgbClr val="000000">
                    <a:alpha val="65000"/>
                  </a:srgbClr>
                </a:solidFill>
                <a:latin typeface="Geist Regular" pitchFamily="34" charset="0"/>
                <a:ea typeface="Geist Regular" pitchFamily="34" charset="-122"/>
                <a:cs typeface="Geist Regular" pitchFamily="34" charset="-120"/>
              </a:rPr>
              <a:t>capacity for the market to absorb new supply.</a:t>
            </a:r>
            <a:endParaRPr lang="en-US" dirty="0"/>
          </a:p>
          <a:p>
            <a:pPr fontAlgn="ctr" algn="l" marL="241300" indent="-241300">
              <a:lnSpc>
                <a:spcPts val="2215"/>
              </a:lnSpc>
              <a:spcBef>
                <a:spcPts val="2070"/>
              </a:spcBef>
              <a:buClr>
                <a:srgbClr val="48dc92"/>
              </a:buClr>
              <a:buSzPct val="120000"/>
              <a:buChar char="•"/>
            </a:pPr>
            <a:r>
              <a:rPr lang="en-US" sz="1950" spc="-58" kern="0" dirty="0">
                <a:solidFill>
                  <a:srgbClr val="333333"/>
                </a:solidFill>
                <a:latin typeface="Geist Semi Bold" pitchFamily="34" charset="0"/>
                <a:ea typeface="Geist Semi Bold" pitchFamily="34" charset="-122"/>
                <a:cs typeface="Geist Semi Bold" pitchFamily="34" charset="-120"/>
              </a:rPr>
              <a:t>Expert Perspectives</a:t>
            </a:r>
            <a:endParaRPr lang="en-US" dirty="0"/>
          </a:p>
          <a:p>
            <a:pPr fontAlgn="ctr" algn="l" lvl="1" marL="241300" indent="0">
              <a:lnSpc>
                <a:spcPts val="2023"/>
              </a:lnSpc>
              <a:spcBef>
                <a:spcPts val="440"/>
              </a:spcBef>
              <a:buNone/>
            </a:pPr>
            <a:r>
              <a:rPr lang="en-US" sz="1500" spc="-60" kern="0" dirty="0">
                <a:solidFill>
                  <a:srgbClr val="000000">
                    <a:alpha val="65000"/>
                  </a:srgbClr>
                </a:solidFill>
                <a:latin typeface="Geist Regular" pitchFamily="34" charset="0"/>
                <a:ea typeface="Geist Regular" pitchFamily="34" charset="-122"/>
                <a:cs typeface="Geist Regular" pitchFamily="34" charset="-120"/>
              </a:rPr>
              <a:t>Key insights provided by analysts including Ben Snider (Goldman Sachs),</a:t>
            </a:r>
            <a:br>
              <a:rPr lang="en-US" sz="1500" spc="-60" kern="0" dirty="0">
                <a:solidFill>
                  <a:srgbClr val="000000">
                    <a:alpha val="65000"/>
                  </a:srgbClr>
                </a:solidFill>
                <a:latin typeface="Geist Regular" pitchFamily="34" charset="0"/>
                <a:ea typeface="Geist Regular" pitchFamily="34" charset="-122"/>
                <a:cs typeface="Geist Regular" pitchFamily="34" charset="-120"/>
              </a:rPr>
            </a:br>
            <a:r>
              <a:rPr lang="en-US" sz="1500" spc="-60" kern="0" dirty="0">
                <a:solidFill>
                  <a:srgbClr val="000000">
                    <a:alpha val="65000"/>
                  </a:srgbClr>
                </a:solidFill>
                <a:latin typeface="Geist Regular" pitchFamily="34" charset="0"/>
                <a:ea typeface="Geist Regular" pitchFamily="34" charset="-122"/>
                <a:cs typeface="Geist Regular" pitchFamily="34" charset="-120"/>
              </a:rPr>
              <a:t>Jay Ritter (IPO Initiative), and Owen Lamont (Acadian Asset Management).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33375" y="415826"/>
            <a:ext cx="11525250" cy="473273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3727"/>
              </a:lnSpc>
            </a:pPr>
            <a:r>
              <a:rPr lang="en-US" sz="3750" spc="-225" kern="0" dirty="0">
                <a:solidFill>
                  <a:srgbClr val="333333"/>
                </a:solidFill>
                <a:latin typeface="Geist Semi Bold" pitchFamily="34" charset="0"/>
                <a:ea typeface="Geist Semi Bold" pitchFamily="34" charset="-122"/>
                <a:cs typeface="Geist Semi Bold" pitchFamily="34" charset="-120"/>
              </a:rPr>
              <a:t>Is This an 'IPO Wave'?</a:t>
            </a: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333375" y="1036141"/>
            <a:ext cx="11525250" cy="28262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2226"/>
              </a:lnSpc>
              <a:spcBef>
                <a:spcPts val="1136"/>
              </a:spcBef>
            </a:pPr>
            <a:r>
              <a:rPr lang="en-US" sz="1650" spc="-66" kern="0" dirty="0">
                <a:solidFill>
                  <a:srgbClr val="000000">
                    <a:alpha val="65000"/>
                  </a:srgbClr>
                </a:solidFill>
                <a:latin typeface="Geist Regular" pitchFamily="34" charset="0"/>
                <a:ea typeface="Geist Regular" pitchFamily="34" charset="-122"/>
                <a:cs typeface="Geist Regular" pitchFamily="34" charset="-120"/>
              </a:rPr>
              <a:t>Assessing current market activity against historical benchmarks</a:t>
            </a:r>
            <a:endParaRPr lang="en-US" dirty="0"/>
          </a:p>
        </p:txBody>
      </p:sp>
      <p:sp>
        <p:nvSpPr>
          <p:cNvPr id="4" name="Shape 2"/>
          <p:cNvSpPr/>
          <p:nvPr/>
        </p:nvSpPr>
        <p:spPr>
          <a:xfrm>
            <a:off x="1476375" y="2573655"/>
            <a:ext cx="1428750" cy="1428750"/>
          </a:xfrm>
          <a:prstGeom prst="ellipse">
            <a:avLst/>
          </a:prstGeom>
          <a:solidFill>
            <a:srgbClr val="38D8E6"/>
          </a:solidFill>
          <a:ln>
            <a:miter lim="800000"/>
          </a:ln>
        </p:spPr>
      </p:sp>
      <p:pic>
        <p:nvPicPr>
          <p:cNvPr id="5" name="Image 0" descr="24e7502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06116" y="3045133"/>
            <a:ext cx="561975" cy="47625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90525" y="4100036"/>
            <a:ext cx="3600450" cy="259556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2045"/>
              </a:lnSpc>
            </a:pPr>
            <a:r>
              <a:rPr lang="en-US" sz="1800" spc="-54" kern="0" dirty="0">
                <a:solidFill>
                  <a:srgbClr val="333333"/>
                </a:solidFill>
                <a:latin typeface="Geist Semi Bold" pitchFamily="34" charset="0"/>
                <a:ea typeface="Geist Semi Bold" pitchFamily="34" charset="-122"/>
                <a:cs typeface="Geist Semi Bold" pitchFamily="34" charset="-120"/>
              </a:rPr>
              <a:t>Market Consensus</a:t>
            </a:r>
            <a:endParaRPr lang="en-US" dirty="0"/>
          </a:p>
        </p:txBody>
      </p:sp>
      <p:sp>
        <p:nvSpPr>
          <p:cNvPr id="7" name="Text 4"/>
          <p:cNvSpPr/>
          <p:nvPr/>
        </p:nvSpPr>
        <p:spPr>
          <a:xfrm>
            <a:off x="278666" y="4439960"/>
            <a:ext cx="3824168" cy="1027509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2023"/>
              </a:lnSpc>
              <a:spcBef>
                <a:spcPts val="620"/>
              </a:spcBef>
            </a:pPr>
            <a:r>
              <a:rPr lang="en-US" sz="1500" spc="-60" kern="0" dirty="0">
                <a:solidFill>
                  <a:srgbClr val="000000">
                    <a:alpha val="65000"/>
                  </a:srgbClr>
                </a:solidFill>
                <a:latin typeface="Geist Regular" pitchFamily="34" charset="0"/>
                <a:ea typeface="Geist Regular" pitchFamily="34" charset="-122"/>
                <a:cs typeface="Geist Regular" pitchFamily="34" charset="-120"/>
              </a:rPr>
              <a:t>Current market activity is not meeting the</a:t>
            </a:r>
            <a:br>
              <a:rPr lang="en-US" sz="1500" spc="-60" kern="0" dirty="0">
                <a:solidFill>
                  <a:srgbClr val="000000">
                    <a:alpha val="65000"/>
                  </a:srgbClr>
                </a:solidFill>
                <a:latin typeface="Geist Regular" pitchFamily="34" charset="0"/>
                <a:ea typeface="Geist Regular" pitchFamily="34" charset="-122"/>
                <a:cs typeface="Geist Regular" pitchFamily="34" charset="-120"/>
              </a:rPr>
            </a:br>
            <a:r>
              <a:rPr lang="en-US" sz="1500" spc="-60" kern="0" dirty="0">
                <a:solidFill>
                  <a:srgbClr val="000000">
                    <a:alpha val="65000"/>
                  </a:srgbClr>
                </a:solidFill>
                <a:latin typeface="Geist Regular" pitchFamily="34" charset="0"/>
                <a:ea typeface="Geist Regular" pitchFamily="34" charset="-122"/>
                <a:cs typeface="Geist Regular" pitchFamily="34" charset="-120"/>
              </a:rPr>
              <a:t>established thresholds for volume or</a:t>
            </a:r>
            <a:br>
              <a:rPr lang="en-US" sz="1500" spc="-60" kern="0" dirty="0">
                <a:solidFill>
                  <a:srgbClr val="000000">
                    <a:alpha val="65000"/>
                  </a:srgbClr>
                </a:solidFill>
                <a:latin typeface="Geist Regular" pitchFamily="34" charset="0"/>
                <a:ea typeface="Geist Regular" pitchFamily="34" charset="-122"/>
                <a:cs typeface="Geist Regular" pitchFamily="34" charset="-120"/>
              </a:rPr>
            </a:br>
            <a:r>
              <a:rPr lang="en-US" sz="1500" spc="-60" kern="0" dirty="0">
                <a:solidFill>
                  <a:srgbClr val="000000">
                    <a:alpha val="65000"/>
                  </a:srgbClr>
                </a:solidFill>
                <a:latin typeface="Geist Regular" pitchFamily="34" charset="0"/>
                <a:ea typeface="Geist Regular" pitchFamily="34" charset="-122"/>
                <a:cs typeface="Geist Regular" pitchFamily="34" charset="-120"/>
              </a:rPr>
              <a:t>frequency required to classify this as a</a:t>
            </a:r>
            <a:br>
              <a:rPr lang="en-US" sz="1500" spc="-60" kern="0" dirty="0">
                <a:solidFill>
                  <a:srgbClr val="000000">
                    <a:alpha val="65000"/>
                  </a:srgbClr>
                </a:solidFill>
                <a:latin typeface="Geist Regular" pitchFamily="34" charset="0"/>
                <a:ea typeface="Geist Regular" pitchFamily="34" charset="-122"/>
                <a:cs typeface="Geist Regular" pitchFamily="34" charset="-120"/>
              </a:rPr>
            </a:br>
            <a:r>
              <a:rPr lang="en-US" sz="1500" spc="-60" kern="0" dirty="0">
                <a:solidFill>
                  <a:srgbClr val="000000">
                    <a:alpha val="65000"/>
                  </a:srgbClr>
                </a:solidFill>
                <a:latin typeface="Geist Regular" pitchFamily="34" charset="0"/>
                <a:ea typeface="Geist Regular" pitchFamily="34" charset="-122"/>
                <a:cs typeface="Geist Regular" pitchFamily="34" charset="-120"/>
              </a:rPr>
              <a:t>true 'IPO wave'.</a:t>
            </a:r>
            <a:endParaRPr lang="en-US" dirty="0"/>
          </a:p>
        </p:txBody>
      </p:sp>
      <p:sp>
        <p:nvSpPr>
          <p:cNvPr id="8" name="Shape 5"/>
          <p:cNvSpPr/>
          <p:nvPr/>
        </p:nvSpPr>
        <p:spPr>
          <a:xfrm>
            <a:off x="5381625" y="2573655"/>
            <a:ext cx="1428750" cy="1428750"/>
          </a:xfrm>
          <a:prstGeom prst="ellipse">
            <a:avLst/>
          </a:prstGeom>
          <a:solidFill>
            <a:srgbClr val="66BAEC"/>
          </a:solidFill>
          <a:ln>
            <a:miter lim="800000"/>
          </a:ln>
        </p:spPr>
      </p:sp>
      <p:pic>
        <p:nvPicPr>
          <p:cNvPr id="9" name="Image 1" descr="15613522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7191" y="2936304"/>
            <a:ext cx="933450" cy="78105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4419600" y="4100036"/>
            <a:ext cx="3352800" cy="259556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2045"/>
              </a:lnSpc>
            </a:pPr>
            <a:r>
              <a:rPr lang="en-US" sz="1800" spc="-54" kern="0" dirty="0">
                <a:solidFill>
                  <a:srgbClr val="333333"/>
                </a:solidFill>
                <a:latin typeface="Geist Semi Bold" pitchFamily="34" charset="0"/>
                <a:ea typeface="Geist Semi Bold" pitchFamily="34" charset="-122"/>
                <a:cs typeface="Geist Semi Bold" pitchFamily="34" charset="-120"/>
              </a:rPr>
              <a:t>Normalization Context</a:t>
            </a:r>
            <a:endParaRPr lang="en-US" dirty="0"/>
          </a:p>
        </p:txBody>
      </p:sp>
      <p:sp>
        <p:nvSpPr>
          <p:cNvPr id="11" name="Text 7"/>
          <p:cNvSpPr/>
          <p:nvPr/>
        </p:nvSpPr>
        <p:spPr>
          <a:xfrm>
            <a:off x="4317742" y="4439960"/>
            <a:ext cx="3556516" cy="1027509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2023"/>
              </a:lnSpc>
              <a:spcBef>
                <a:spcPts val="620"/>
              </a:spcBef>
            </a:pPr>
            <a:r>
              <a:rPr lang="en-US" sz="1500" spc="-60" kern="0" dirty="0">
                <a:solidFill>
                  <a:srgbClr val="000000">
                    <a:alpha val="65000"/>
                  </a:srgbClr>
                </a:solidFill>
                <a:latin typeface="Geist Regular" pitchFamily="34" charset="0"/>
                <a:ea typeface="Geist Regular" pitchFamily="34" charset="-122"/>
                <a:cs typeface="Geist Regular" pitchFamily="34" charset="-120"/>
              </a:rPr>
              <a:t>The current landscape is a period of</a:t>
            </a:r>
            <a:br>
              <a:rPr lang="en-US" sz="1500" spc="-60" kern="0" dirty="0">
                <a:solidFill>
                  <a:srgbClr val="000000">
                    <a:alpha val="65000"/>
                  </a:srgbClr>
                </a:solidFill>
                <a:latin typeface="Geist Regular" pitchFamily="34" charset="0"/>
                <a:ea typeface="Geist Regular" pitchFamily="34" charset="-122"/>
                <a:cs typeface="Geist Regular" pitchFamily="34" charset="-120"/>
              </a:rPr>
            </a:br>
            <a:r>
              <a:rPr lang="en-US" sz="1500" spc="-60" kern="0" dirty="0">
                <a:solidFill>
                  <a:srgbClr val="000000">
                    <a:alpha val="65000"/>
                  </a:srgbClr>
                </a:solidFill>
                <a:latin typeface="Geist Regular" pitchFamily="34" charset="0"/>
                <a:ea typeface="Geist Regular" pitchFamily="34" charset="-122"/>
                <a:cs typeface="Geist Regular" pitchFamily="34" charset="-120"/>
              </a:rPr>
              <a:t>normalization, driven largely by a small</a:t>
            </a:r>
            <a:br>
              <a:rPr lang="en-US" sz="1500" spc="-60" kern="0" dirty="0">
                <a:solidFill>
                  <a:srgbClr val="000000">
                    <a:alpha val="65000"/>
                  </a:srgbClr>
                </a:solidFill>
                <a:latin typeface="Geist Regular" pitchFamily="34" charset="0"/>
                <a:ea typeface="Geist Regular" pitchFamily="34" charset="-122"/>
                <a:cs typeface="Geist Regular" pitchFamily="34" charset="-120"/>
              </a:rPr>
            </a:br>
            <a:r>
              <a:rPr lang="en-US" sz="1500" spc="-60" kern="0" dirty="0">
                <a:solidFill>
                  <a:srgbClr val="000000">
                    <a:alpha val="65000"/>
                  </a:srgbClr>
                </a:solidFill>
                <a:latin typeface="Geist Regular" pitchFamily="34" charset="0"/>
                <a:ea typeface="Geist Regular" pitchFamily="34" charset="-122"/>
                <a:cs typeface="Geist Regular" pitchFamily="34" charset="-120"/>
              </a:rPr>
              <a:t>number of landmark deals in the AI</a:t>
            </a:r>
            <a:br>
              <a:rPr lang="en-US" sz="1500" spc="-60" kern="0" dirty="0">
                <a:solidFill>
                  <a:srgbClr val="000000">
                    <a:alpha val="65000"/>
                  </a:srgbClr>
                </a:solidFill>
                <a:latin typeface="Geist Regular" pitchFamily="34" charset="0"/>
                <a:ea typeface="Geist Regular" pitchFamily="34" charset="-122"/>
                <a:cs typeface="Geist Regular" pitchFamily="34" charset="-120"/>
              </a:rPr>
            </a:br>
            <a:r>
              <a:rPr lang="en-US" sz="1500" spc="-60" kern="0" dirty="0">
                <a:solidFill>
                  <a:srgbClr val="000000">
                    <a:alpha val="65000"/>
                  </a:srgbClr>
                </a:solidFill>
                <a:latin typeface="Geist Regular" pitchFamily="34" charset="0"/>
                <a:ea typeface="Geist Regular" pitchFamily="34" charset="-122"/>
                <a:cs typeface="Geist Regular" pitchFamily="34" charset="-120"/>
              </a:rPr>
              <a:t>infrastructure sector.</a:t>
            </a:r>
            <a:endParaRPr lang="en-US" dirty="0"/>
          </a:p>
        </p:txBody>
      </p:sp>
      <p:sp>
        <p:nvSpPr>
          <p:cNvPr id="12" name="Shape 8"/>
          <p:cNvSpPr/>
          <p:nvPr/>
        </p:nvSpPr>
        <p:spPr>
          <a:xfrm>
            <a:off x="9286875" y="2573655"/>
            <a:ext cx="1428750" cy="1428750"/>
          </a:xfrm>
          <a:prstGeom prst="ellipse">
            <a:avLst/>
          </a:prstGeom>
          <a:solidFill>
            <a:srgbClr val="939BF1"/>
          </a:solidFill>
          <a:ln>
            <a:miter lim="800000"/>
          </a:ln>
        </p:spPr>
      </p:sp>
      <p:pic>
        <p:nvPicPr>
          <p:cNvPr id="13" name="Image 2" descr="-4005d5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41271" y="2944677"/>
            <a:ext cx="723900" cy="676275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8186738" y="4100036"/>
            <a:ext cx="3629025" cy="259556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2045"/>
              </a:lnSpc>
            </a:pPr>
            <a:r>
              <a:rPr lang="en-US" sz="1800" spc="-54" kern="0" dirty="0">
                <a:solidFill>
                  <a:srgbClr val="333333"/>
                </a:solidFill>
                <a:latin typeface="Geist Semi Bold" pitchFamily="34" charset="0"/>
                <a:ea typeface="Geist Semi Bold" pitchFamily="34" charset="-122"/>
                <a:cs typeface="Geist Semi Bold" pitchFamily="34" charset="-120"/>
              </a:rPr>
              <a:t>Historical Comparison</a:t>
            </a:r>
            <a:endParaRPr lang="en-US" dirty="0"/>
          </a:p>
        </p:txBody>
      </p:sp>
      <p:sp>
        <p:nvSpPr>
          <p:cNvPr id="15" name="Text 10"/>
          <p:cNvSpPr/>
          <p:nvPr/>
        </p:nvSpPr>
        <p:spPr>
          <a:xfrm>
            <a:off x="8072482" y="4439960"/>
            <a:ext cx="3857536" cy="770632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2023"/>
              </a:lnSpc>
              <a:spcBef>
                <a:spcPts val="620"/>
              </a:spcBef>
            </a:pPr>
            <a:r>
              <a:rPr lang="en-US" sz="1500" spc="-60" kern="0" dirty="0">
                <a:solidFill>
                  <a:srgbClr val="000000">
                    <a:alpha val="65000"/>
                  </a:srgbClr>
                </a:solidFill>
                <a:latin typeface="Geist Regular" pitchFamily="34" charset="0"/>
                <a:ea typeface="Geist Regular" pitchFamily="34" charset="-122"/>
                <a:cs typeface="Geist Regular" pitchFamily="34" charset="-120"/>
              </a:rPr>
              <a:t>Issuance levels remain significantly below</a:t>
            </a:r>
            <a:br>
              <a:rPr lang="en-US" sz="1500" spc="-60" kern="0" dirty="0">
                <a:solidFill>
                  <a:srgbClr val="000000">
                    <a:alpha val="65000"/>
                  </a:srgbClr>
                </a:solidFill>
                <a:latin typeface="Geist Regular" pitchFamily="34" charset="0"/>
                <a:ea typeface="Geist Regular" pitchFamily="34" charset="-122"/>
                <a:cs typeface="Geist Regular" pitchFamily="34" charset="-120"/>
              </a:rPr>
            </a:br>
            <a:r>
              <a:rPr lang="en-US" sz="1500" spc="-60" kern="0" dirty="0">
                <a:solidFill>
                  <a:srgbClr val="000000">
                    <a:alpha val="65000"/>
                  </a:srgbClr>
                </a:solidFill>
                <a:latin typeface="Geist Regular" pitchFamily="34" charset="0"/>
                <a:ea typeface="Geist Regular" pitchFamily="34" charset="-122"/>
                <a:cs typeface="Geist Regular" pitchFamily="34" charset="-120"/>
              </a:rPr>
              <a:t>the speculative peaks seen during</a:t>
            </a:r>
            <a:br>
              <a:rPr lang="en-US" sz="1500" spc="-60" kern="0" dirty="0">
                <a:solidFill>
                  <a:srgbClr val="000000">
                    <a:alpha val="65000"/>
                  </a:srgbClr>
                </a:solidFill>
                <a:latin typeface="Geist Regular" pitchFamily="34" charset="0"/>
                <a:ea typeface="Geist Regular" pitchFamily="34" charset="-122"/>
                <a:cs typeface="Geist Regular" pitchFamily="34" charset="-120"/>
              </a:rPr>
            </a:br>
            <a:r>
              <a:rPr lang="en-US" sz="1500" spc="-60" kern="0" dirty="0">
                <a:solidFill>
                  <a:srgbClr val="000000">
                    <a:alpha val="65000"/>
                  </a:srgbClr>
                </a:solidFill>
                <a:latin typeface="Geist Regular" pitchFamily="34" charset="0"/>
                <a:ea typeface="Geist Regular" pitchFamily="34" charset="-122"/>
                <a:cs typeface="Geist Regular" pitchFamily="34" charset="-120"/>
              </a:rPr>
              <a:t>historical benchmarks like 1999 and 2021.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33375" y="415826"/>
            <a:ext cx="11525250" cy="473273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3727"/>
              </a:lnSpc>
            </a:pPr>
            <a:r>
              <a:rPr lang="en-US" sz="3750" spc="-225" kern="0" dirty="0">
                <a:solidFill>
                  <a:srgbClr val="333333"/>
                </a:solidFill>
                <a:latin typeface="Geist Semi Bold" pitchFamily="34" charset="0"/>
                <a:ea typeface="Geist Semi Bold" pitchFamily="34" charset="-122"/>
                <a:cs typeface="Geist Semi Bold" pitchFamily="34" charset="-120"/>
              </a:rPr>
              <a:t>Assessing the 'Red Flag' Risks</a:t>
            </a: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333375" y="1036141"/>
            <a:ext cx="11525250" cy="28262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2226"/>
              </a:lnSpc>
              <a:spcBef>
                <a:spcPts val="1136"/>
              </a:spcBef>
            </a:pPr>
            <a:r>
              <a:rPr lang="en-US" sz="1650" spc="-66" kern="0" dirty="0">
                <a:solidFill>
                  <a:srgbClr val="000000">
                    <a:alpha val="65000"/>
                  </a:srgbClr>
                </a:solidFill>
                <a:latin typeface="Geist Regular" pitchFamily="34" charset="0"/>
                <a:ea typeface="Geist Regular" pitchFamily="34" charset="-122"/>
                <a:cs typeface="Geist Regular" pitchFamily="34" charset="-120"/>
              </a:rPr>
              <a:t>Current market indicators and IPO activity analysis</a:t>
            </a:r>
            <a:endParaRPr lang="en-US" dirty="0"/>
          </a:p>
        </p:txBody>
      </p:sp>
      <p:sp>
        <p:nvSpPr>
          <p:cNvPr id="4" name="Shape 2"/>
          <p:cNvSpPr/>
          <p:nvPr/>
        </p:nvSpPr>
        <p:spPr>
          <a:xfrm>
            <a:off x="1476375" y="2573655"/>
            <a:ext cx="1428750" cy="1428750"/>
          </a:xfrm>
          <a:prstGeom prst="ellipse">
            <a:avLst/>
          </a:prstGeom>
          <a:solidFill>
            <a:srgbClr val="38D8E6"/>
          </a:solidFill>
          <a:ln>
            <a:miter lim="800000"/>
          </a:ln>
        </p:spPr>
      </p:sp>
      <p:pic>
        <p:nvPicPr>
          <p:cNvPr id="5" name="Image 0" descr="3c61702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30747" y="2961419"/>
            <a:ext cx="733425" cy="657225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03818" y="4100036"/>
            <a:ext cx="3773865" cy="519113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2045"/>
              </a:lnSpc>
            </a:pPr>
            <a:r>
              <a:rPr lang="en-US" sz="1800" spc="-54" kern="0" dirty="0">
                <a:solidFill>
                  <a:srgbClr val="333333"/>
                </a:solidFill>
                <a:latin typeface="Geist Semi Bold" pitchFamily="34" charset="0"/>
                <a:ea typeface="Geist Semi Bold" pitchFamily="34" charset="-122"/>
                <a:cs typeface="Geist Semi Bold" pitchFamily="34" charset="-120"/>
              </a:rPr>
              <a:t>Absence of Late-Cycle Warning</a:t>
            </a:r>
            <a:br>
              <a:rPr lang="en-US" sz="1800" spc="-54" kern="0" dirty="0">
                <a:solidFill>
                  <a:srgbClr val="333333"/>
                </a:solidFill>
                <a:latin typeface="Geist Semi Bold" pitchFamily="34" charset="0"/>
                <a:ea typeface="Geist Semi Bold" pitchFamily="34" charset="-122"/>
                <a:cs typeface="Geist Semi Bold" pitchFamily="34" charset="-120"/>
              </a:rPr>
            </a:br>
            <a:r>
              <a:rPr lang="en-US" sz="1800" spc="-54" kern="0" dirty="0">
                <a:solidFill>
                  <a:srgbClr val="333333"/>
                </a:solidFill>
                <a:latin typeface="Geist Semi Bold" pitchFamily="34" charset="0"/>
                <a:ea typeface="Geist Semi Bold" pitchFamily="34" charset="-122"/>
                <a:cs typeface="Geist Semi Bold" pitchFamily="34" charset="-120"/>
              </a:rPr>
              <a:t>Signs</a:t>
            </a:r>
            <a:endParaRPr lang="en-US" dirty="0"/>
          </a:p>
        </p:txBody>
      </p:sp>
      <p:sp>
        <p:nvSpPr>
          <p:cNvPr id="7" name="Text 4"/>
          <p:cNvSpPr/>
          <p:nvPr/>
        </p:nvSpPr>
        <p:spPr>
          <a:xfrm>
            <a:off x="341992" y="4699516"/>
            <a:ext cx="3697516" cy="770632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2023"/>
              </a:lnSpc>
              <a:spcBef>
                <a:spcPts val="620"/>
              </a:spcBef>
            </a:pPr>
            <a:r>
              <a:rPr lang="en-US" sz="1500" spc="-60" kern="0" dirty="0">
                <a:solidFill>
                  <a:srgbClr val="000000">
                    <a:alpha val="65000"/>
                  </a:srgbClr>
                </a:solidFill>
                <a:latin typeface="Geist Regular" pitchFamily="34" charset="0"/>
                <a:ea typeface="Geist Regular" pitchFamily="34" charset="-122"/>
                <a:cs typeface="Geist Regular" pitchFamily="34" charset="-120"/>
              </a:rPr>
              <a:t>Indicators like stretched valuations and</a:t>
            </a:r>
            <a:br>
              <a:rPr lang="en-US" sz="1500" spc="-60" kern="0" dirty="0">
                <a:solidFill>
                  <a:srgbClr val="000000">
                    <a:alpha val="65000"/>
                  </a:srgbClr>
                </a:solidFill>
                <a:latin typeface="Geist Regular" pitchFamily="34" charset="0"/>
                <a:ea typeface="Geist Regular" pitchFamily="34" charset="-122"/>
                <a:cs typeface="Geist Regular" pitchFamily="34" charset="-120"/>
              </a:rPr>
            </a:br>
            <a:r>
              <a:rPr lang="en-US" sz="1500" spc="-60" kern="0" dirty="0">
                <a:solidFill>
                  <a:srgbClr val="000000">
                    <a:alpha val="65000"/>
                  </a:srgbClr>
                </a:solidFill>
                <a:latin typeface="Geist Regular" pitchFamily="34" charset="0"/>
                <a:ea typeface="Geist Regular" pitchFamily="34" charset="-122"/>
                <a:cs typeface="Geist Regular" pitchFamily="34" charset="-120"/>
              </a:rPr>
              <a:t>speculative euphoria have not hit critical</a:t>
            </a:r>
            <a:br>
              <a:rPr lang="en-US" sz="1500" spc="-60" kern="0" dirty="0">
                <a:solidFill>
                  <a:srgbClr val="000000">
                    <a:alpha val="65000"/>
                  </a:srgbClr>
                </a:solidFill>
                <a:latin typeface="Geist Regular" pitchFamily="34" charset="0"/>
                <a:ea typeface="Geist Regular" pitchFamily="34" charset="-122"/>
                <a:cs typeface="Geist Regular" pitchFamily="34" charset="-120"/>
              </a:rPr>
            </a:br>
            <a:r>
              <a:rPr lang="en-US" sz="1500" spc="-60" kern="0" dirty="0">
                <a:solidFill>
                  <a:srgbClr val="000000">
                    <a:alpha val="65000"/>
                  </a:srgbClr>
                </a:solidFill>
                <a:latin typeface="Geist Regular" pitchFamily="34" charset="0"/>
                <a:ea typeface="Geist Regular" pitchFamily="34" charset="-122"/>
                <a:cs typeface="Geist Regular" pitchFamily="34" charset="-120"/>
              </a:rPr>
              <a:t>thresholds.</a:t>
            </a:r>
            <a:endParaRPr lang="en-US" dirty="0"/>
          </a:p>
        </p:txBody>
      </p:sp>
      <p:sp>
        <p:nvSpPr>
          <p:cNvPr id="8" name="Shape 5"/>
          <p:cNvSpPr/>
          <p:nvPr/>
        </p:nvSpPr>
        <p:spPr>
          <a:xfrm>
            <a:off x="5381625" y="2573655"/>
            <a:ext cx="1428750" cy="1428750"/>
          </a:xfrm>
          <a:prstGeom prst="ellipse">
            <a:avLst/>
          </a:prstGeom>
          <a:solidFill>
            <a:srgbClr val="66BAEC"/>
          </a:solidFill>
          <a:ln>
            <a:miter lim="800000"/>
          </a:ln>
        </p:spPr>
      </p:sp>
      <p:pic>
        <p:nvPicPr>
          <p:cNvPr id="9" name="Image 1" descr="24e75022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1366" y="3045133"/>
            <a:ext cx="561975" cy="47625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4348163" y="4100036"/>
            <a:ext cx="3495675" cy="259556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2045"/>
              </a:lnSpc>
            </a:pPr>
            <a:r>
              <a:rPr lang="en-US" sz="1800" spc="-54" kern="0" dirty="0">
                <a:solidFill>
                  <a:srgbClr val="333333"/>
                </a:solidFill>
                <a:latin typeface="Geist Semi Bold" pitchFamily="34" charset="0"/>
                <a:ea typeface="Geist Semi Bold" pitchFamily="34" charset="-122"/>
                <a:cs typeface="Geist Semi Bold" pitchFamily="34" charset="-120"/>
              </a:rPr>
              <a:t>Balanced IPO Market</a:t>
            </a:r>
            <a:endParaRPr lang="en-US" dirty="0"/>
          </a:p>
        </p:txBody>
      </p:sp>
      <p:sp>
        <p:nvSpPr>
          <p:cNvPr id="11" name="Text 7"/>
          <p:cNvSpPr/>
          <p:nvPr/>
        </p:nvSpPr>
        <p:spPr>
          <a:xfrm>
            <a:off x="4240947" y="4439960"/>
            <a:ext cx="3710107" cy="770632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2023"/>
              </a:lnSpc>
              <a:spcBef>
                <a:spcPts val="620"/>
              </a:spcBef>
            </a:pPr>
            <a:r>
              <a:rPr lang="en-US" sz="1500" spc="-60" kern="0" dirty="0">
                <a:solidFill>
                  <a:srgbClr val="000000">
                    <a:alpha val="65000"/>
                  </a:srgbClr>
                </a:solidFill>
                <a:latin typeface="Geist Regular" pitchFamily="34" charset="0"/>
                <a:ea typeface="Geist Regular" pitchFamily="34" charset="-122"/>
                <a:cs typeface="Geist Regular" pitchFamily="34" charset="-120"/>
              </a:rPr>
              <a:t>Valuations remain modestly above long-</a:t>
            </a:r>
            <a:br>
              <a:rPr lang="en-US" sz="1500" spc="-60" kern="0" dirty="0">
                <a:solidFill>
                  <a:srgbClr val="000000">
                    <a:alpha val="65000"/>
                  </a:srgbClr>
                </a:solidFill>
                <a:latin typeface="Geist Regular" pitchFamily="34" charset="0"/>
                <a:ea typeface="Geist Regular" pitchFamily="34" charset="-122"/>
                <a:cs typeface="Geist Regular" pitchFamily="34" charset="-120"/>
              </a:rPr>
            </a:br>
            <a:r>
              <a:rPr lang="en-US" sz="1500" spc="-60" kern="0" dirty="0">
                <a:solidFill>
                  <a:srgbClr val="000000">
                    <a:alpha val="65000"/>
                  </a:srgbClr>
                </a:solidFill>
                <a:latin typeface="Geist Regular" pitchFamily="34" charset="0"/>
                <a:ea typeface="Geist Regular" pitchFamily="34" charset="-122"/>
                <a:cs typeface="Geist Regular" pitchFamily="34" charset="-120"/>
              </a:rPr>
              <a:t>term averages, but stay well below</a:t>
            </a:r>
            <a:br>
              <a:rPr lang="en-US" sz="1500" spc="-60" kern="0" dirty="0">
                <a:solidFill>
                  <a:srgbClr val="000000">
                    <a:alpha val="65000"/>
                  </a:srgbClr>
                </a:solidFill>
                <a:latin typeface="Geist Regular" pitchFamily="34" charset="0"/>
                <a:ea typeface="Geist Regular" pitchFamily="34" charset="-122"/>
                <a:cs typeface="Geist Regular" pitchFamily="34" charset="-120"/>
              </a:rPr>
            </a:br>
            <a:r>
              <a:rPr lang="en-US" sz="1500" spc="-60" kern="0" dirty="0">
                <a:solidFill>
                  <a:srgbClr val="000000">
                    <a:alpha val="65000"/>
                  </a:srgbClr>
                </a:solidFill>
                <a:latin typeface="Geist Regular" pitchFamily="34" charset="0"/>
                <a:ea typeface="Geist Regular" pitchFamily="34" charset="-122"/>
                <a:cs typeface="Geist Regular" pitchFamily="34" charset="-120"/>
              </a:rPr>
              <a:t>historical boom cycle peaks.</a:t>
            </a:r>
            <a:endParaRPr lang="en-US" dirty="0"/>
          </a:p>
        </p:txBody>
      </p:sp>
      <p:sp>
        <p:nvSpPr>
          <p:cNvPr id="12" name="Shape 8"/>
          <p:cNvSpPr/>
          <p:nvPr/>
        </p:nvSpPr>
        <p:spPr>
          <a:xfrm>
            <a:off x="9286875" y="2573655"/>
            <a:ext cx="1428750" cy="1428750"/>
          </a:xfrm>
          <a:prstGeom prst="ellipse">
            <a:avLst/>
          </a:prstGeom>
          <a:solidFill>
            <a:srgbClr val="939BF1"/>
          </a:solidFill>
          <a:ln>
            <a:miter lim="800000"/>
          </a:ln>
        </p:spPr>
      </p:sp>
      <p:pic>
        <p:nvPicPr>
          <p:cNvPr id="13" name="Image 2" descr="24e75022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6616" y="3045133"/>
            <a:ext cx="561975" cy="47625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8312750" y="4100036"/>
            <a:ext cx="3376999" cy="259556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2045"/>
              </a:lnSpc>
            </a:pPr>
            <a:r>
              <a:rPr lang="en-US" sz="1800" spc="-54" kern="0" dirty="0">
                <a:solidFill>
                  <a:srgbClr val="333333"/>
                </a:solidFill>
                <a:latin typeface="Geist Semi Bold" pitchFamily="34" charset="0"/>
                <a:ea typeface="Geist Semi Bold" pitchFamily="34" charset="-122"/>
                <a:cs typeface="Geist Semi Bold" pitchFamily="34" charset="-120"/>
              </a:rPr>
              <a:t>Reframing Issuance Volume</a:t>
            </a:r>
            <a:endParaRPr lang="en-US" dirty="0"/>
          </a:p>
        </p:txBody>
      </p:sp>
      <p:sp>
        <p:nvSpPr>
          <p:cNvPr id="15" name="Text 10"/>
          <p:cNvSpPr/>
          <p:nvPr/>
        </p:nvSpPr>
        <p:spPr>
          <a:xfrm>
            <a:off x="8214524" y="4439960"/>
            <a:ext cx="3573453" cy="770632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2023"/>
              </a:lnSpc>
              <a:spcBef>
                <a:spcPts val="620"/>
              </a:spcBef>
            </a:pPr>
            <a:r>
              <a:rPr lang="en-US" sz="1500" spc="-60" kern="0" dirty="0">
                <a:solidFill>
                  <a:srgbClr val="000000">
                    <a:alpha val="65000"/>
                  </a:srgbClr>
                </a:solidFill>
                <a:latin typeface="Geist Regular" pitchFamily="34" charset="0"/>
                <a:ea typeface="Geist Regular" pitchFamily="34" charset="-122"/>
                <a:cs typeface="Geist Regular" pitchFamily="34" charset="-120"/>
              </a:rPr>
              <a:t>High IPO volume is a weak predictor of</a:t>
            </a:r>
            <a:br>
              <a:rPr lang="en-US" sz="1500" spc="-60" kern="0" dirty="0">
                <a:solidFill>
                  <a:srgbClr val="000000">
                    <a:alpha val="65000"/>
                  </a:srgbClr>
                </a:solidFill>
                <a:latin typeface="Geist Regular" pitchFamily="34" charset="0"/>
                <a:ea typeface="Geist Regular" pitchFamily="34" charset="-122"/>
                <a:cs typeface="Geist Regular" pitchFamily="34" charset="-120"/>
              </a:rPr>
            </a:br>
            <a:r>
              <a:rPr lang="en-US" sz="1500" spc="-60" kern="0" dirty="0">
                <a:solidFill>
                  <a:srgbClr val="000000">
                    <a:alpha val="65000"/>
                  </a:srgbClr>
                </a:solidFill>
                <a:latin typeface="Geist Regular" pitchFamily="34" charset="0"/>
                <a:ea typeface="Geist Regular" pitchFamily="34" charset="-122"/>
                <a:cs typeface="Geist Regular" pitchFamily="34" charset="-120"/>
              </a:rPr>
              <a:t>downturns and often signals broader</a:t>
            </a:r>
            <a:br>
              <a:rPr lang="en-US" sz="1500" spc="-60" kern="0" dirty="0">
                <a:solidFill>
                  <a:srgbClr val="000000">
                    <a:alpha val="65000"/>
                  </a:srgbClr>
                </a:solidFill>
                <a:latin typeface="Geist Regular" pitchFamily="34" charset="0"/>
                <a:ea typeface="Geist Regular" pitchFamily="34" charset="-122"/>
                <a:cs typeface="Geist Regular" pitchFamily="34" charset="-120"/>
              </a:rPr>
            </a:br>
            <a:r>
              <a:rPr lang="en-US" sz="1500" spc="-60" kern="0" dirty="0">
                <a:solidFill>
                  <a:srgbClr val="000000">
                    <a:alpha val="65000"/>
                  </a:srgbClr>
                </a:solidFill>
                <a:latin typeface="Geist Regular" pitchFamily="34" charset="0"/>
                <a:ea typeface="Geist Regular" pitchFamily="34" charset="-122"/>
                <a:cs typeface="Geist Regular" pitchFamily="34" charset="-120"/>
              </a:rPr>
              <a:t>economic confidence.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42875" y="415826"/>
            <a:ext cx="11906250" cy="473273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3727"/>
              </a:lnSpc>
            </a:pPr>
            <a:r>
              <a:rPr lang="en-US" sz="3750" spc="-225" kern="0" dirty="0">
                <a:solidFill>
                  <a:srgbClr val="333333"/>
                </a:solidFill>
                <a:latin typeface="Geist Semi Bold" pitchFamily="34" charset="0"/>
                <a:ea typeface="Geist Semi Bold" pitchFamily="34" charset="-122"/>
                <a:cs typeface="Geist Semi Bold" pitchFamily="34" charset="-120"/>
              </a:rPr>
              <a:t>Market Digestion: Can the Market Absorb the Supply?</a:t>
            </a: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333375" y="1036141"/>
            <a:ext cx="11525250" cy="28262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2226"/>
              </a:lnSpc>
              <a:spcBef>
                <a:spcPts val="1136"/>
              </a:spcBef>
            </a:pPr>
            <a:r>
              <a:rPr lang="en-US" sz="1650" spc="-66" kern="0" dirty="0">
                <a:solidFill>
                  <a:srgbClr val="000000">
                    <a:alpha val="65000"/>
                  </a:srgbClr>
                </a:solidFill>
                <a:latin typeface="Geist Regular" pitchFamily="34" charset="0"/>
                <a:ea typeface="Geist Regular" pitchFamily="34" charset="-122"/>
                <a:cs typeface="Geist Regular" pitchFamily="34" charset="-120"/>
              </a:rPr>
              <a:t>Analyzing the resilience and balance of US equity market supply dynamics</a:t>
            </a:r>
            <a:endParaRPr lang="en-US" dirty="0"/>
          </a:p>
        </p:txBody>
      </p:sp>
      <p:sp>
        <p:nvSpPr>
          <p:cNvPr id="4" name="Shape 2"/>
          <p:cNvSpPr/>
          <p:nvPr/>
        </p:nvSpPr>
        <p:spPr>
          <a:xfrm>
            <a:off x="476250" y="3038475"/>
            <a:ext cx="3619500" cy="2395538"/>
          </a:xfrm>
          <a:prstGeom prst="rect">
            <a:avLst/>
          </a:prstGeom>
          <a:solidFill>
            <a:srgbClr val="38D8E6"/>
          </a:solidFill>
          <a:ln>
            <a:miter lim="800000"/>
          </a:ln>
        </p:spPr>
      </p:sp>
      <p:sp>
        <p:nvSpPr>
          <p:cNvPr id="5" name="Text 3"/>
          <p:cNvSpPr/>
          <p:nvPr/>
        </p:nvSpPr>
        <p:spPr>
          <a:xfrm>
            <a:off x="762000" y="3537198"/>
            <a:ext cx="3333750" cy="28128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215"/>
              </a:lnSpc>
            </a:pPr>
            <a:r>
              <a:rPr lang="en-US" sz="1950" spc="-58" kern="0" dirty="0">
                <a:solidFill>
                  <a:srgbClr val="FFFFFF"/>
                </a:solidFill>
                <a:latin typeface="Geist Semi Bold" pitchFamily="34" charset="0"/>
                <a:ea typeface="Geist Semi Bold" pitchFamily="34" charset="-122"/>
                <a:cs typeface="Geist Semi Bold" pitchFamily="34" charset="-120"/>
              </a:rPr>
              <a:t>Robust Market Liquidity</a:t>
            </a: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762000" y="3894386"/>
            <a:ext cx="3348633" cy="1027509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23"/>
              </a:lnSpc>
              <a:spcBef>
                <a:spcPts val="587"/>
              </a:spcBef>
            </a:pPr>
            <a:r>
              <a:rPr lang="en-US" sz="1500" spc="-60" kern="0" dirty="0">
                <a:solidFill>
                  <a:srgbClr val="FFFFFF">
                    <a:alpha val="80000"/>
                  </a:srgbClr>
                </a:solidFill>
                <a:latin typeface="Geist Regular" pitchFamily="34" charset="0"/>
                <a:ea typeface="Geist Regular" pitchFamily="34" charset="-122"/>
                <a:cs typeface="Geist Regular" pitchFamily="34" charset="-120"/>
              </a:rPr>
              <a:t>The depth of the US equity market</a:t>
            </a:r>
            <a:br>
              <a:rPr lang="en-US" sz="1500" spc="-60" kern="0" dirty="0">
                <a:solidFill>
                  <a:srgbClr val="FFFFFF">
                    <a:alpha val="80000"/>
                  </a:srgbClr>
                </a:solidFill>
                <a:latin typeface="Geist Regular" pitchFamily="34" charset="0"/>
                <a:ea typeface="Geist Regular" pitchFamily="34" charset="-122"/>
                <a:cs typeface="Geist Regular" pitchFamily="34" charset="-120"/>
              </a:rPr>
            </a:br>
            <a:r>
              <a:rPr lang="en-US" sz="1500" spc="-60" kern="0" dirty="0">
                <a:solidFill>
                  <a:srgbClr val="FFFFFF">
                    <a:alpha val="80000"/>
                  </a:srgbClr>
                </a:solidFill>
                <a:latin typeface="Geist Regular" pitchFamily="34" charset="0"/>
                <a:ea typeface="Geist Regular" pitchFamily="34" charset="-122"/>
                <a:cs typeface="Geist Regular" pitchFamily="34" charset="-120"/>
              </a:rPr>
              <a:t>enables it to absorb new issuance</a:t>
            </a:r>
            <a:br>
              <a:rPr lang="en-US" sz="1500" spc="-60" kern="0" dirty="0">
                <a:solidFill>
                  <a:srgbClr val="FFFFFF">
                    <a:alpha val="80000"/>
                  </a:srgbClr>
                </a:solidFill>
                <a:latin typeface="Geist Regular" pitchFamily="34" charset="0"/>
                <a:ea typeface="Geist Regular" pitchFamily="34" charset="-122"/>
                <a:cs typeface="Geist Regular" pitchFamily="34" charset="-120"/>
              </a:rPr>
            </a:br>
            <a:r>
              <a:rPr lang="en-US" sz="1500" spc="-60" kern="0" dirty="0">
                <a:solidFill>
                  <a:srgbClr val="FFFFFF">
                    <a:alpha val="80000"/>
                  </a:srgbClr>
                </a:solidFill>
                <a:latin typeface="Geist Regular" pitchFamily="34" charset="0"/>
                <a:ea typeface="Geist Regular" pitchFamily="34" charset="-122"/>
                <a:cs typeface="Geist Regular" pitchFamily="34" charset="-120"/>
              </a:rPr>
              <a:t>efficiently without causing systemic</a:t>
            </a:r>
            <a:br>
              <a:rPr lang="en-US" sz="1500" spc="-60" kern="0" dirty="0">
                <a:solidFill>
                  <a:srgbClr val="FFFFFF">
                    <a:alpha val="80000"/>
                  </a:srgbClr>
                </a:solidFill>
                <a:latin typeface="Geist Regular" pitchFamily="34" charset="0"/>
                <a:ea typeface="Geist Regular" pitchFamily="34" charset="-122"/>
                <a:cs typeface="Geist Regular" pitchFamily="34" charset="-120"/>
              </a:rPr>
            </a:br>
            <a:r>
              <a:rPr lang="en-US" sz="1500" spc="-60" kern="0" dirty="0">
                <a:solidFill>
                  <a:srgbClr val="FFFFFF">
                    <a:alpha val="80000"/>
                  </a:srgbClr>
                </a:solidFill>
                <a:latin typeface="Geist Regular" pitchFamily="34" charset="0"/>
                <a:ea typeface="Geist Regular" pitchFamily="34" charset="-122"/>
                <a:cs typeface="Geist Regular" pitchFamily="34" charset="-120"/>
              </a:rPr>
              <a:t>disruption.</a:t>
            </a:r>
            <a:endParaRPr lang="en-US" dirty="0"/>
          </a:p>
        </p:txBody>
      </p:sp>
      <p:sp>
        <p:nvSpPr>
          <p:cNvPr id="7" name="Shape 5"/>
          <p:cNvSpPr/>
          <p:nvPr/>
        </p:nvSpPr>
        <p:spPr>
          <a:xfrm>
            <a:off x="1928813" y="2681288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1AC2D1"/>
            </a:solidFill>
            <a:prstDash val="solid"/>
            <a:miter lim="800000"/>
          </a:ln>
        </p:spPr>
      </p:sp>
      <p:pic>
        <p:nvPicPr>
          <p:cNvPr id="8" name="Image 0" descr="45cb1ae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17538" y="2866858"/>
            <a:ext cx="314325" cy="361950"/>
          </a:xfrm>
          <a:prstGeom prst="rect">
            <a:avLst/>
          </a:prstGeom>
        </p:spPr>
      </p:pic>
      <p:sp>
        <p:nvSpPr>
          <p:cNvPr id="9" name="Shape 6"/>
          <p:cNvSpPr/>
          <p:nvPr/>
        </p:nvSpPr>
        <p:spPr>
          <a:xfrm>
            <a:off x="4286250" y="3038475"/>
            <a:ext cx="3619500" cy="2395538"/>
          </a:xfrm>
          <a:prstGeom prst="rect">
            <a:avLst/>
          </a:prstGeom>
          <a:solidFill>
            <a:srgbClr val="66BAEC"/>
          </a:solidFill>
          <a:ln>
            <a:miter lim="800000"/>
          </a:ln>
        </p:spPr>
      </p:sp>
      <p:sp>
        <p:nvSpPr>
          <p:cNvPr id="10" name="Text 7"/>
          <p:cNvSpPr/>
          <p:nvPr/>
        </p:nvSpPr>
        <p:spPr>
          <a:xfrm>
            <a:off x="4572000" y="3537198"/>
            <a:ext cx="3333750" cy="562570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215"/>
              </a:lnSpc>
            </a:pPr>
            <a:r>
              <a:rPr lang="en-US" sz="1950" spc="-58" kern="0" dirty="0">
                <a:solidFill>
                  <a:srgbClr val="FFFFFF"/>
                </a:solidFill>
                <a:latin typeface="Geist Semi Bold" pitchFamily="34" charset="0"/>
                <a:ea typeface="Geist Semi Bold" pitchFamily="34" charset="-122"/>
                <a:cs typeface="Geist Semi Bold" pitchFamily="34" charset="-120"/>
              </a:rPr>
              <a:t>Offsetting Corporate</a:t>
            </a:r>
            <a:br>
              <a:rPr lang="en-US" sz="1950" spc="-58" kern="0" dirty="0">
                <a:solidFill>
                  <a:srgbClr val="FFFFFF"/>
                </a:solidFill>
                <a:latin typeface="Geist Semi Bold" pitchFamily="34" charset="0"/>
                <a:ea typeface="Geist Semi Bold" pitchFamily="34" charset="-122"/>
                <a:cs typeface="Geist Semi Bold" pitchFamily="34" charset="-120"/>
              </a:rPr>
            </a:br>
            <a:r>
              <a:rPr lang="en-US" sz="1950" spc="-58" kern="0" dirty="0">
                <a:solidFill>
                  <a:srgbClr val="FFFFFF"/>
                </a:solidFill>
                <a:latin typeface="Geist Semi Bold" pitchFamily="34" charset="0"/>
                <a:ea typeface="Geist Semi Bold" pitchFamily="34" charset="-122"/>
                <a:cs typeface="Geist Semi Bold" pitchFamily="34" charset="-120"/>
              </a:rPr>
              <a:t>Activity</a:t>
            </a:r>
            <a:endParaRPr lang="en-US" dirty="0"/>
          </a:p>
        </p:txBody>
      </p:sp>
      <p:sp>
        <p:nvSpPr>
          <p:cNvPr id="11" name="Text 8"/>
          <p:cNvSpPr/>
          <p:nvPr/>
        </p:nvSpPr>
        <p:spPr>
          <a:xfrm>
            <a:off x="4572000" y="4175671"/>
            <a:ext cx="3430042" cy="1027509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23"/>
              </a:lnSpc>
              <a:spcBef>
                <a:spcPts val="587"/>
              </a:spcBef>
            </a:pPr>
            <a:r>
              <a:rPr lang="en-US" sz="1500" spc="-60" kern="0" dirty="0">
                <a:solidFill>
                  <a:srgbClr val="FFFFFF">
                    <a:alpha val="80000"/>
                  </a:srgbClr>
                </a:solidFill>
                <a:latin typeface="Geist Regular" pitchFamily="34" charset="0"/>
                <a:ea typeface="Geist Regular" pitchFamily="34" charset="-122"/>
                <a:cs typeface="Geist Regular" pitchFamily="34" charset="-120"/>
              </a:rPr>
              <a:t>Sustained buyback programs and</a:t>
            </a:r>
            <a:br>
              <a:rPr lang="en-US" sz="1500" spc="-60" kern="0" dirty="0">
                <a:solidFill>
                  <a:srgbClr val="FFFFFF">
                    <a:alpha val="80000"/>
                  </a:srgbClr>
                </a:solidFill>
                <a:latin typeface="Geist Regular" pitchFamily="34" charset="0"/>
                <a:ea typeface="Geist Regular" pitchFamily="34" charset="-122"/>
                <a:cs typeface="Geist Regular" pitchFamily="34" charset="-120"/>
              </a:rPr>
            </a:br>
            <a:r>
              <a:rPr lang="en-US" sz="1500" spc="-60" kern="0" dirty="0">
                <a:solidFill>
                  <a:srgbClr val="FFFFFF">
                    <a:alpha val="80000"/>
                  </a:srgbClr>
                </a:solidFill>
                <a:latin typeface="Geist Regular" pitchFamily="34" charset="0"/>
                <a:ea typeface="Geist Regular" pitchFamily="34" charset="-122"/>
                <a:cs typeface="Geist Regular" pitchFamily="34" charset="-120"/>
              </a:rPr>
              <a:t>consistent dividend payouts serve as</a:t>
            </a:r>
            <a:br>
              <a:rPr lang="en-US" sz="1500" spc="-60" kern="0" dirty="0">
                <a:solidFill>
                  <a:srgbClr val="FFFFFF">
                    <a:alpha val="80000"/>
                  </a:srgbClr>
                </a:solidFill>
                <a:latin typeface="Geist Regular" pitchFamily="34" charset="0"/>
                <a:ea typeface="Geist Regular" pitchFamily="34" charset="-122"/>
                <a:cs typeface="Geist Regular" pitchFamily="34" charset="-120"/>
              </a:rPr>
            </a:br>
            <a:r>
              <a:rPr lang="en-US" sz="1500" spc="-60" kern="0" dirty="0">
                <a:solidFill>
                  <a:srgbClr val="FFFFFF">
                    <a:alpha val="80000"/>
                  </a:srgbClr>
                </a:solidFill>
                <a:latin typeface="Geist Regular" pitchFamily="34" charset="0"/>
                <a:ea typeface="Geist Regular" pitchFamily="34" charset="-122"/>
                <a:cs typeface="Geist Regular" pitchFamily="34" charset="-120"/>
              </a:rPr>
              <a:t>a vital counterbalance to new equity</a:t>
            </a:r>
            <a:br>
              <a:rPr lang="en-US" sz="1500" spc="-60" kern="0" dirty="0">
                <a:solidFill>
                  <a:srgbClr val="FFFFFF">
                    <a:alpha val="80000"/>
                  </a:srgbClr>
                </a:solidFill>
                <a:latin typeface="Geist Regular" pitchFamily="34" charset="0"/>
                <a:ea typeface="Geist Regular" pitchFamily="34" charset="-122"/>
                <a:cs typeface="Geist Regular" pitchFamily="34" charset="-120"/>
              </a:rPr>
            </a:br>
            <a:r>
              <a:rPr lang="en-US" sz="1500" spc="-60" kern="0" dirty="0">
                <a:solidFill>
                  <a:srgbClr val="FFFFFF">
                    <a:alpha val="80000"/>
                  </a:srgbClr>
                </a:solidFill>
                <a:latin typeface="Geist Regular" pitchFamily="34" charset="0"/>
                <a:ea typeface="Geist Regular" pitchFamily="34" charset="-122"/>
                <a:cs typeface="Geist Regular" pitchFamily="34" charset="-120"/>
              </a:rPr>
              <a:t>supply.</a:t>
            </a:r>
            <a:endParaRPr lang="en-US" dirty="0"/>
          </a:p>
        </p:txBody>
      </p:sp>
      <p:sp>
        <p:nvSpPr>
          <p:cNvPr id="12" name="Shape 9"/>
          <p:cNvSpPr/>
          <p:nvPr/>
        </p:nvSpPr>
        <p:spPr>
          <a:xfrm>
            <a:off x="5738813" y="2681288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39A6E6"/>
            </a:solidFill>
            <a:prstDash val="solid"/>
            <a:miter lim="800000"/>
          </a:ln>
        </p:spPr>
      </p:sp>
      <p:pic>
        <p:nvPicPr>
          <p:cNvPr id="13" name="Image 1" descr="-7ff3d85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8566" y="2900345"/>
            <a:ext cx="342900" cy="266700"/>
          </a:xfrm>
          <a:prstGeom prst="rect">
            <a:avLst/>
          </a:prstGeom>
        </p:spPr>
      </p:pic>
      <p:sp>
        <p:nvSpPr>
          <p:cNvPr id="14" name="Shape 10"/>
          <p:cNvSpPr/>
          <p:nvPr/>
        </p:nvSpPr>
        <p:spPr>
          <a:xfrm>
            <a:off x="8096250" y="3038475"/>
            <a:ext cx="3619500" cy="2395538"/>
          </a:xfrm>
          <a:prstGeom prst="rect">
            <a:avLst/>
          </a:prstGeom>
          <a:solidFill>
            <a:srgbClr val="939BF1"/>
          </a:solidFill>
          <a:ln>
            <a:miter lim="800000"/>
          </a:ln>
        </p:spPr>
      </p:sp>
      <p:sp>
        <p:nvSpPr>
          <p:cNvPr id="15" name="Text 11"/>
          <p:cNvSpPr/>
          <p:nvPr/>
        </p:nvSpPr>
        <p:spPr>
          <a:xfrm>
            <a:off x="8382000" y="3537198"/>
            <a:ext cx="3333750" cy="28128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215"/>
              </a:lnSpc>
            </a:pPr>
            <a:r>
              <a:rPr lang="en-US" sz="1950" spc="-58" kern="0" dirty="0">
                <a:solidFill>
                  <a:srgbClr val="FFFFFF"/>
                </a:solidFill>
                <a:latin typeface="Geist Semi Bold" pitchFamily="34" charset="0"/>
                <a:ea typeface="Geist Semi Bold" pitchFamily="34" charset="-122"/>
                <a:cs typeface="Geist Semi Bold" pitchFamily="34" charset="-120"/>
              </a:rPr>
              <a:t>Self-Limiting Dynamics</a:t>
            </a:r>
            <a:endParaRPr lang="en-US" dirty="0"/>
          </a:p>
        </p:txBody>
      </p:sp>
      <p:sp>
        <p:nvSpPr>
          <p:cNvPr id="16" name="Text 12"/>
          <p:cNvSpPr/>
          <p:nvPr/>
        </p:nvSpPr>
        <p:spPr>
          <a:xfrm>
            <a:off x="8382000" y="3894386"/>
            <a:ext cx="3429149" cy="1027509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23"/>
              </a:lnSpc>
              <a:spcBef>
                <a:spcPts val="587"/>
              </a:spcBef>
            </a:pPr>
            <a:r>
              <a:rPr lang="en-US" sz="1500" spc="-60" kern="0" dirty="0">
                <a:solidFill>
                  <a:srgbClr val="FFFFFF">
                    <a:alpha val="80000"/>
                  </a:srgbClr>
                </a:solidFill>
                <a:latin typeface="Geist Regular" pitchFamily="34" charset="0"/>
                <a:ea typeface="Geist Regular" pitchFamily="34" charset="-122"/>
                <a:cs typeface="Geist Regular" pitchFamily="34" charset="-120"/>
              </a:rPr>
              <a:t>The IPO market is inherently reactive,</a:t>
            </a:r>
            <a:br>
              <a:rPr lang="en-US" sz="1500" spc="-60" kern="0" dirty="0">
                <a:solidFill>
                  <a:srgbClr val="FFFFFF">
                    <a:alpha val="80000"/>
                  </a:srgbClr>
                </a:solidFill>
                <a:latin typeface="Geist Regular" pitchFamily="34" charset="0"/>
                <a:ea typeface="Geist Regular" pitchFamily="34" charset="-122"/>
                <a:cs typeface="Geist Regular" pitchFamily="34" charset="-120"/>
              </a:rPr>
            </a:br>
            <a:r>
              <a:rPr lang="en-US" sz="1500" spc="-60" kern="0" dirty="0">
                <a:solidFill>
                  <a:srgbClr val="FFFFFF">
                    <a:alpha val="80000"/>
                  </a:srgbClr>
                </a:solidFill>
                <a:latin typeface="Geist Regular" pitchFamily="34" charset="0"/>
                <a:ea typeface="Geist Regular" pitchFamily="34" charset="-122"/>
                <a:cs typeface="Geist Regular" pitchFamily="34" charset="-120"/>
              </a:rPr>
              <a:t>naturally slowing issuance volume</a:t>
            </a:r>
            <a:br>
              <a:rPr lang="en-US" sz="1500" spc="-60" kern="0" dirty="0">
                <a:solidFill>
                  <a:srgbClr val="FFFFFF">
                    <a:alpha val="80000"/>
                  </a:srgbClr>
                </a:solidFill>
                <a:latin typeface="Geist Regular" pitchFamily="34" charset="0"/>
                <a:ea typeface="Geist Regular" pitchFamily="34" charset="-122"/>
                <a:cs typeface="Geist Regular" pitchFamily="34" charset="-120"/>
              </a:rPr>
            </a:br>
            <a:r>
              <a:rPr lang="en-US" sz="1500" spc="-60" kern="0" dirty="0">
                <a:solidFill>
                  <a:srgbClr val="FFFFFF">
                    <a:alpha val="80000"/>
                  </a:srgbClr>
                </a:solidFill>
                <a:latin typeface="Geist Regular" pitchFamily="34" charset="0"/>
                <a:ea typeface="Geist Regular" pitchFamily="34" charset="-122"/>
                <a:cs typeface="Geist Regular" pitchFamily="34" charset="-120"/>
              </a:rPr>
              <a:t>when investor demand wanes to</a:t>
            </a:r>
            <a:br>
              <a:rPr lang="en-US" sz="1500" spc="-60" kern="0" dirty="0">
                <a:solidFill>
                  <a:srgbClr val="FFFFFF">
                    <a:alpha val="80000"/>
                  </a:srgbClr>
                </a:solidFill>
                <a:latin typeface="Geist Regular" pitchFamily="34" charset="0"/>
                <a:ea typeface="Geist Regular" pitchFamily="34" charset="-122"/>
                <a:cs typeface="Geist Regular" pitchFamily="34" charset="-120"/>
              </a:rPr>
            </a:br>
            <a:r>
              <a:rPr lang="en-US" sz="1500" spc="-60" kern="0" dirty="0">
                <a:solidFill>
                  <a:srgbClr val="FFFFFF">
                    <a:alpha val="80000"/>
                  </a:srgbClr>
                </a:solidFill>
                <a:latin typeface="Geist Regular" pitchFamily="34" charset="0"/>
                <a:ea typeface="Geist Regular" pitchFamily="34" charset="-122"/>
                <a:cs typeface="Geist Regular" pitchFamily="34" charset="-120"/>
              </a:rPr>
              <a:t>ensure market equilibrium.</a:t>
            </a:r>
            <a:endParaRPr lang="en-US" dirty="0"/>
          </a:p>
        </p:txBody>
      </p:sp>
      <p:sp>
        <p:nvSpPr>
          <p:cNvPr id="17" name="Shape 13"/>
          <p:cNvSpPr/>
          <p:nvPr/>
        </p:nvSpPr>
        <p:spPr>
          <a:xfrm>
            <a:off x="9548813" y="2681288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6671EB"/>
            </a:solidFill>
            <a:prstDash val="solid"/>
            <a:miter lim="800000"/>
          </a:ln>
        </p:spPr>
      </p:sp>
      <p:pic>
        <p:nvPicPr>
          <p:cNvPr id="18" name="Image 2" descr="-327b961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63683" y="2917086"/>
            <a:ext cx="285750" cy="23812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33375" y="415826"/>
            <a:ext cx="11525250" cy="473273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3727"/>
              </a:lnSpc>
            </a:pPr>
            <a:r>
              <a:rPr lang="en-US" sz="3750" spc="-225" kern="0" dirty="0">
                <a:solidFill>
                  <a:srgbClr val="333333"/>
                </a:solidFill>
                <a:latin typeface="Geist Semi Bold" pitchFamily="34" charset="0"/>
                <a:ea typeface="Geist Semi Bold" pitchFamily="34" charset="-122"/>
                <a:cs typeface="Geist Semi Bold" pitchFamily="34" charset="-120"/>
              </a:rPr>
              <a:t>The Role of AI and Debt Issuance</a:t>
            </a: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333375" y="1036141"/>
            <a:ext cx="11525250" cy="28262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2226"/>
              </a:lnSpc>
              <a:spcBef>
                <a:spcPts val="1136"/>
              </a:spcBef>
            </a:pPr>
            <a:r>
              <a:rPr lang="en-US" sz="1650" spc="-66" kern="0" dirty="0">
                <a:solidFill>
                  <a:srgbClr val="000000">
                    <a:alpha val="65000"/>
                  </a:srgbClr>
                </a:solidFill>
                <a:latin typeface="Geist Regular" pitchFamily="34" charset="0"/>
                <a:ea typeface="Geist Regular" pitchFamily="34" charset="-122"/>
                <a:cs typeface="Geist Regular" pitchFamily="34" charset="-120"/>
              </a:rPr>
              <a:t>Analyzing the impact of AI infrastructure investment on capital markets</a:t>
            </a:r>
            <a:endParaRPr lang="en-US" dirty="0"/>
          </a:p>
        </p:txBody>
      </p:sp>
      <p:sp>
        <p:nvSpPr>
          <p:cNvPr id="4" name="Shape 2"/>
          <p:cNvSpPr/>
          <p:nvPr/>
        </p:nvSpPr>
        <p:spPr>
          <a:xfrm>
            <a:off x="476250" y="3333750"/>
            <a:ext cx="3619500" cy="1804988"/>
          </a:xfrm>
          <a:prstGeom prst="rect">
            <a:avLst/>
          </a:prstGeom>
          <a:solidFill>
            <a:srgbClr val="38D8E6"/>
          </a:solidFill>
          <a:ln>
            <a:miter lim="800000"/>
          </a:ln>
        </p:spPr>
      </p:sp>
      <p:sp>
        <p:nvSpPr>
          <p:cNvPr id="5" name="Text 3"/>
          <p:cNvSpPr/>
          <p:nvPr/>
        </p:nvSpPr>
        <p:spPr>
          <a:xfrm>
            <a:off x="762000" y="3835003"/>
            <a:ext cx="3457575" cy="26729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104"/>
              </a:lnSpc>
            </a:pPr>
            <a:r>
              <a:rPr lang="en-US" sz="1852" spc="-56" kern="0" dirty="0">
                <a:solidFill>
                  <a:srgbClr val="FFFFFF"/>
                </a:solidFill>
                <a:latin typeface="Geist Semi Bold" pitchFamily="34" charset="0"/>
                <a:ea typeface="Geist Semi Bold" pitchFamily="34" charset="-122"/>
                <a:cs typeface="Geist Semi Bold" pitchFamily="34" charset="-120"/>
              </a:rPr>
              <a:t>AI-Driven Capex as Catalyst</a:t>
            </a: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762000" y="4174480"/>
            <a:ext cx="3441948" cy="732234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922"/>
              </a:lnSpc>
              <a:spcBef>
                <a:spcPts val="557"/>
              </a:spcBef>
            </a:pPr>
            <a:r>
              <a:rPr lang="en-US" sz="1425" spc="-57" kern="0" dirty="0">
                <a:solidFill>
                  <a:srgbClr val="FFFFFF">
                    <a:alpha val="80000"/>
                  </a:srgbClr>
                </a:solidFill>
                <a:latin typeface="Geist Regular" pitchFamily="34" charset="0"/>
                <a:ea typeface="Geist Regular" pitchFamily="34" charset="-122"/>
                <a:cs typeface="Geist Regular" pitchFamily="34" charset="-120"/>
              </a:rPr>
              <a:t>Massive investment in AI infrastructure</a:t>
            </a:r>
            <a:br>
              <a:rPr lang="en-US" sz="1425" spc="-57" kern="0" dirty="0">
                <a:solidFill>
                  <a:srgbClr val="FFFFFF">
                    <a:alpha val="80000"/>
                  </a:srgbClr>
                </a:solidFill>
                <a:latin typeface="Geist Regular" pitchFamily="34" charset="0"/>
                <a:ea typeface="Geist Regular" pitchFamily="34" charset="-122"/>
                <a:cs typeface="Geist Regular" pitchFamily="34" charset="-120"/>
              </a:rPr>
            </a:br>
            <a:r>
              <a:rPr lang="en-US" sz="1425" spc="-57" kern="0" dirty="0">
                <a:solidFill>
                  <a:srgbClr val="FFFFFF">
                    <a:alpha val="80000"/>
                  </a:srgbClr>
                </a:solidFill>
                <a:latin typeface="Geist Regular" pitchFamily="34" charset="0"/>
                <a:ea typeface="Geist Regular" pitchFamily="34" charset="-122"/>
                <a:cs typeface="Geist Regular" pitchFamily="34" charset="-120"/>
              </a:rPr>
              <a:t>is fueling a surge in both equity and</a:t>
            </a:r>
            <a:br>
              <a:rPr lang="en-US" sz="1425" spc="-57" kern="0" dirty="0">
                <a:solidFill>
                  <a:srgbClr val="FFFFFF">
                    <a:alpha val="80000"/>
                  </a:srgbClr>
                </a:solidFill>
                <a:latin typeface="Geist Regular" pitchFamily="34" charset="0"/>
                <a:ea typeface="Geist Regular" pitchFamily="34" charset="-122"/>
                <a:cs typeface="Geist Regular" pitchFamily="34" charset="-120"/>
              </a:rPr>
            </a:br>
            <a:r>
              <a:rPr lang="en-US" sz="1425" spc="-57" kern="0" dirty="0">
                <a:solidFill>
                  <a:srgbClr val="FFFFFF">
                    <a:alpha val="80000"/>
                  </a:srgbClr>
                </a:solidFill>
                <a:latin typeface="Geist Regular" pitchFamily="34" charset="0"/>
                <a:ea typeface="Geist Regular" pitchFamily="34" charset="-122"/>
                <a:cs typeface="Geist Regular" pitchFamily="34" charset="-120"/>
              </a:rPr>
              <a:t>debt issuance across various sectors.</a:t>
            </a:r>
            <a:endParaRPr lang="en-US" dirty="0"/>
          </a:p>
        </p:txBody>
      </p:sp>
      <p:sp>
        <p:nvSpPr>
          <p:cNvPr id="7" name="Shape 5"/>
          <p:cNvSpPr/>
          <p:nvPr/>
        </p:nvSpPr>
        <p:spPr>
          <a:xfrm>
            <a:off x="1928813" y="2976563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1AC2D1"/>
            </a:solidFill>
            <a:prstDash val="solid"/>
            <a:miter lim="800000"/>
          </a:ln>
        </p:spPr>
      </p:sp>
      <p:pic>
        <p:nvPicPr>
          <p:cNvPr id="8" name="Image 0" descr="-6dc06d9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35311" y="3187250"/>
            <a:ext cx="304800" cy="304800"/>
          </a:xfrm>
          <a:prstGeom prst="rect">
            <a:avLst/>
          </a:prstGeom>
        </p:spPr>
      </p:pic>
      <p:sp>
        <p:nvSpPr>
          <p:cNvPr id="9" name="Shape 6"/>
          <p:cNvSpPr/>
          <p:nvPr/>
        </p:nvSpPr>
        <p:spPr>
          <a:xfrm>
            <a:off x="4286250" y="3333750"/>
            <a:ext cx="3619500" cy="1804988"/>
          </a:xfrm>
          <a:prstGeom prst="rect">
            <a:avLst/>
          </a:prstGeom>
          <a:solidFill>
            <a:srgbClr val="66BAEC"/>
          </a:solidFill>
          <a:ln>
            <a:miter lim="800000"/>
          </a:ln>
        </p:spPr>
      </p:sp>
      <p:sp>
        <p:nvSpPr>
          <p:cNvPr id="10" name="Text 7"/>
          <p:cNvSpPr/>
          <p:nvPr/>
        </p:nvSpPr>
        <p:spPr>
          <a:xfrm>
            <a:off x="4572000" y="3835003"/>
            <a:ext cx="3333750" cy="26729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104"/>
              </a:lnSpc>
            </a:pPr>
            <a:r>
              <a:rPr lang="en-US" sz="1852" spc="-56" kern="0" dirty="0">
                <a:solidFill>
                  <a:srgbClr val="FFFFFF"/>
                </a:solidFill>
                <a:latin typeface="Geist Semi Bold" pitchFamily="34" charset="0"/>
                <a:ea typeface="Geist Semi Bold" pitchFamily="34" charset="-122"/>
                <a:cs typeface="Geist Semi Bold" pitchFamily="34" charset="-120"/>
              </a:rPr>
              <a:t>Debt Issuance Risks</a:t>
            </a:r>
            <a:endParaRPr lang="en-US" dirty="0"/>
          </a:p>
        </p:txBody>
      </p:sp>
      <p:sp>
        <p:nvSpPr>
          <p:cNvPr id="11" name="Text 8"/>
          <p:cNvSpPr/>
          <p:nvPr/>
        </p:nvSpPr>
        <p:spPr>
          <a:xfrm>
            <a:off x="4572000" y="4174480"/>
            <a:ext cx="3333750" cy="732234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922"/>
              </a:lnSpc>
              <a:spcBef>
                <a:spcPts val="557"/>
              </a:spcBef>
            </a:pPr>
            <a:r>
              <a:rPr lang="en-US" sz="1425" spc="-57" kern="0" dirty="0">
                <a:solidFill>
                  <a:srgbClr val="FFFFFF">
                    <a:alpha val="80000"/>
                  </a:srgbClr>
                </a:solidFill>
                <a:latin typeface="Geist Regular" pitchFamily="34" charset="0"/>
                <a:ea typeface="Geist Regular" pitchFamily="34" charset="-122"/>
                <a:cs typeface="Geist Regular" pitchFamily="34" charset="-120"/>
              </a:rPr>
              <a:t>Simultaneous large-scale debt and</a:t>
            </a:r>
            <a:br>
              <a:rPr lang="en-US" sz="1425" spc="-57" kern="0" dirty="0">
                <a:solidFill>
                  <a:srgbClr val="FFFFFF">
                    <a:alpha val="80000"/>
                  </a:srgbClr>
                </a:solidFill>
                <a:latin typeface="Geist Regular" pitchFamily="34" charset="0"/>
                <a:ea typeface="Geist Regular" pitchFamily="34" charset="-122"/>
                <a:cs typeface="Geist Regular" pitchFamily="34" charset="-120"/>
              </a:rPr>
            </a:br>
            <a:r>
              <a:rPr lang="en-US" sz="1425" spc="-57" kern="0" dirty="0">
                <a:solidFill>
                  <a:srgbClr val="FFFFFF">
                    <a:alpha val="80000"/>
                  </a:srgbClr>
                </a:solidFill>
                <a:latin typeface="Geist Regular" pitchFamily="34" charset="0"/>
                <a:ea typeface="Geist Regular" pitchFamily="34" charset="-122"/>
                <a:cs typeface="Geist Regular" pitchFamily="34" charset="-120"/>
              </a:rPr>
              <a:t>equity issuance may signal capital</a:t>
            </a:r>
            <a:br>
              <a:rPr lang="en-US" sz="1425" spc="-57" kern="0" dirty="0">
                <a:solidFill>
                  <a:srgbClr val="FFFFFF">
                    <a:alpha val="80000"/>
                  </a:srgbClr>
                </a:solidFill>
                <a:latin typeface="Geist Regular" pitchFamily="34" charset="0"/>
                <a:ea typeface="Geist Regular" pitchFamily="34" charset="-122"/>
                <a:cs typeface="Geist Regular" pitchFamily="34" charset="-120"/>
              </a:rPr>
            </a:br>
            <a:r>
              <a:rPr lang="en-US" sz="1425" spc="-57" kern="0" dirty="0">
                <a:solidFill>
                  <a:srgbClr val="FFFFFF">
                    <a:alpha val="80000"/>
                  </a:srgbClr>
                </a:solidFill>
                <a:latin typeface="Geist Regular" pitchFamily="34" charset="0"/>
                <a:ea typeface="Geist Regular" pitchFamily="34" charset="-122"/>
                <a:cs typeface="Geist Regular" pitchFamily="34" charset="-120"/>
              </a:rPr>
              <a:t>sustainability concerns to investors.</a:t>
            </a:r>
            <a:endParaRPr lang="en-US" dirty="0"/>
          </a:p>
        </p:txBody>
      </p:sp>
      <p:sp>
        <p:nvSpPr>
          <p:cNvPr id="12" name="Shape 9"/>
          <p:cNvSpPr/>
          <p:nvPr/>
        </p:nvSpPr>
        <p:spPr>
          <a:xfrm>
            <a:off x="5738813" y="2976563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39A6E6"/>
            </a:solidFill>
            <a:prstDash val="solid"/>
            <a:miter lim="800000"/>
          </a:ln>
        </p:spPr>
      </p:sp>
      <p:pic>
        <p:nvPicPr>
          <p:cNvPr id="13" name="Image 1" descr="-7ab010d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9464" y="3166319"/>
            <a:ext cx="295275" cy="333375"/>
          </a:xfrm>
          <a:prstGeom prst="rect">
            <a:avLst/>
          </a:prstGeom>
        </p:spPr>
      </p:pic>
      <p:sp>
        <p:nvSpPr>
          <p:cNvPr id="14" name="Shape 10"/>
          <p:cNvSpPr/>
          <p:nvPr/>
        </p:nvSpPr>
        <p:spPr>
          <a:xfrm>
            <a:off x="8096250" y="3333750"/>
            <a:ext cx="3619500" cy="1804988"/>
          </a:xfrm>
          <a:prstGeom prst="rect">
            <a:avLst/>
          </a:prstGeom>
          <a:solidFill>
            <a:srgbClr val="939BF1"/>
          </a:solidFill>
          <a:ln>
            <a:miter lim="800000"/>
          </a:ln>
        </p:spPr>
      </p:sp>
      <p:sp>
        <p:nvSpPr>
          <p:cNvPr id="15" name="Text 11"/>
          <p:cNvSpPr/>
          <p:nvPr/>
        </p:nvSpPr>
        <p:spPr>
          <a:xfrm>
            <a:off x="8382000" y="3835003"/>
            <a:ext cx="3333750" cy="26729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104"/>
              </a:lnSpc>
            </a:pPr>
            <a:r>
              <a:rPr lang="en-US" sz="1852" spc="-56" kern="0" dirty="0">
                <a:solidFill>
                  <a:srgbClr val="FFFFFF"/>
                </a:solidFill>
                <a:latin typeface="Geist Semi Bold" pitchFamily="34" charset="0"/>
                <a:ea typeface="Geist Semi Bold" pitchFamily="34" charset="-122"/>
                <a:cs typeface="Geist Semi Bold" pitchFamily="34" charset="-120"/>
              </a:rPr>
              <a:t>Credit Market Constraints</a:t>
            </a:r>
            <a:endParaRPr lang="en-US" dirty="0"/>
          </a:p>
        </p:txBody>
      </p:sp>
      <p:sp>
        <p:nvSpPr>
          <p:cNvPr id="16" name="Text 12"/>
          <p:cNvSpPr/>
          <p:nvPr/>
        </p:nvSpPr>
        <p:spPr>
          <a:xfrm>
            <a:off x="8382000" y="4174480"/>
            <a:ext cx="3474393" cy="732234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1922"/>
              </a:lnSpc>
              <a:spcBef>
                <a:spcPts val="557"/>
              </a:spcBef>
            </a:pPr>
            <a:r>
              <a:rPr lang="en-US" sz="1425" spc="-57" kern="0" dirty="0">
                <a:solidFill>
                  <a:srgbClr val="FFFFFF">
                    <a:alpha val="80000"/>
                  </a:srgbClr>
                </a:solidFill>
                <a:latin typeface="Geist Regular" pitchFamily="34" charset="0"/>
                <a:ea typeface="Geist Regular" pitchFamily="34" charset="-122"/>
                <a:cs typeface="Geist Regular" pitchFamily="34" charset="-120"/>
              </a:rPr>
              <a:t>Future financing is hindered by issuer</a:t>
            </a:r>
            <a:br>
              <a:rPr lang="en-US" sz="1425" spc="-57" kern="0" dirty="0">
                <a:solidFill>
                  <a:srgbClr val="FFFFFF">
                    <a:alpha val="80000"/>
                  </a:srgbClr>
                </a:solidFill>
                <a:latin typeface="Geist Regular" pitchFamily="34" charset="0"/>
                <a:ea typeface="Geist Regular" pitchFamily="34" charset="-122"/>
                <a:cs typeface="Geist Regular" pitchFamily="34" charset="-120"/>
              </a:rPr>
            </a:br>
            <a:r>
              <a:rPr lang="en-US" sz="1425" spc="-57" kern="0" dirty="0">
                <a:solidFill>
                  <a:srgbClr val="FFFFFF">
                    <a:alpha val="80000"/>
                  </a:srgbClr>
                </a:solidFill>
                <a:latin typeface="Geist Regular" pitchFamily="34" charset="0"/>
                <a:ea typeface="Geist Regular" pitchFamily="34" charset="-122"/>
                <a:cs typeface="Geist Regular" pitchFamily="34" charset="-120"/>
              </a:rPr>
              <a:t>concentration and reaching the ceiling</a:t>
            </a:r>
            <a:br>
              <a:rPr lang="en-US" sz="1425" spc="-57" kern="0" dirty="0">
                <a:solidFill>
                  <a:srgbClr val="FFFFFF">
                    <a:alpha val="80000"/>
                  </a:srgbClr>
                </a:solidFill>
                <a:latin typeface="Geist Regular" pitchFamily="34" charset="0"/>
                <a:ea typeface="Geist Regular" pitchFamily="34" charset="-122"/>
                <a:cs typeface="Geist Regular" pitchFamily="34" charset="-120"/>
              </a:rPr>
            </a:br>
            <a:r>
              <a:rPr lang="en-US" sz="1425" spc="-57" kern="0" dirty="0">
                <a:solidFill>
                  <a:srgbClr val="FFFFFF">
                    <a:alpha val="80000"/>
                  </a:srgbClr>
                </a:solidFill>
                <a:latin typeface="Geist Regular" pitchFamily="34" charset="0"/>
                <a:ea typeface="Geist Regular" pitchFamily="34" charset="-122"/>
                <a:cs typeface="Geist Regular" pitchFamily="34" charset="-120"/>
              </a:rPr>
              <a:t>of investor appetite for AI-specific debt.</a:t>
            </a:r>
            <a:endParaRPr lang="en-US" dirty="0"/>
          </a:p>
        </p:txBody>
      </p:sp>
      <p:sp>
        <p:nvSpPr>
          <p:cNvPr id="17" name="Shape 13"/>
          <p:cNvSpPr/>
          <p:nvPr/>
        </p:nvSpPr>
        <p:spPr>
          <a:xfrm>
            <a:off x="9548813" y="2976563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6671EB"/>
            </a:solidFill>
            <a:prstDash val="solid"/>
            <a:miter lim="800000"/>
          </a:ln>
        </p:spPr>
      </p:sp>
      <p:pic>
        <p:nvPicPr>
          <p:cNvPr id="18" name="Image 2" descr="-327b961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63683" y="3212361"/>
            <a:ext cx="285750" cy="23812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33375" y="415826"/>
            <a:ext cx="11525250" cy="473273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3727"/>
              </a:lnSpc>
            </a:pPr>
            <a:r>
              <a:rPr lang="en-US" sz="3750" spc="-225" kern="0" dirty="0">
                <a:solidFill>
                  <a:srgbClr val="333333"/>
                </a:solidFill>
                <a:latin typeface="Geist Semi Bold" pitchFamily="34" charset="0"/>
                <a:ea typeface="Geist Semi Bold" pitchFamily="34" charset="-122"/>
                <a:cs typeface="Geist Semi Bold" pitchFamily="34" charset="-120"/>
              </a:rPr>
              <a:t>Global Perspectives: Europe and Hong Kong</a:t>
            </a: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333375" y="1036141"/>
            <a:ext cx="11525250" cy="28262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2226"/>
              </a:lnSpc>
              <a:spcBef>
                <a:spcPts val="1136"/>
              </a:spcBef>
            </a:pPr>
            <a:r>
              <a:rPr lang="en-US" sz="1650" spc="-66" kern="0" dirty="0">
                <a:solidFill>
                  <a:srgbClr val="000000">
                    <a:alpha val="65000"/>
                  </a:srgbClr>
                </a:solidFill>
                <a:latin typeface="Geist Regular" pitchFamily="34" charset="0"/>
                <a:ea typeface="Geist Regular" pitchFamily="34" charset="-122"/>
                <a:cs typeface="Geist Regular" pitchFamily="34" charset="-120"/>
              </a:rPr>
              <a:t>Comparative Analysis of Regional IPO Landscapes</a:t>
            </a:r>
            <a:endParaRPr lang="en-US" dirty="0"/>
          </a:p>
        </p:txBody>
      </p:sp>
      <p:sp>
        <p:nvSpPr>
          <p:cNvPr id="4" name="Shape 2"/>
          <p:cNvSpPr/>
          <p:nvPr/>
        </p:nvSpPr>
        <p:spPr>
          <a:xfrm>
            <a:off x="476250" y="3076575"/>
            <a:ext cx="5524500" cy="1595438"/>
          </a:xfrm>
          <a:prstGeom prst="rect">
            <a:avLst/>
          </a:prstGeom>
          <a:solidFill>
            <a:srgbClr val="38D8E6"/>
          </a:solidFill>
          <a:ln>
            <a:miter lim="800000"/>
          </a:ln>
        </p:spPr>
      </p:sp>
      <p:sp>
        <p:nvSpPr>
          <p:cNvPr id="5" name="Text 3"/>
          <p:cNvSpPr/>
          <p:nvPr/>
        </p:nvSpPr>
        <p:spPr>
          <a:xfrm>
            <a:off x="762000" y="3575298"/>
            <a:ext cx="5238750" cy="28128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215"/>
              </a:lnSpc>
            </a:pPr>
            <a:r>
              <a:rPr lang="en-US" sz="1950" spc="-58" kern="0" dirty="0">
                <a:solidFill>
                  <a:srgbClr val="FFFFFF"/>
                </a:solidFill>
                <a:latin typeface="Geist Semi Bold" pitchFamily="34" charset="0"/>
                <a:ea typeface="Geist Semi Bold" pitchFamily="34" charset="-122"/>
                <a:cs typeface="Geist Semi Bold" pitchFamily="34" charset="-120"/>
              </a:rPr>
              <a:t>Europe</a:t>
            </a:r>
            <a:endParaRPr lang="en-US" dirty="0"/>
          </a:p>
        </p:txBody>
      </p:sp>
      <p:sp>
        <p:nvSpPr>
          <p:cNvPr id="6" name="Text 4"/>
          <p:cNvSpPr/>
          <p:nvPr/>
        </p:nvSpPr>
        <p:spPr>
          <a:xfrm>
            <a:off x="762000" y="3932486"/>
            <a:ext cx="5619601" cy="51375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23"/>
              </a:lnSpc>
              <a:spcBef>
                <a:spcPts val="587"/>
              </a:spcBef>
            </a:pPr>
            <a:r>
              <a:rPr lang="en-US" sz="1500" spc="-60" kern="0" dirty="0">
                <a:solidFill>
                  <a:srgbClr val="FFFFFF">
                    <a:alpha val="80000"/>
                  </a:srgbClr>
                </a:solidFill>
                <a:latin typeface="Geist Regular" pitchFamily="34" charset="0"/>
                <a:ea typeface="Geist Regular" pitchFamily="34" charset="-122"/>
                <a:cs typeface="Geist Regular" pitchFamily="34" charset="-120"/>
              </a:rPr>
              <a:t>Faces a more constrained IPO outlook due to a persistent lack</a:t>
            </a:r>
            <a:br>
              <a:rPr lang="en-US" sz="1500" spc="-60" kern="0" dirty="0">
                <a:solidFill>
                  <a:srgbClr val="FFFFFF">
                    <a:alpha val="80000"/>
                  </a:srgbClr>
                </a:solidFill>
                <a:latin typeface="Geist Regular" pitchFamily="34" charset="0"/>
                <a:ea typeface="Geist Regular" pitchFamily="34" charset="-122"/>
                <a:cs typeface="Geist Regular" pitchFamily="34" charset="-120"/>
              </a:rPr>
            </a:br>
            <a:r>
              <a:rPr lang="en-US" sz="1500" spc="-60" kern="0" dirty="0">
                <a:solidFill>
                  <a:srgbClr val="FFFFFF">
                    <a:alpha val="80000"/>
                  </a:srgbClr>
                </a:solidFill>
                <a:latin typeface="Geist Regular" pitchFamily="34" charset="0"/>
                <a:ea typeface="Geist Regular" pitchFamily="34" charset="-122"/>
                <a:cs typeface="Geist Regular" pitchFamily="34" charset="-120"/>
              </a:rPr>
              <a:t>of structural domestic equity inflows.</a:t>
            </a:r>
            <a:endParaRPr lang="en-US" dirty="0"/>
          </a:p>
        </p:txBody>
      </p:sp>
      <p:sp>
        <p:nvSpPr>
          <p:cNvPr id="7" name="Shape 5"/>
          <p:cNvSpPr/>
          <p:nvPr/>
        </p:nvSpPr>
        <p:spPr>
          <a:xfrm>
            <a:off x="2881313" y="2719388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1AC2D1"/>
            </a:solidFill>
            <a:prstDash val="solid"/>
            <a:miter lim="800000"/>
          </a:ln>
        </p:spPr>
      </p:sp>
      <p:pic>
        <p:nvPicPr>
          <p:cNvPr id="8" name="Image 0" descr="151e1ae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100120" y="2925887"/>
            <a:ext cx="323850" cy="304800"/>
          </a:xfrm>
          <a:prstGeom prst="rect">
            <a:avLst/>
          </a:prstGeom>
        </p:spPr>
      </p:pic>
      <p:sp>
        <p:nvSpPr>
          <p:cNvPr id="9" name="Shape 6"/>
          <p:cNvSpPr/>
          <p:nvPr/>
        </p:nvSpPr>
        <p:spPr>
          <a:xfrm>
            <a:off x="6191250" y="3076575"/>
            <a:ext cx="5524500" cy="1595438"/>
          </a:xfrm>
          <a:prstGeom prst="rect">
            <a:avLst/>
          </a:prstGeom>
          <a:solidFill>
            <a:srgbClr val="939BF1"/>
          </a:solidFill>
          <a:ln>
            <a:miter lim="800000"/>
          </a:ln>
        </p:spPr>
      </p:sp>
      <p:sp>
        <p:nvSpPr>
          <p:cNvPr id="10" name="Text 7"/>
          <p:cNvSpPr/>
          <p:nvPr/>
        </p:nvSpPr>
        <p:spPr>
          <a:xfrm>
            <a:off x="6477000" y="3575298"/>
            <a:ext cx="5238750" cy="28128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215"/>
              </a:lnSpc>
            </a:pPr>
            <a:r>
              <a:rPr lang="en-US" sz="1950" spc="-58" kern="0" dirty="0">
                <a:solidFill>
                  <a:srgbClr val="FFFFFF"/>
                </a:solidFill>
                <a:latin typeface="Geist Semi Bold" pitchFamily="34" charset="0"/>
                <a:ea typeface="Geist Semi Bold" pitchFamily="34" charset="-122"/>
                <a:cs typeface="Geist Semi Bold" pitchFamily="34" charset="-120"/>
              </a:rPr>
              <a:t>Hong Kong</a:t>
            </a:r>
            <a:endParaRPr lang="en-US" dirty="0"/>
          </a:p>
        </p:txBody>
      </p:sp>
      <p:sp>
        <p:nvSpPr>
          <p:cNvPr id="11" name="Text 8"/>
          <p:cNvSpPr/>
          <p:nvPr/>
        </p:nvSpPr>
        <p:spPr>
          <a:xfrm>
            <a:off x="6477000" y="3932486"/>
            <a:ext cx="5496818" cy="51375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l">
              <a:lnSpc>
                <a:spcPts val="2023"/>
              </a:lnSpc>
              <a:spcBef>
                <a:spcPts val="587"/>
              </a:spcBef>
            </a:pPr>
            <a:r>
              <a:rPr lang="en-US" sz="1500" spc="-60" kern="0" dirty="0">
                <a:solidFill>
                  <a:srgbClr val="FFFFFF">
                    <a:alpha val="80000"/>
                  </a:srgbClr>
                </a:solidFill>
                <a:latin typeface="Geist Regular" pitchFamily="34" charset="0"/>
                <a:ea typeface="Geist Regular" pitchFamily="34" charset="-122"/>
                <a:cs typeface="Geist Regular" pitchFamily="34" charset="-120"/>
              </a:rPr>
              <a:t>Staged a powerful resurgence in 2025-2026, driven by</a:t>
            </a:r>
            <a:br>
              <a:rPr lang="en-US" sz="1500" spc="-60" kern="0" dirty="0">
                <a:solidFill>
                  <a:srgbClr val="FFFFFF">
                    <a:alpha val="80000"/>
                  </a:srgbClr>
                </a:solidFill>
                <a:latin typeface="Geist Regular" pitchFamily="34" charset="0"/>
                <a:ea typeface="Geist Regular" pitchFamily="34" charset="-122"/>
                <a:cs typeface="Geist Regular" pitchFamily="34" charset="-120"/>
              </a:rPr>
            </a:br>
            <a:r>
              <a:rPr lang="en-US" sz="1500" spc="-60" kern="0" dirty="0">
                <a:solidFill>
                  <a:srgbClr val="FFFFFF">
                    <a:alpha val="80000"/>
                  </a:srgbClr>
                </a:solidFill>
                <a:latin typeface="Geist Regular" pitchFamily="34" charset="0"/>
                <a:ea typeface="Geist Regular" pitchFamily="34" charset="-122"/>
                <a:cs typeface="Geist Regular" pitchFamily="34" charset="-120"/>
              </a:rPr>
              <a:t>strategic policy pivots and expansion into 'Hard Tech' listings.</a:t>
            </a:r>
            <a:endParaRPr lang="en-US" dirty="0"/>
          </a:p>
        </p:txBody>
      </p:sp>
      <p:sp>
        <p:nvSpPr>
          <p:cNvPr id="12" name="Shape 9"/>
          <p:cNvSpPr/>
          <p:nvPr/>
        </p:nvSpPr>
        <p:spPr>
          <a:xfrm>
            <a:off x="8596313" y="2719388"/>
            <a:ext cx="714375" cy="714375"/>
          </a:xfrm>
          <a:prstGeom prst="ellipse">
            <a:avLst/>
          </a:prstGeom>
          <a:solidFill>
            <a:srgbClr val="FFFFFF"/>
          </a:solidFill>
          <a:ln w="38100">
            <a:solidFill>
              <a:srgbClr val="6671EB"/>
            </a:solidFill>
            <a:prstDash val="solid"/>
            <a:miter lim="800000"/>
          </a:ln>
        </p:spPr>
      </p:sp>
      <p:pic>
        <p:nvPicPr>
          <p:cNvPr id="13" name="Image 1" descr="-3945d9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73498" y="2900773"/>
            <a:ext cx="342900" cy="333375"/>
          </a:xfrm>
          <a:prstGeom prst="rect">
            <a:avLst/>
          </a:prstGeom>
        </p:spPr>
      </p:pic>
      <p:sp>
        <p:nvSpPr>
          <p:cNvPr id="14" name="Shape 10"/>
          <p:cNvSpPr/>
          <p:nvPr/>
        </p:nvSpPr>
        <p:spPr>
          <a:xfrm>
            <a:off x="0" y="6134100"/>
            <a:ext cx="12192000" cy="723900"/>
          </a:xfrm>
          <a:prstGeom prst="rect">
            <a:avLst/>
          </a:prstGeom>
          <a:solidFill>
            <a:srgbClr val="F2F2F2"/>
          </a:solidFill>
          <a:ln>
            <a:miter lim="800000"/>
          </a:ln>
        </p:spPr>
      </p:sp>
      <p:sp>
        <p:nvSpPr>
          <p:cNvPr id="15" name="Text 11"/>
          <p:cNvSpPr/>
          <p:nvPr/>
        </p:nvSpPr>
        <p:spPr>
          <a:xfrm>
            <a:off x="1681163" y="6378476"/>
            <a:ext cx="8829675" cy="237976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ctr"/>
          <a:lstStyle/>
          <a:p>
            <a:pPr fontAlgn="ctr" algn="ctr">
              <a:lnSpc>
                <a:spcPts val="1874"/>
              </a:lnSpc>
            </a:pPr>
            <a:r>
              <a:rPr lang="en-US" sz="1650" spc="-49" kern="0" dirty="0">
                <a:solidFill>
                  <a:srgbClr val="333333"/>
                </a:solidFill>
                <a:latin typeface="Geist Semi Bold" pitchFamily="34" charset="0"/>
                <a:ea typeface="Geist Semi Bold" pitchFamily="34" charset="-122"/>
                <a:cs typeface="Geist Semi Bold" pitchFamily="34" charset="-120"/>
              </a:rPr>
              <a:t>Global issuance is increasingly being driven by opportunity rather than financial stress.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33375" y="415826"/>
            <a:ext cx="11525250" cy="473273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3727"/>
              </a:lnSpc>
            </a:pPr>
            <a:r>
              <a:rPr lang="en-US" sz="3750" spc="-225" kern="0" dirty="0">
                <a:solidFill>
                  <a:srgbClr val="333333"/>
                </a:solidFill>
                <a:latin typeface="Geist Semi Bold" pitchFamily="34" charset="0"/>
                <a:ea typeface="Geist Semi Bold" pitchFamily="34" charset="-122"/>
                <a:cs typeface="Geist Semi Bold" pitchFamily="34" charset="-120"/>
              </a:rPr>
              <a:t>Investor Takeaways and Future Outlook</a:t>
            </a:r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333375" y="1036141"/>
            <a:ext cx="11525250" cy="282625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2226"/>
              </a:lnSpc>
              <a:spcBef>
                <a:spcPts val="1136"/>
              </a:spcBef>
            </a:pPr>
            <a:r>
              <a:rPr lang="en-US" sz="1650" spc="-66" kern="0" dirty="0">
                <a:solidFill>
                  <a:srgbClr val="000000">
                    <a:alpha val="65000"/>
                  </a:srgbClr>
                </a:solidFill>
                <a:latin typeface="Geist Regular" pitchFamily="34" charset="0"/>
                <a:ea typeface="Geist Regular" pitchFamily="34" charset="-122"/>
                <a:cs typeface="Geist Regular" pitchFamily="34" charset="-120"/>
              </a:rPr>
              <a:t>Key strategies for navigating IPO investments</a:t>
            </a:r>
            <a:endParaRPr lang="en-US" dirty="0"/>
          </a:p>
        </p:txBody>
      </p:sp>
      <p:sp>
        <p:nvSpPr>
          <p:cNvPr id="4" name="Shape 2"/>
          <p:cNvSpPr/>
          <p:nvPr/>
        </p:nvSpPr>
        <p:spPr>
          <a:xfrm>
            <a:off x="1476375" y="2676525"/>
            <a:ext cx="1428750" cy="1428750"/>
          </a:xfrm>
          <a:prstGeom prst="ellipse">
            <a:avLst/>
          </a:prstGeom>
          <a:solidFill>
            <a:srgbClr val="38D8E6"/>
          </a:solidFill>
          <a:ln>
            <a:miter lim="800000"/>
          </a:ln>
        </p:spPr>
      </p:sp>
      <p:pic>
        <p:nvPicPr>
          <p:cNvPr id="5" name="Image 0" descr="6e3d766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06115" y="3097894"/>
            <a:ext cx="581025" cy="581025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42925" y="4202906"/>
            <a:ext cx="3295650" cy="259556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2045"/>
              </a:lnSpc>
            </a:pPr>
            <a:r>
              <a:rPr lang="en-US" sz="1800" spc="-54" kern="0" dirty="0">
                <a:solidFill>
                  <a:srgbClr val="333333"/>
                </a:solidFill>
                <a:latin typeface="Geist Semi Bold" pitchFamily="34" charset="0"/>
                <a:ea typeface="Geist Semi Bold" pitchFamily="34" charset="-122"/>
                <a:cs typeface="Geist Semi Bold" pitchFamily="34" charset="-120"/>
              </a:rPr>
              <a:t>Exercise Patience</a:t>
            </a:r>
            <a:endParaRPr lang="en-US" dirty="0"/>
          </a:p>
        </p:txBody>
      </p:sp>
      <p:sp>
        <p:nvSpPr>
          <p:cNvPr id="7" name="Text 4"/>
          <p:cNvSpPr/>
          <p:nvPr/>
        </p:nvSpPr>
        <p:spPr>
          <a:xfrm>
            <a:off x="447645" y="4542830"/>
            <a:ext cx="3486210" cy="770632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2023"/>
              </a:lnSpc>
              <a:spcBef>
                <a:spcPts val="620"/>
              </a:spcBef>
            </a:pPr>
            <a:r>
              <a:rPr lang="en-US" sz="1500" spc="-60" kern="0" dirty="0">
                <a:solidFill>
                  <a:srgbClr val="000000">
                    <a:alpha val="65000"/>
                  </a:srgbClr>
                </a:solidFill>
                <a:latin typeface="Geist Regular" pitchFamily="34" charset="0"/>
                <a:ea typeface="Geist Regular" pitchFamily="34" charset="-122"/>
                <a:cs typeface="Geist Regular" pitchFamily="34" charset="-120"/>
              </a:rPr>
              <a:t>Historically, IPOs tend to demonstrate</a:t>
            </a:r>
            <a:br>
              <a:rPr lang="en-US" sz="1500" spc="-60" kern="0" dirty="0">
                <a:solidFill>
                  <a:srgbClr val="000000">
                    <a:alpha val="65000"/>
                  </a:srgbClr>
                </a:solidFill>
                <a:latin typeface="Geist Regular" pitchFamily="34" charset="0"/>
                <a:ea typeface="Geist Regular" pitchFamily="34" charset="-122"/>
                <a:cs typeface="Geist Regular" pitchFamily="34" charset="-120"/>
              </a:rPr>
            </a:br>
            <a:r>
              <a:rPr lang="en-US" sz="1500" spc="-60" kern="0" dirty="0">
                <a:solidFill>
                  <a:srgbClr val="000000">
                    <a:alpha val="65000"/>
                  </a:srgbClr>
                </a:solidFill>
                <a:latin typeface="Geist Regular" pitchFamily="34" charset="0"/>
                <a:ea typeface="Geist Regular" pitchFamily="34" charset="-122"/>
                <a:cs typeface="Geist Regular" pitchFamily="34" charset="-120"/>
              </a:rPr>
              <a:t>stronger performance after an initial</a:t>
            </a:r>
            <a:br>
              <a:rPr lang="en-US" sz="1500" spc="-60" kern="0" dirty="0">
                <a:solidFill>
                  <a:srgbClr val="000000">
                    <a:alpha val="65000"/>
                  </a:srgbClr>
                </a:solidFill>
                <a:latin typeface="Geist Regular" pitchFamily="34" charset="0"/>
                <a:ea typeface="Geist Regular" pitchFamily="34" charset="-122"/>
                <a:cs typeface="Geist Regular" pitchFamily="34" charset="-120"/>
              </a:rPr>
            </a:br>
            <a:r>
              <a:rPr lang="en-US" sz="1500" spc="-60" kern="0" dirty="0">
                <a:solidFill>
                  <a:srgbClr val="000000">
                    <a:alpha val="65000"/>
                  </a:srgbClr>
                </a:solidFill>
                <a:latin typeface="Geist Regular" pitchFamily="34" charset="0"/>
                <a:ea typeface="Geist Regular" pitchFamily="34" charset="-122"/>
                <a:cs typeface="Geist Regular" pitchFamily="34" charset="-120"/>
              </a:rPr>
              <a:t>'ripening' period.</a:t>
            </a:r>
            <a:endParaRPr lang="en-US" dirty="0"/>
          </a:p>
        </p:txBody>
      </p:sp>
      <p:sp>
        <p:nvSpPr>
          <p:cNvPr id="8" name="Shape 5"/>
          <p:cNvSpPr/>
          <p:nvPr/>
        </p:nvSpPr>
        <p:spPr>
          <a:xfrm>
            <a:off x="5381625" y="2676525"/>
            <a:ext cx="1428750" cy="1428750"/>
          </a:xfrm>
          <a:prstGeom prst="ellipse">
            <a:avLst/>
          </a:prstGeom>
          <a:solidFill>
            <a:srgbClr val="66BAEC"/>
          </a:solidFill>
          <a:ln>
            <a:miter lim="800000"/>
          </a:ln>
        </p:spPr>
      </p:sp>
      <p:pic>
        <p:nvPicPr>
          <p:cNvPr id="9" name="Image 1" descr="-2af2661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6024" y="3030923"/>
            <a:ext cx="714375" cy="714375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4252913" y="4202906"/>
            <a:ext cx="3686175" cy="259556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2045"/>
              </a:lnSpc>
            </a:pPr>
            <a:r>
              <a:rPr lang="en-US" sz="1800" spc="-54" kern="0" dirty="0">
                <a:solidFill>
                  <a:srgbClr val="333333"/>
                </a:solidFill>
                <a:latin typeface="Geist Semi Bold" pitchFamily="34" charset="0"/>
                <a:ea typeface="Geist Semi Bold" pitchFamily="34" charset="-122"/>
                <a:cs typeface="Geist Semi Bold" pitchFamily="34" charset="-120"/>
              </a:rPr>
              <a:t>Diversified Strategy</a:t>
            </a:r>
            <a:endParaRPr lang="en-US" dirty="0"/>
          </a:p>
        </p:txBody>
      </p:sp>
      <p:sp>
        <p:nvSpPr>
          <p:cNvPr id="11" name="Text 7"/>
          <p:cNvSpPr/>
          <p:nvPr/>
        </p:nvSpPr>
        <p:spPr>
          <a:xfrm>
            <a:off x="4136767" y="4542830"/>
            <a:ext cx="3918466" cy="770632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2023"/>
              </a:lnSpc>
              <a:spcBef>
                <a:spcPts val="620"/>
              </a:spcBef>
            </a:pPr>
            <a:r>
              <a:rPr lang="en-US" sz="1500" spc="-60" kern="0" dirty="0">
                <a:solidFill>
                  <a:srgbClr val="000000">
                    <a:alpha val="65000"/>
                  </a:srgbClr>
                </a:solidFill>
                <a:latin typeface="Geist Regular" pitchFamily="34" charset="0"/>
                <a:ea typeface="Geist Regular" pitchFamily="34" charset="-122"/>
                <a:cs typeface="Geist Regular" pitchFamily="34" charset="-120"/>
              </a:rPr>
              <a:t>Building a portfolio of multiple IPOs is</a:t>
            </a:r>
            <a:br>
              <a:rPr lang="en-US" sz="1500" spc="-60" kern="0" dirty="0">
                <a:solidFill>
                  <a:srgbClr val="000000">
                    <a:alpha val="65000"/>
                  </a:srgbClr>
                </a:solidFill>
                <a:latin typeface="Geist Regular" pitchFamily="34" charset="0"/>
                <a:ea typeface="Geist Regular" pitchFamily="34" charset="-122"/>
                <a:cs typeface="Geist Regular" pitchFamily="34" charset="-120"/>
              </a:rPr>
            </a:br>
            <a:r>
              <a:rPr lang="en-US" sz="1500" spc="-60" kern="0" dirty="0">
                <a:solidFill>
                  <a:srgbClr val="000000">
                    <a:alpha val="65000"/>
                  </a:srgbClr>
                </a:solidFill>
                <a:latin typeface="Geist Regular" pitchFamily="34" charset="0"/>
                <a:ea typeface="Geist Regular" pitchFamily="34" charset="-122"/>
                <a:cs typeface="Geist Regular" pitchFamily="34" charset="-120"/>
              </a:rPr>
              <a:t>typically more effective than attempting to</a:t>
            </a:r>
            <a:br>
              <a:rPr lang="en-US" sz="1500" spc="-60" kern="0" dirty="0">
                <a:solidFill>
                  <a:srgbClr val="000000">
                    <a:alpha val="65000"/>
                  </a:srgbClr>
                </a:solidFill>
                <a:latin typeface="Geist Regular" pitchFamily="34" charset="0"/>
                <a:ea typeface="Geist Regular" pitchFamily="34" charset="-122"/>
                <a:cs typeface="Geist Regular" pitchFamily="34" charset="-120"/>
              </a:rPr>
            </a:br>
            <a:r>
              <a:rPr lang="en-US" sz="1500" spc="-60" kern="0" dirty="0">
                <a:solidFill>
                  <a:srgbClr val="000000">
                    <a:alpha val="65000"/>
                  </a:srgbClr>
                </a:solidFill>
                <a:latin typeface="Geist Regular" pitchFamily="34" charset="0"/>
                <a:ea typeface="Geist Regular" pitchFamily="34" charset="-122"/>
                <a:cs typeface="Geist Regular" pitchFamily="34" charset="-120"/>
              </a:rPr>
              <a:t>select individual winners.</a:t>
            </a:r>
            <a:endParaRPr lang="en-US" dirty="0"/>
          </a:p>
        </p:txBody>
      </p:sp>
      <p:sp>
        <p:nvSpPr>
          <p:cNvPr id="12" name="Shape 8"/>
          <p:cNvSpPr/>
          <p:nvPr/>
        </p:nvSpPr>
        <p:spPr>
          <a:xfrm>
            <a:off x="9286875" y="2676525"/>
            <a:ext cx="1428750" cy="1428750"/>
          </a:xfrm>
          <a:prstGeom prst="ellipse">
            <a:avLst/>
          </a:prstGeom>
          <a:solidFill>
            <a:srgbClr val="939BF1"/>
          </a:solidFill>
          <a:ln>
            <a:miter lim="800000"/>
          </a:ln>
        </p:spPr>
      </p:sp>
      <p:pic>
        <p:nvPicPr>
          <p:cNvPr id="13" name="Image 2" descr="21002862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49645" y="3164867"/>
            <a:ext cx="714375" cy="447675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8205788" y="4202906"/>
            <a:ext cx="3590925" cy="259556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2045"/>
              </a:lnSpc>
            </a:pPr>
            <a:r>
              <a:rPr lang="en-US" sz="1800" spc="-54" kern="0" dirty="0">
                <a:solidFill>
                  <a:srgbClr val="333333"/>
                </a:solidFill>
                <a:latin typeface="Geist Semi Bold" pitchFamily="34" charset="0"/>
                <a:ea typeface="Geist Semi Bold" pitchFamily="34" charset="-122"/>
                <a:cs typeface="Geist Semi Bold" pitchFamily="34" charset="-120"/>
              </a:rPr>
              <a:t>Monitor Critical Indicators</a:t>
            </a:r>
            <a:endParaRPr lang="en-US" dirty="0"/>
          </a:p>
        </p:txBody>
      </p:sp>
      <p:sp>
        <p:nvSpPr>
          <p:cNvPr id="15" name="Text 10"/>
          <p:cNvSpPr/>
          <p:nvPr/>
        </p:nvSpPr>
        <p:spPr>
          <a:xfrm>
            <a:off x="8093660" y="4542830"/>
            <a:ext cx="3815179" cy="770632"/>
          </a:xfrm>
          <a:prstGeom prst="rect">
            <a:avLst/>
          </a:prstGeom>
          <a:noFill/>
          <a:ln>
            <a:miter lim="800000"/>
          </a:ln>
        </p:spPr>
        <p:txBody>
          <a:bodyPr wrap="square" lIns="0" tIns="0" rIns="0" bIns="0" rtlCol="0" anchor="t"/>
          <a:lstStyle/>
          <a:p>
            <a:pPr fontAlgn="ctr" algn="ctr">
              <a:lnSpc>
                <a:spcPts val="2023"/>
              </a:lnSpc>
              <a:spcBef>
                <a:spcPts val="620"/>
              </a:spcBef>
            </a:pPr>
            <a:r>
              <a:rPr lang="en-US" sz="1500" spc="-60" kern="0" dirty="0">
                <a:solidFill>
                  <a:srgbClr val="000000">
                    <a:alpha val="65000"/>
                  </a:srgbClr>
                </a:solidFill>
                <a:latin typeface="Geist Regular" pitchFamily="34" charset="0"/>
                <a:ea typeface="Geist Regular" pitchFamily="34" charset="-122"/>
                <a:cs typeface="Geist Regular" pitchFamily="34" charset="-120"/>
              </a:rPr>
              <a:t>Watch first-day returns as a sentiment</a:t>
            </a:r>
            <a:br>
              <a:rPr lang="en-US" sz="1500" spc="-60" kern="0" dirty="0">
                <a:solidFill>
                  <a:srgbClr val="000000">
                    <a:alpha val="65000"/>
                  </a:srgbClr>
                </a:solidFill>
                <a:latin typeface="Geist Regular" pitchFamily="34" charset="0"/>
                <a:ea typeface="Geist Regular" pitchFamily="34" charset="-122"/>
                <a:cs typeface="Geist Regular" pitchFamily="34" charset="-120"/>
              </a:rPr>
            </a:br>
            <a:r>
              <a:rPr lang="en-US" sz="1500" spc="-60" kern="0" dirty="0">
                <a:solidFill>
                  <a:srgbClr val="000000">
                    <a:alpha val="65000"/>
                  </a:srgbClr>
                </a:solidFill>
                <a:latin typeface="Geist Regular" pitchFamily="34" charset="0"/>
                <a:ea typeface="Geist Regular" pitchFamily="34" charset="-122"/>
                <a:cs typeface="Geist Regular" pitchFamily="34" charset="-120"/>
              </a:rPr>
              <a:t>gauge, keep an eye on the AI sector</a:t>
            </a:r>
            <a:br>
              <a:rPr lang="en-US" sz="1500" spc="-60" kern="0" dirty="0">
                <a:solidFill>
                  <a:srgbClr val="000000">
                    <a:alpha val="65000"/>
                  </a:srgbClr>
                </a:solidFill>
                <a:latin typeface="Geist Regular" pitchFamily="34" charset="0"/>
                <a:ea typeface="Geist Regular" pitchFamily="34" charset="-122"/>
                <a:cs typeface="Geist Regular" pitchFamily="34" charset="-120"/>
              </a:rPr>
            </a:br>
            <a:r>
              <a:rPr lang="en-US" sz="1500" spc="-60" kern="0" dirty="0">
                <a:solidFill>
                  <a:srgbClr val="000000">
                    <a:alpha val="65000"/>
                  </a:srgbClr>
                </a:solidFill>
                <a:latin typeface="Geist Regular" pitchFamily="34" charset="0"/>
                <a:ea typeface="Geist Regular" pitchFamily="34" charset="-122"/>
                <a:cs typeface="Geist Regular" pitchFamily="34" charset="-120"/>
              </a:rPr>
              <a:t>outlook, and track expiring lockup supply.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11a9e2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Beautiful.ai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subject>Presentation</dc:subject>
  <dc:creator>Beautiful.ai</dc:creator>
  <cp:lastModifiedBy>Beautiful.ai</cp:lastModifiedBy>
  <cp:revision>1</cp:revision>
  <dcterms:created xsi:type="dcterms:W3CDTF">2026-08-21T06:58:37Z</dcterms:created>
  <dcterms:modified xsi:type="dcterms:W3CDTF">2026-08-21T06:58:37Z</dcterms:modified>
</cp:coreProperties>
</file>