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900ea2.png"/><Relationship Id="rId2" Type="http://schemas.openxmlformats.org/officeDocument/2006/relationships/image" Target="../media/image--50f8531e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b4c35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7c14efa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6eea1d1e1.png"/><Relationship Id="rId2" Type="http://schemas.openxmlformats.org/officeDocument/2006/relationships/image" Target="../media/image--4d1951de1.png"/><Relationship Id="rId3" Type="http://schemas.openxmlformats.org/officeDocument/2006/relationships/image" Target="../media/image-52f8c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6eea1d1e2.png"/><Relationship Id="rId2" Type="http://schemas.openxmlformats.org/officeDocument/2006/relationships/image" Target="../media/image--57ee3a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3a5a65e1.png"/><Relationship Id="rId2" Type="http://schemas.openxmlformats.org/officeDocument/2006/relationships/image" Target="../media/image--5f1f9ede1.png"/><Relationship Id="rId3" Type="http://schemas.openxmlformats.org/officeDocument/2006/relationships/image" Target="../media/image-691a3f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Executive Summary: October 2019 Snapshot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Key Financial Performance Indicators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421731"/>
            <a:ext cx="3179564" cy="8334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6563"/>
              </a:lnSpc>
            </a:pPr>
            <a:r>
              <a:rPr lang="en-US" sz="7500" spc="-3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97408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Revenue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270375" y="17049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4556125" y="2421731"/>
            <a:ext cx="3252907" cy="8334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6563"/>
              </a:lnSpc>
            </a:pPr>
            <a:r>
              <a:rPr lang="en-US" sz="7500" spc="-3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54407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60875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Cost of Sales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8064500" y="17049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1" name="Text 9"/>
          <p:cNvSpPr/>
          <p:nvPr/>
        </p:nvSpPr>
        <p:spPr>
          <a:xfrm>
            <a:off x="8350250" y="2421731"/>
            <a:ext cx="3275648" cy="8334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6563"/>
              </a:lnSpc>
            </a:pPr>
            <a:r>
              <a:rPr lang="en-US" sz="7500" spc="-3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43000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25500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Gross Profit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476250" y="37623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4" name="Text 12"/>
          <p:cNvSpPr/>
          <p:nvPr/>
        </p:nvSpPr>
        <p:spPr>
          <a:xfrm>
            <a:off x="762000" y="4479131"/>
            <a:ext cx="3054727" cy="8334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6563"/>
              </a:lnSpc>
            </a:pPr>
            <a:r>
              <a:rPr lang="en-US" sz="7500" spc="-3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26531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66750" y="39204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Expenses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270375" y="37623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7" name="Text 15"/>
          <p:cNvSpPr/>
          <p:nvPr/>
        </p:nvSpPr>
        <p:spPr>
          <a:xfrm>
            <a:off x="4556125" y="4479131"/>
            <a:ext cx="3268057" cy="8334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6563"/>
              </a:lnSpc>
            </a:pPr>
            <a:r>
              <a:rPr lang="en-US" sz="7500" spc="-3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23442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460875" y="39204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Net Income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8064500" y="3762375"/>
            <a:ext cx="3651250" cy="1914525"/>
          </a:xfrm>
          <a:prstGeom prst="roundRect">
            <a:avLst>
              <a:gd name="adj" fmla="val 4776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20" name="Image 0" descr="71900ea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8082" y="4267200"/>
            <a:ext cx="1133475" cy="1123950"/>
          </a:xfrm>
          <a:prstGeom prst="rect">
            <a:avLst/>
          </a:prstGeom>
        </p:spPr>
      </p:pic>
      <p:pic>
        <p:nvPicPr>
          <p:cNvPr id="21" name="Image 1" descr="-50f853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8036" y="4267200"/>
            <a:ext cx="1123950" cy="112395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9466263" y="4698206"/>
            <a:ext cx="847725" cy="2667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100"/>
              </a:lnSpc>
            </a:pPr>
            <a:r>
              <a:rPr lang="en-US" sz="1875" spc="-38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94%</a:t>
            </a: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8255000" y="39204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Growth Trend (vs 12-Month Avg)</a:t>
            </a:r>
            <a:endParaRPr lang="en-US" dirty="0"/>
          </a:p>
        </p:txBody>
      </p:sp>
      <p:sp>
        <p:nvSpPr>
          <p:cNvPr id="24" name="Shape 20"/>
          <p:cNvSpPr/>
          <p:nvPr/>
        </p:nvSpPr>
        <p:spPr>
          <a:xfrm>
            <a:off x="0" y="6153150"/>
            <a:ext cx="12192000" cy="704850"/>
          </a:xfrm>
          <a:prstGeom prst="rect">
            <a:avLst/>
          </a:prstGeom>
          <a:solidFill>
            <a:srgbClr val="EAE9E6"/>
          </a:solidFill>
          <a:ln>
            <a:miter lim="800000"/>
          </a:ln>
        </p:spPr>
      </p:sp>
      <p:sp>
        <p:nvSpPr>
          <p:cNvPr id="25" name="Text 21"/>
          <p:cNvSpPr/>
          <p:nvPr/>
        </p:nvSpPr>
        <p:spPr>
          <a:xfrm>
            <a:off x="3267075" y="6403181"/>
            <a:ext cx="5657850" cy="21118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</a:pP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Growth Trend: -6.39% compared to rolling 12-month average.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Revenue Breakdown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Year-to-Date Financial Performance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5548313" cy="4676775"/>
          </a:xfrm>
          <a:prstGeom prst="roundRect">
            <a:avLst>
              <a:gd name="adj" fmla="val 1955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751957"/>
            <a:ext cx="5037266" cy="93761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7383"/>
              </a:lnSpc>
            </a:pPr>
            <a:r>
              <a:rPr lang="en-US" sz="8438" spc="-422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$391,207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YTD Revenue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167438" y="1704975"/>
            <a:ext cx="5548313" cy="4676775"/>
          </a:xfrm>
          <a:prstGeom prst="roundRect">
            <a:avLst>
              <a:gd name="adj" fmla="val 1955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8" name="Image 0" descr="-8b4c3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2188" y="2019300"/>
            <a:ext cx="5738813" cy="43624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357938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Monthly Revenue Contribution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Expense Analysis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YTD Financial Overview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3651250" cy="4676775"/>
          </a:xfrm>
          <a:prstGeom prst="roundRect">
            <a:avLst>
              <a:gd name="adj" fmla="val 250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950791"/>
            <a:ext cx="2973824" cy="5208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4102"/>
              </a:lnSpc>
            </a:pPr>
            <a:r>
              <a:rPr lang="en-US" sz="4688" spc="-234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$229,256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Cost of Sales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270375" y="1704975"/>
            <a:ext cx="3651250" cy="4676775"/>
          </a:xfrm>
          <a:prstGeom prst="roundRect">
            <a:avLst>
              <a:gd name="adj" fmla="val 250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4556125" y="3950791"/>
            <a:ext cx="2810947" cy="5208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4102"/>
              </a:lnSpc>
            </a:pPr>
            <a:r>
              <a:rPr lang="en-US" sz="4688" spc="-234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$118,959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60875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Operating Expenses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8064500" y="1704975"/>
            <a:ext cx="3651250" cy="4676775"/>
          </a:xfrm>
          <a:prstGeom prst="roundRect">
            <a:avLst>
              <a:gd name="adj" fmla="val 250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11" name="Image 0" descr="7c14efa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9250" y="2019300"/>
            <a:ext cx="3841750" cy="436245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25500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Top Monthly Expenses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Breakeven Analysis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Financial Position Overview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5548313" cy="1804987"/>
          </a:xfrm>
          <a:prstGeom prst="roundRect">
            <a:avLst>
              <a:gd name="adj" fmla="val 506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265164"/>
            <a:ext cx="4838700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$97,408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Current Revenue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76250" y="3652838"/>
            <a:ext cx="5548313" cy="1804987"/>
          </a:xfrm>
          <a:prstGeom prst="roundRect">
            <a:avLst>
              <a:gd name="adj" fmla="val 506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762000" y="4213027"/>
            <a:ext cx="4992529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$80,938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66750" y="3810893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Costs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167438" y="1704975"/>
            <a:ext cx="5548313" cy="1804987"/>
          </a:xfrm>
          <a:prstGeom prst="roundRect">
            <a:avLst>
              <a:gd name="adj" fmla="val 506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1" name="Text 9"/>
          <p:cNvSpPr/>
          <p:nvPr/>
        </p:nvSpPr>
        <p:spPr>
          <a:xfrm>
            <a:off x="6453188" y="2265164"/>
            <a:ext cx="5154216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$60,099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357938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Breakeven Point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167438" y="3652838"/>
            <a:ext cx="5548313" cy="1804987"/>
          </a:xfrm>
          <a:prstGeom prst="roundRect">
            <a:avLst>
              <a:gd name="adj" fmla="val 5066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4" name="Text 12"/>
          <p:cNvSpPr/>
          <p:nvPr/>
        </p:nvSpPr>
        <p:spPr>
          <a:xfrm>
            <a:off x="6453188" y="4213027"/>
            <a:ext cx="4716542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$37,308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357938" y="3810893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Margin of Safety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0" y="5934075"/>
            <a:ext cx="12192000" cy="923925"/>
          </a:xfrm>
          <a:prstGeom prst="rect">
            <a:avLst/>
          </a:prstGeom>
          <a:solidFill>
            <a:srgbClr val="EAE9E6"/>
          </a:solidFill>
          <a:ln>
            <a:miter lim="800000"/>
          </a:ln>
        </p:spPr>
      </p:sp>
      <p:sp>
        <p:nvSpPr>
          <p:cNvPr id="17" name="Text 15"/>
          <p:cNvSpPr/>
          <p:nvPr/>
        </p:nvSpPr>
        <p:spPr>
          <a:xfrm>
            <a:off x="2724150" y="6184106"/>
            <a:ext cx="6743700" cy="42237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</a:pP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The business demonstrates a strong financial position, with current revenue</a:t>
            </a:r>
            <a:b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</a:b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exceeding the breakeven point and maintaining a healthy margin of safety.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Cash Flow Overview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Financial Performance Summary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445246"/>
            <a:ext cx="4988272" cy="11459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9023"/>
              </a:lnSpc>
            </a:pPr>
            <a:r>
              <a:rPr lang="en-US" sz="10313" spc="-516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-$6,423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Operating Cash Flow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76250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762000" y="4855071"/>
            <a:ext cx="4675436" cy="11459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9023"/>
              </a:lnSpc>
            </a:pPr>
            <a:r>
              <a:rPr lang="en-US" sz="10313" spc="-516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-$7,007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66750" y="4272855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Free Cash Flow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167438" y="1704975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1" name="Text 9"/>
          <p:cNvSpPr/>
          <p:nvPr/>
        </p:nvSpPr>
        <p:spPr>
          <a:xfrm>
            <a:off x="6453188" y="2445246"/>
            <a:ext cx="4979432" cy="11459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9023"/>
              </a:lnSpc>
            </a:pPr>
            <a:r>
              <a:rPr lang="en-US" sz="10313" spc="-516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-$6,968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357938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Net Cash Flow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167438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4" name="Text 12"/>
          <p:cNvSpPr/>
          <p:nvPr/>
        </p:nvSpPr>
        <p:spPr>
          <a:xfrm>
            <a:off x="6826568" y="5145881"/>
            <a:ext cx="4230053" cy="21118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</a:pP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Closing Cash Balance: $137,923 (Month-End)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Profitability and Growth Trajectory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Financial Performance Summary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496145"/>
            <a:ext cx="5071586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$70,495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Net Profit (YTD)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76250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8" name="Image 0" descr="-6eea1d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219" y="4619625"/>
            <a:ext cx="1476375" cy="1476375"/>
          </a:xfrm>
          <a:prstGeom prst="rect">
            <a:avLst/>
          </a:prstGeom>
        </p:spPr>
      </p:pic>
      <p:pic>
        <p:nvPicPr>
          <p:cNvPr id="9" name="Image 1" descr="-4d1951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588" y="4619625"/>
            <a:ext cx="819150" cy="14382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738438" y="5175498"/>
            <a:ext cx="1023938" cy="3732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940"/>
              </a:lnSpc>
            </a:pPr>
            <a:r>
              <a:rPr lang="en-US" sz="2625" spc="-52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44%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666750" y="4272855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Gross Profit Margin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6167438" y="1704975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13" name="Image 2" descr="52f8c8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88" y="2019300"/>
            <a:ext cx="5738813" cy="19526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57938" y="1863030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Margin Trend Improvement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6167438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341269" y="4605338"/>
            <a:ext cx="52006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Strategic Focus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150769" y="5202882"/>
            <a:ext cx="5581650" cy="6335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  <a:spcBef>
                <a:spcPts val="495"/>
              </a:spcBef>
            </a:pP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Transitioning toward disciplined growth, maintaining positive</a:t>
            </a:r>
            <a:b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</a:b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EBIT trends, and prioritizing operational efficiency and</a:t>
            </a:r>
            <a:b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</a:b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margin sustainability.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Financial Health: Balance Sheet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Summary of current assets, liabilities, and liquidity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44080"/>
            <a:ext cx="3193167" cy="72925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742"/>
              </a:lnSpc>
            </a:pPr>
            <a:r>
              <a:rPr lang="en-US" sz="6563" spc="-328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191406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675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Assets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270375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4556125" y="2644080"/>
            <a:ext cx="3163520" cy="72925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742"/>
              </a:lnSpc>
            </a:pPr>
            <a:r>
              <a:rPr lang="en-US" sz="6563" spc="-328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100162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60875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Liabilities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8064500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1" name="Text 9"/>
          <p:cNvSpPr/>
          <p:nvPr/>
        </p:nvSpPr>
        <p:spPr>
          <a:xfrm>
            <a:off x="8350250" y="2644080"/>
            <a:ext cx="2736175" cy="72925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742"/>
              </a:lnSpc>
            </a:pPr>
            <a:r>
              <a:rPr lang="en-US" sz="6563" spc="-328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91243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25500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Total Equity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476250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4" name="Text 12"/>
          <p:cNvSpPr/>
          <p:nvPr/>
        </p:nvSpPr>
        <p:spPr>
          <a:xfrm>
            <a:off x="814149" y="4814888"/>
            <a:ext cx="4872514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Primary Asset Driver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73931" y="5412432"/>
            <a:ext cx="4552950" cy="21118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  <a:spcBef>
                <a:spcPts val="495"/>
              </a:spcBef>
            </a:pPr>
            <a:r>
              <a:rPr lang="en-US" sz="1485" spc="-15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Cash &amp; Equivalents: $137,923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167438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17" name="Image 0" descr="-6eea1d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03406" y="4619625"/>
            <a:ext cx="1476375" cy="1476375"/>
          </a:xfrm>
          <a:prstGeom prst="rect">
            <a:avLst/>
          </a:prstGeom>
        </p:spPr>
      </p:pic>
      <p:pic>
        <p:nvPicPr>
          <p:cNvPr id="18" name="Image 1" descr="-57ee3a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425" y="4619625"/>
            <a:ext cx="1485900" cy="147637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429625" y="5175498"/>
            <a:ext cx="1023938" cy="3732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940"/>
              </a:lnSpc>
            </a:pPr>
            <a:r>
              <a:rPr lang="en-US" sz="2625" spc="-52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98%</a:t>
            </a: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6357938" y="4272855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Quick Ratio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9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85763"/>
            <a:ext cx="11525250" cy="5334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200"/>
              </a:lnSpc>
            </a:pPr>
            <a:r>
              <a:rPr lang="en-US" sz="3750" spc="-75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Key Performance Indicators (KPIs)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3016"/>
            <a:ext cx="11525250" cy="26387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9"/>
              </a:lnSpc>
              <a:spcBef>
                <a:spcPts val="880"/>
              </a:spcBef>
            </a:pPr>
            <a:r>
              <a:rPr lang="en-US" sz="1485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Financial Efficiency and Working Capital Performance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5" name="Image 0" descr="3a5a65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3719" y="2209800"/>
            <a:ext cx="1476375" cy="1476375"/>
          </a:xfrm>
          <a:prstGeom prst="rect">
            <a:avLst/>
          </a:prstGeom>
        </p:spPr>
      </p:pic>
      <p:pic>
        <p:nvPicPr>
          <p:cNvPr id="6" name="Image 1" descr="-5f1f9e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88" y="2209800"/>
            <a:ext cx="819150" cy="14382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89906" y="2765673"/>
            <a:ext cx="1023938" cy="3732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940"/>
              </a:lnSpc>
            </a:pPr>
            <a:r>
              <a:rPr lang="en-US" sz="2625" spc="-52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44%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66675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Gross Profit Margin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4270375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pic>
        <p:nvPicPr>
          <p:cNvPr id="10" name="Image 2" descr="3a5a65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7795" y="2209800"/>
            <a:ext cx="1476375" cy="1476375"/>
          </a:xfrm>
          <a:prstGeom prst="rect">
            <a:avLst/>
          </a:prstGeom>
        </p:spPr>
      </p:pic>
      <p:pic>
        <p:nvPicPr>
          <p:cNvPr id="11" name="Image 3" descr="691a3f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163" y="2209800"/>
            <a:ext cx="819150" cy="7715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584031" y="2765673"/>
            <a:ext cx="1023938" cy="3732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940"/>
              </a:lnSpc>
            </a:pPr>
            <a:r>
              <a:rPr lang="en-US" sz="2625" spc="-52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24%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4460875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Profitability Ratio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8064500" y="1704975"/>
            <a:ext cx="3651250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5" name="Text 9"/>
          <p:cNvSpPr/>
          <p:nvPr/>
        </p:nvSpPr>
        <p:spPr>
          <a:xfrm>
            <a:off x="8350250" y="2694980"/>
            <a:ext cx="3206919" cy="62507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4922"/>
              </a:lnSpc>
            </a:pPr>
            <a:r>
              <a:rPr lang="en-US" sz="5625" spc="-281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407.08%</a:t>
            </a:r>
            <a:endParaRPr lang="en-US" dirty="0"/>
          </a:p>
        </p:txBody>
      </p:sp>
      <p:sp>
        <p:nvSpPr>
          <p:cNvPr id="16" name="Text 10"/>
          <p:cNvSpPr/>
          <p:nvPr/>
        </p:nvSpPr>
        <p:spPr>
          <a:xfrm>
            <a:off x="8255000" y="1863030"/>
            <a:ext cx="35559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Return on Equity (ROE)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476250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18" name="Text 12"/>
          <p:cNvSpPr/>
          <p:nvPr/>
        </p:nvSpPr>
        <p:spPr>
          <a:xfrm>
            <a:off x="762000" y="4667845"/>
            <a:ext cx="1533525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18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666750" y="6034980"/>
            <a:ext cx="6286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days</a:t>
            </a:r>
            <a:endParaRPr lang="en-US" dirty="0"/>
          </a:p>
        </p:txBody>
      </p:sp>
      <p:sp>
        <p:nvSpPr>
          <p:cNvPr id="20" name="Text 14"/>
          <p:cNvSpPr/>
          <p:nvPr/>
        </p:nvSpPr>
        <p:spPr>
          <a:xfrm>
            <a:off x="666750" y="4272855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AR Days</a:t>
            </a:r>
            <a:endParaRPr lang="en-US" dirty="0"/>
          </a:p>
        </p:txBody>
      </p:sp>
      <p:sp>
        <p:nvSpPr>
          <p:cNvPr id="21" name="Shape 15"/>
          <p:cNvSpPr/>
          <p:nvPr/>
        </p:nvSpPr>
        <p:spPr>
          <a:xfrm>
            <a:off x="6167438" y="4114800"/>
            <a:ext cx="5548313" cy="2266950"/>
          </a:xfrm>
          <a:prstGeom prst="roundRect">
            <a:avLst>
              <a:gd name="adj" fmla="val 4034"/>
            </a:avLst>
          </a:prstGeom>
          <a:solidFill>
            <a:srgbClr val="EAE9E6"/>
          </a:solidFill>
          <a:ln>
            <a:miter lim="800000"/>
          </a:ln>
        </p:spPr>
      </p:sp>
      <p:sp>
        <p:nvSpPr>
          <p:cNvPr id="22" name="Text 16"/>
          <p:cNvSpPr/>
          <p:nvPr/>
        </p:nvSpPr>
        <p:spPr>
          <a:xfrm>
            <a:off x="6453188" y="4667845"/>
            <a:ext cx="1657350" cy="104179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8203"/>
              </a:lnSpc>
            </a:pPr>
            <a:r>
              <a:rPr lang="en-US" sz="9375" spc="-469" kern="0" dirty="0">
                <a:solidFill>
                  <a:srgbClr val="000000"/>
                </a:solidFill>
                <a:latin typeface="Jost Semi Bold" pitchFamily="34" charset="0"/>
                <a:ea typeface="Jost Semi Bold" pitchFamily="34" charset="-122"/>
                <a:cs typeface="Jost Semi Bold" pitchFamily="34" charset="-120"/>
              </a:rPr>
              <a:t>33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6357938" y="6034980"/>
            <a:ext cx="628650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>
                    <a:alpha val="60000"/>
                  </a:srgbClr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days</a:t>
            </a: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6357938" y="4272855"/>
            <a:ext cx="5453063" cy="19198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12"/>
              </a:lnSpc>
            </a:pPr>
            <a:r>
              <a:rPr lang="en-US" sz="1350" spc="-14" kern="0" dirty="0">
                <a:solidFill>
                  <a:srgbClr val="000000"/>
                </a:solidFill>
                <a:latin typeface="Jost Medium" pitchFamily="34" charset="0"/>
                <a:ea typeface="Jost Medium" pitchFamily="34" charset="-122"/>
                <a:cs typeface="Jost Medium" pitchFamily="34" charset="-120"/>
              </a:rPr>
              <a:t>AP Days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2026-08-21T05:39:35Z</dcterms:created>
  <dcterms:modified xsi:type="dcterms:W3CDTF">2026-08-21T05:39:35Z</dcterms:modified>
</cp:coreProperties>
</file>