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d63ef62.png"/><Relationship Id="rId2" Type="http://schemas.openxmlformats.org/officeDocument/2006/relationships/image" Target="../media/image-0753676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3d63ef1.png"/><Relationship Id="rId2" Type="http://schemas.openxmlformats.org/officeDocument/2006/relationships/image" Target="../media/image--b8da21e1.png"/><Relationship Id="rId3" Type="http://schemas.openxmlformats.org/officeDocument/2006/relationships/image" Target="../media/image--56306d9e1.png"/><Relationship Id="rId4" Type="http://schemas.openxmlformats.org/officeDocument/2006/relationships/image" Target="../media/image-39a1.png"/><Relationship Id="rId5" Type="http://schemas.openxmlformats.org/officeDocument/2006/relationships/image" Target="../media/image--235b4e9e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3d63ef2.png"/><Relationship Id="rId2" Type="http://schemas.openxmlformats.org/officeDocument/2006/relationships/image" Target="../media/image--589c461e1.png"/><Relationship Id="rId3" Type="http://schemas.openxmlformats.org/officeDocument/2006/relationships/image" Target="../media/image-1fa1f4a1.png"/><Relationship Id="rId4" Type="http://schemas.openxmlformats.org/officeDocument/2006/relationships/image" Target="../media/image-1ff676e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image" Target="../media/image-3d63ef3.png"/><Relationship Id="rId2" Type="http://schemas.openxmlformats.org/officeDocument/2006/relationships/image" Target="../media/image--20a2435e1.png"/><Relationship Id="rId3" Type="http://schemas.openxmlformats.org/officeDocument/2006/relationships/image" Target="../media/image-71e0c4e1.png"/><Relationship Id="rId4" Type="http://schemas.openxmlformats.org/officeDocument/2006/relationships/image" Target="../media/image--235b4e9e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3d63ef4.png"/><Relationship Id="rId2" Type="http://schemas.openxmlformats.org/officeDocument/2006/relationships/image" Target="../media/image-72332d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image" Target="../media/image-3d63ef5.png"/><Relationship Id="rId2" Type="http://schemas.openxmlformats.org/officeDocument/2006/relationships/image" Target="../media/image-1.png"/><Relationship Id="rId3" Type="http://schemas.openxmlformats.org/officeDocument/2006/relationships/image" Target="../media/image--be1299e1.png"/><Relationship Id="rId4" Type="http://schemas.openxmlformats.org/officeDocument/2006/relationships/image" Target="../media/image-7cd64d1.png"/><Relationship Id="rId5" Type="http://schemas.openxmlformats.org/officeDocument/2006/relationships/image" Target="../media/image--589c461e2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0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3d63ef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76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33375" y="403920"/>
            <a:ext cx="11525250" cy="48860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3847"/>
              </a:lnSpc>
            </a:pPr>
            <a:r>
              <a:rPr lang="en-US" sz="3563" spc="36" kern="0" dirty="0">
                <a:solidFill>
                  <a:srgbClr val="F5F6F2"/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Introduction to Unitree Go1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333375" y="1025723"/>
            <a:ext cx="11525250" cy="23455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48"/>
              </a:lnSpc>
              <a:spcBef>
                <a:spcPts val="1028"/>
              </a:spcBef>
            </a:pPr>
            <a:r>
              <a:rPr lang="en-US" sz="132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Advanced Quadruped Robotics Overview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695450"/>
            <a:ext cx="4476750" cy="46863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Unitree Go1 quadruped robot">    </p:cNvPr>
          <p:cNvPicPr>
            <a:picLocks noChangeAspect="1"/>
          </p:cNvPicPr>
          <p:nvPr/>
        </p:nvPicPr>
        <p:blipFill>
          <a:blip r:embed="rId2"/>
          <a:srcRect l="2236" r="2236" t="0" b="0"/>
          <a:stretch/>
        </p:blipFill>
        <p:spPr>
          <a:xfrm>
            <a:off x="476250" y="1695450"/>
            <a:ext cx="4476750" cy="46863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078980"/>
            <a:ext cx="3190875" cy="390033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966"/>
              </a:lnSpc>
              <a:buClr>
                <a:srgbClr val="b9d5b1"/>
              </a:buClr>
              <a:buSzPct val="120000"/>
              <a:buChar char="•"/>
            </a:pPr>
            <a:r>
              <a:rPr lang="en-US" sz="1560" dirty="0">
                <a:solidFill>
                  <a:srgbClr val="F5F6F2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High-Motion</a:t>
            </a:r>
            <a:br>
              <a:rPr lang="en-US" sz="1560" dirty="0">
                <a:solidFill>
                  <a:srgbClr val="F5F6F2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560" dirty="0">
                <a:solidFill>
                  <a:srgbClr val="F5F6F2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Performance</a:t>
            </a:r>
            <a:endParaRPr lang="en-US" dirty="0"/>
          </a:p>
          <a:p>
            <a:pPr fontAlgn="ctr" algn="l" lvl="1" marL="241300" indent="0">
              <a:lnSpc>
                <a:spcPts val="1680"/>
              </a:lnSpc>
              <a:spcBef>
                <a:spcPts val="490"/>
              </a:spcBef>
              <a:buNone/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Advanced quadruped design</a:t>
            </a:r>
            <a:b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built for high agility and</a:t>
            </a:r>
            <a:b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speed.</a:t>
            </a:r>
            <a:endParaRPr lang="en-US" dirty="0"/>
          </a:p>
          <a:p>
            <a:pPr fontAlgn="ctr" algn="l" marL="241300" indent="-241300">
              <a:lnSpc>
                <a:spcPts val="1966"/>
              </a:lnSpc>
              <a:spcBef>
                <a:spcPts val="2093"/>
              </a:spcBef>
              <a:buClr>
                <a:srgbClr val="b9d5b1"/>
              </a:buClr>
              <a:buSzPct val="120000"/>
              <a:buChar char="•"/>
            </a:pPr>
            <a:r>
              <a:rPr lang="en-US" sz="1560" dirty="0">
                <a:solidFill>
                  <a:srgbClr val="F5F6F2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12 Degrees of Freedom</a:t>
            </a:r>
            <a:endParaRPr lang="en-US" dirty="0"/>
          </a:p>
          <a:p>
            <a:pPr fontAlgn="ctr" algn="l" lvl="1" marL="241300" indent="0">
              <a:lnSpc>
                <a:spcPts val="1680"/>
              </a:lnSpc>
              <a:spcBef>
                <a:spcPts val="490"/>
              </a:spcBef>
              <a:buNone/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Equipped with high-</a:t>
            </a:r>
            <a:b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performance servo motors for</a:t>
            </a:r>
            <a:b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precision movement.</a:t>
            </a:r>
            <a:endParaRPr lang="en-US" dirty="0"/>
          </a:p>
          <a:p>
            <a:pPr fontAlgn="ctr" algn="l" marL="241300" indent="-241300">
              <a:lnSpc>
                <a:spcPts val="1966"/>
              </a:lnSpc>
              <a:spcBef>
                <a:spcPts val="2093"/>
              </a:spcBef>
              <a:buClr>
                <a:srgbClr val="b9d5b1"/>
              </a:buClr>
              <a:buSzPct val="120000"/>
              <a:buChar char="•"/>
            </a:pPr>
            <a:r>
              <a:rPr lang="en-US" sz="1560" dirty="0">
                <a:solidFill>
                  <a:srgbClr val="F5F6F2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Force Control</a:t>
            </a:r>
            <a:br>
              <a:rPr lang="en-US" sz="1560" dirty="0">
                <a:solidFill>
                  <a:srgbClr val="F5F6F2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560" dirty="0">
                <a:solidFill>
                  <a:srgbClr val="F5F6F2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Technology</a:t>
            </a:r>
            <a:endParaRPr lang="en-US" dirty="0"/>
          </a:p>
          <a:p>
            <a:pPr fontAlgn="ctr" algn="l" lvl="1" marL="241300" indent="0">
              <a:lnSpc>
                <a:spcPts val="1680"/>
              </a:lnSpc>
              <a:spcBef>
                <a:spcPts val="490"/>
              </a:spcBef>
              <a:buNone/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State-of-the-art systems to</a:t>
            </a:r>
            <a:b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manage complex terrain</a:t>
            </a:r>
            <a:b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interaction.</a:t>
            </a:r>
            <a:endParaRPr lang="en-US" dirty="0"/>
          </a:p>
        </p:txBody>
      </p:sp>
      <p:sp>
        <p:nvSpPr>
          <p:cNvPr id="8" name="Text 4"/>
          <p:cNvSpPr/>
          <p:nvPr/>
        </p:nvSpPr>
        <p:spPr>
          <a:xfrm>
            <a:off x="8715375" y="2078980"/>
            <a:ext cx="3190875" cy="217705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966"/>
              </a:lnSpc>
              <a:buClr>
                <a:srgbClr val="b9d5b1"/>
              </a:buClr>
              <a:buSzPct val="120000"/>
              <a:buChar char="•"/>
            </a:pPr>
            <a:r>
              <a:rPr lang="en-US" sz="1560" dirty="0">
                <a:solidFill>
                  <a:srgbClr val="F5F6F2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Super-Sensing System</a:t>
            </a:r>
            <a:endParaRPr lang="en-US" dirty="0"/>
          </a:p>
          <a:p>
            <a:pPr fontAlgn="ctr" algn="l" lvl="1" marL="241300" indent="0">
              <a:lnSpc>
                <a:spcPts val="1680"/>
              </a:lnSpc>
              <a:spcBef>
                <a:spcPts val="490"/>
              </a:spcBef>
              <a:buNone/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Features autonomous</a:t>
            </a:r>
            <a:b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accompanying and obstacle</a:t>
            </a:r>
            <a:b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detection capabilities.</a:t>
            </a:r>
            <a:endParaRPr lang="en-US" dirty="0"/>
          </a:p>
          <a:p>
            <a:pPr fontAlgn="ctr" algn="l" marL="241300" indent="-241300">
              <a:lnSpc>
                <a:spcPts val="1966"/>
              </a:lnSpc>
              <a:spcBef>
                <a:spcPts val="2093"/>
              </a:spcBef>
              <a:buClr>
                <a:srgbClr val="b9d5b1"/>
              </a:buClr>
              <a:buSzPct val="120000"/>
              <a:buChar char="•"/>
            </a:pPr>
            <a:r>
              <a:rPr lang="en-US" sz="1560" dirty="0">
                <a:solidFill>
                  <a:srgbClr val="F5F6F2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Compact &amp; Portable</a:t>
            </a:r>
            <a:endParaRPr lang="en-US" dirty="0"/>
          </a:p>
          <a:p>
            <a:pPr fontAlgn="ctr" algn="l" lvl="1" marL="241300" indent="0">
              <a:lnSpc>
                <a:spcPts val="1680"/>
              </a:lnSpc>
              <a:spcBef>
                <a:spcPts val="490"/>
              </a:spcBef>
              <a:buNone/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Lightweight 12kg frame</a:t>
            </a:r>
            <a:b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designed for versatile</a:t>
            </a:r>
            <a:b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deployment.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0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3d63ef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76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33375" y="403920"/>
            <a:ext cx="11525250" cy="48860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3847"/>
              </a:lnSpc>
            </a:pPr>
            <a:r>
              <a:rPr lang="en-US" sz="3563" spc="36" kern="0" dirty="0">
                <a:solidFill>
                  <a:srgbClr val="F5F6F2"/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Getting Started: Setup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333375" y="1025723"/>
            <a:ext cx="11525250" cy="23455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48"/>
              </a:lnSpc>
              <a:spcBef>
                <a:spcPts val="1028"/>
              </a:spcBef>
            </a:pPr>
            <a:r>
              <a:rPr lang="en-US" sz="132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A step-by-step guide to preparing your device for operation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3024188"/>
            <a:ext cx="2667000" cy="2386013"/>
          </a:xfrm>
          <a:prstGeom prst="rect">
            <a:avLst/>
          </a:prstGeom>
          <a:solidFill>
            <a:srgbClr val="B9D5B1"/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512493"/>
            <a:ext cx="2381250" cy="2495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66"/>
              </a:lnSpc>
            </a:pP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Unpacking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844677"/>
            <a:ext cx="2381250" cy="853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0"/>
              </a:lnSpc>
              <a:spcBef>
                <a:spcPts val="637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Place the unit on flat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ground and carefully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remove all velcro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straps.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452563" y="266700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9BC390"/>
            </a:solidFill>
            <a:prstDash val="solid"/>
            <a:miter lim="800000"/>
          </a:ln>
        </p:spPr>
      </p:sp>
      <p:pic>
        <p:nvPicPr>
          <p:cNvPr id="9" name="Image 1" descr="-b8da2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877" y="2848383"/>
            <a:ext cx="314325" cy="35242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33750" y="3024188"/>
            <a:ext cx="2667000" cy="2386013"/>
          </a:xfrm>
          <a:prstGeom prst="rect">
            <a:avLst/>
          </a:prstGeom>
          <a:solidFill>
            <a:srgbClr val="F66A2E"/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3619500" y="3512493"/>
            <a:ext cx="2381250" cy="49917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66"/>
              </a:lnSpc>
            </a:pP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Battery</a:t>
            </a:r>
            <a:b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Installation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3619500" y="4094262"/>
            <a:ext cx="2381250" cy="853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0"/>
              </a:lnSpc>
              <a:spcBef>
                <a:spcPts val="637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Insert the battery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into the compartment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correctly; do not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force it into place.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310063" y="266700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E74C0A"/>
            </a:solidFill>
            <a:prstDash val="solid"/>
            <a:miter lim="800000"/>
          </a:ln>
        </p:spPr>
      </p:sp>
      <p:pic>
        <p:nvPicPr>
          <p:cNvPr id="14" name="Image 2" descr="-56306d9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6094" y="2865127"/>
            <a:ext cx="142875" cy="32385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191250" y="3024188"/>
            <a:ext cx="2667000" cy="2386013"/>
          </a:xfrm>
          <a:prstGeom prst="rect">
            <a:avLst/>
          </a:prstGeom>
          <a:solidFill>
            <a:srgbClr val="F3AE37"/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6477000" y="3512493"/>
            <a:ext cx="2381250" cy="2495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66"/>
              </a:lnSpc>
            </a:pP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Body Placement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6477000" y="3844677"/>
            <a:ext cx="2381250" cy="853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0"/>
              </a:lnSpc>
              <a:spcBef>
                <a:spcPts val="637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Ensure the device is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positioned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horizontally on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stable, level ground.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7167563" y="266700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E9990E"/>
            </a:solidFill>
            <a:prstDash val="solid"/>
            <a:miter lim="800000"/>
          </a:ln>
        </p:spPr>
      </p:sp>
      <p:pic>
        <p:nvPicPr>
          <p:cNvPr id="19" name="Image 3" descr="39a0056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4060" y="2873497"/>
            <a:ext cx="304800" cy="30480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9048750" y="3024188"/>
            <a:ext cx="2667000" cy="2386013"/>
          </a:xfrm>
          <a:prstGeom prst="rect">
            <a:avLst/>
          </a:prstGeom>
          <a:solidFill>
            <a:srgbClr val="B9D5B1"/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9334500" y="3512493"/>
            <a:ext cx="2381250" cy="49917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66"/>
              </a:lnSpc>
            </a:pP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Controller</a:t>
            </a:r>
            <a:b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Pairing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9334500" y="4094262"/>
            <a:ext cx="2452092" cy="106635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0"/>
              </a:lnSpc>
              <a:spcBef>
                <a:spcPts val="637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Connect the joystick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via Bluetooth or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wireless and sync with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the mobile app for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video feed.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0025063" y="266700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9BC390"/>
            </a:solidFill>
            <a:prstDash val="solid"/>
            <a:miter lim="800000"/>
          </a:ln>
        </p:spPr>
      </p:sp>
      <p:pic>
        <p:nvPicPr>
          <p:cNvPr id="24" name="Image 4" descr="-235b4e9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7374" y="2869313"/>
            <a:ext cx="304800" cy="304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0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3d63ef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76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33375" y="403920"/>
            <a:ext cx="11525250" cy="48860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3847"/>
              </a:lnSpc>
            </a:pPr>
            <a:r>
              <a:rPr lang="en-US" sz="3563" spc="36" kern="0" dirty="0">
                <a:solidFill>
                  <a:srgbClr val="F5F6F2"/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Operating Modes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333375" y="1025723"/>
            <a:ext cx="11525250" cy="23455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48"/>
              </a:lnSpc>
              <a:spcBef>
                <a:spcPts val="1028"/>
              </a:spcBef>
            </a:pPr>
            <a:r>
              <a:rPr lang="en-US" sz="132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Platform configuration and safety guidelines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3014663"/>
            <a:ext cx="3619500" cy="1709738"/>
          </a:xfrm>
          <a:prstGeom prst="rect">
            <a:avLst/>
          </a:prstGeom>
          <a:solidFill>
            <a:srgbClr val="B9D5B1"/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502968"/>
            <a:ext cx="3333750" cy="2495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66"/>
              </a:lnSpc>
            </a:pP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Static Standing State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835152"/>
            <a:ext cx="3333750" cy="63981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0"/>
              </a:lnSpc>
              <a:spcBef>
                <a:spcPts val="637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Maintains minimal power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consumption while ensuring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platform stability.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26574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9BC390"/>
            </a:solidFill>
            <a:prstDash val="solid"/>
            <a:miter lim="800000"/>
          </a:ln>
        </p:spPr>
      </p:sp>
      <p:pic>
        <p:nvPicPr>
          <p:cNvPr id="9" name="Image 1" descr="-589c46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685" y="2847230"/>
            <a:ext cx="285750" cy="3429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3014663"/>
            <a:ext cx="3619500" cy="1709738"/>
          </a:xfrm>
          <a:prstGeom prst="rect">
            <a:avLst/>
          </a:prstGeom>
          <a:solidFill>
            <a:srgbClr val="F66A2E"/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3502968"/>
            <a:ext cx="3333750" cy="2495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66"/>
              </a:lnSpc>
            </a:pP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Sports Mode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3835152"/>
            <a:ext cx="3333750" cy="63981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0"/>
              </a:lnSpc>
              <a:spcBef>
                <a:spcPts val="637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Optimized for high-performance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locomotion, including walking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and fast running cycles.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26574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E74C0A"/>
            </a:solidFill>
            <a:prstDash val="solid"/>
            <a:miter lim="800000"/>
          </a:ln>
        </p:spPr>
      </p:sp>
      <p:pic>
        <p:nvPicPr>
          <p:cNvPr id="14" name="Image 2" descr="1fa1f4a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8789" y="2843045"/>
            <a:ext cx="228600" cy="36195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3014663"/>
            <a:ext cx="3619500" cy="1709738"/>
          </a:xfrm>
          <a:prstGeom prst="rect">
            <a:avLst/>
          </a:prstGeom>
          <a:solidFill>
            <a:srgbClr val="F3AE37"/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3502968"/>
            <a:ext cx="3333750" cy="2495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66"/>
              </a:lnSpc>
            </a:pP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Accompanying Status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3835152"/>
            <a:ext cx="3386733" cy="63981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0"/>
              </a:lnSpc>
              <a:spcBef>
                <a:spcPts val="637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Utilizes the tag controller for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dynamic, autonomous following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capabilities.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26574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E9990E"/>
            </a:solidFill>
            <a:prstDash val="solid"/>
            <a:miter lim="800000"/>
          </a:ln>
        </p:spPr>
      </p:sp>
      <p:pic>
        <p:nvPicPr>
          <p:cNvPr id="19" name="Image 3" descr="1ff676e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1825" y="2901646"/>
            <a:ext cx="381000" cy="22860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0" y="6162675"/>
            <a:ext cx="12192000" cy="695325"/>
          </a:xfrm>
          <a:prstGeom prst="rect">
            <a:avLst/>
          </a:prstGeom>
          <a:solidFill>
            <a:srgbClr val="143642"/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528638" y="6398270"/>
            <a:ext cx="11134725" cy="21103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663"/>
              </a:lnSpc>
            </a:pPr>
            <a:r>
              <a:rPr lang="en-US" sz="1320" dirty="0">
                <a:solidFill>
                  <a:srgbClr val="F5F6F2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Safety Note: Always operate in open, flat environments; remain clear of crowds and potential obstacles.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0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3d63ef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76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33375" y="403920"/>
            <a:ext cx="11525250" cy="48860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3847"/>
              </a:lnSpc>
            </a:pPr>
            <a:r>
              <a:rPr lang="en-US" sz="3563" spc="36" kern="0" dirty="0">
                <a:solidFill>
                  <a:srgbClr val="F5F6F2"/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Control Modules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333375" y="1025723"/>
            <a:ext cx="11525250" cy="23455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48"/>
              </a:lnSpc>
              <a:spcBef>
                <a:spcPts val="1028"/>
              </a:spcBef>
            </a:pPr>
            <a:r>
              <a:rPr lang="en-US" sz="132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Overview of system control interfaces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3257550"/>
            <a:ext cx="3619500" cy="1919288"/>
          </a:xfrm>
          <a:prstGeom prst="rect">
            <a:avLst/>
          </a:prstGeom>
          <a:solidFill>
            <a:srgbClr val="B9D5B1"/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745855"/>
            <a:ext cx="3333750" cy="2495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66"/>
              </a:lnSpc>
            </a:pP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Joystick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4078039"/>
            <a:ext cx="3333750" cy="853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0"/>
              </a:lnSpc>
              <a:spcBef>
                <a:spcPts val="637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Provides 3-axis posture and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position control with an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ergonomic design for intuitive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operation.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290036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9BC390"/>
            </a:solidFill>
            <a:prstDash val="solid"/>
            <a:miter lim="800000"/>
          </a:ln>
        </p:spPr>
      </p:sp>
      <p:pic>
        <p:nvPicPr>
          <p:cNvPr id="9" name="Image 1" descr="-20a2435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381" y="3102675"/>
            <a:ext cx="352425" cy="31432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3257550"/>
            <a:ext cx="3619500" cy="1919288"/>
          </a:xfrm>
          <a:prstGeom prst="rect">
            <a:avLst/>
          </a:prstGeom>
          <a:solidFill>
            <a:srgbClr val="F66A2E"/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3745855"/>
            <a:ext cx="3333750" cy="2495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66"/>
              </a:lnSpc>
            </a:pP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Label Controller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4078039"/>
            <a:ext cx="3386733" cy="853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0"/>
              </a:lnSpc>
              <a:spcBef>
                <a:spcPts val="637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Enables automatic following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functionality and supports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seamless switching between slow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and fast follow modes.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290036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E74C0A"/>
            </a:solidFill>
            <a:prstDash val="solid"/>
            <a:miter lim="800000"/>
          </a:ln>
        </p:spPr>
      </p:sp>
      <p:pic>
        <p:nvPicPr>
          <p:cNvPr id="14" name="Image 2" descr="71e0c4e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567" y="3090118"/>
            <a:ext cx="333375" cy="333375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3257550"/>
            <a:ext cx="3619500" cy="1919288"/>
          </a:xfrm>
          <a:prstGeom prst="rect">
            <a:avLst/>
          </a:prstGeom>
          <a:solidFill>
            <a:srgbClr val="F3AE37"/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3745855"/>
            <a:ext cx="3333750" cy="2495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66"/>
              </a:lnSpc>
            </a:pP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APP/Web Interface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4078039"/>
            <a:ext cx="3480048" cy="853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0"/>
              </a:lnSpc>
              <a:spcBef>
                <a:spcPts val="637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Central hub for advanced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configuration, firmware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management, and real-time camera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feed monitoring.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290036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E9990E"/>
            </a:solidFill>
            <a:prstDash val="solid"/>
            <a:miter lim="800000"/>
          </a:ln>
        </p:spPr>
      </p:sp>
      <p:pic>
        <p:nvPicPr>
          <p:cNvPr id="19" name="Image 3" descr="-235b4e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1124" y="3102675"/>
            <a:ext cx="304800" cy="304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0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3d63ef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76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33375" y="403920"/>
            <a:ext cx="11525250" cy="48860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3847"/>
              </a:lnSpc>
            </a:pPr>
            <a:r>
              <a:rPr lang="en-US" sz="3563" spc="36" kern="0" dirty="0">
                <a:solidFill>
                  <a:srgbClr val="F5F6F2"/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Battery Safety &amp; Maintenance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333375" y="1025723"/>
            <a:ext cx="11525250" cy="23455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48"/>
              </a:lnSpc>
              <a:spcBef>
                <a:spcPts val="1028"/>
              </a:spcBef>
            </a:pPr>
            <a:r>
              <a:rPr lang="en-US" sz="132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Guidelines for safe operation and longevity of your Unitree battery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695450"/>
            <a:ext cx="4476750" cy="46863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lithium battery pack for a robotic device">    </p:cNvPr>
          <p:cNvPicPr>
            <a:picLocks noChangeAspect="1"/>
          </p:cNvPicPr>
          <p:nvPr/>
        </p:nvPicPr>
        <p:blipFill>
          <a:blip r:embed="rId2"/>
          <a:srcRect l="2236" r="2236" t="0" b="0"/>
          <a:stretch/>
        </p:blipFill>
        <p:spPr>
          <a:xfrm>
            <a:off x="476250" y="1695450"/>
            <a:ext cx="4476750" cy="46863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140893"/>
            <a:ext cx="6685657" cy="37721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966"/>
              </a:lnSpc>
              <a:buClr>
                <a:srgbClr val="b9d5b1"/>
              </a:buClr>
              <a:buSzPct val="120000"/>
              <a:buChar char="•"/>
            </a:pPr>
            <a:r>
              <a:rPr lang="en-US" sz="1560" dirty="0">
                <a:solidFill>
                  <a:srgbClr val="F5F6F2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Charging</a:t>
            </a:r>
            <a:endParaRPr lang="en-US" dirty="0"/>
          </a:p>
          <a:p>
            <a:pPr fontAlgn="ctr" algn="l" lvl="1" marL="241300" indent="0">
              <a:lnSpc>
                <a:spcPts val="1680"/>
              </a:lnSpc>
              <a:spcBef>
                <a:spcPts val="490"/>
              </a:spcBef>
              <a:buNone/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Use only the official Unitree charger to ensure full</a:t>
            </a:r>
            <a:b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compatibility and safety.</a:t>
            </a:r>
            <a:endParaRPr lang="en-US" dirty="0"/>
          </a:p>
          <a:p>
            <a:pPr fontAlgn="ctr" algn="l" marL="241300" indent="-241300">
              <a:lnSpc>
                <a:spcPts val="1966"/>
              </a:lnSpc>
              <a:spcBef>
                <a:spcPts val="2093"/>
              </a:spcBef>
              <a:buClr>
                <a:srgbClr val="b9d5b1"/>
              </a:buClr>
              <a:buSzPct val="120000"/>
              <a:buChar char="•"/>
            </a:pPr>
            <a:r>
              <a:rPr lang="en-US" sz="1560" dirty="0">
                <a:solidFill>
                  <a:srgbClr val="F5F6F2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Storage</a:t>
            </a:r>
            <a:endParaRPr lang="en-US" dirty="0"/>
          </a:p>
          <a:p>
            <a:pPr fontAlgn="ctr" algn="l" lvl="1" marL="241300" indent="0">
              <a:lnSpc>
                <a:spcPts val="1680"/>
              </a:lnSpc>
              <a:spcBef>
                <a:spcPts val="490"/>
              </a:spcBef>
              <a:buNone/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Remove the battery when not in use; maintain an optimal storage</a:t>
            </a:r>
            <a:b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temperature of 22-28°C.</a:t>
            </a:r>
            <a:endParaRPr lang="en-US" dirty="0"/>
          </a:p>
          <a:p>
            <a:pPr fontAlgn="ctr" algn="l" marL="241300" indent="-241300">
              <a:lnSpc>
                <a:spcPts val="1966"/>
              </a:lnSpc>
              <a:spcBef>
                <a:spcPts val="2093"/>
              </a:spcBef>
              <a:buClr>
                <a:srgbClr val="b9d5b1"/>
              </a:buClr>
              <a:buSzPct val="120000"/>
              <a:buChar char="•"/>
            </a:pPr>
            <a:r>
              <a:rPr lang="en-US" sz="1560" dirty="0">
                <a:solidFill>
                  <a:srgbClr val="F5F6F2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Protection</a:t>
            </a:r>
            <a:endParaRPr lang="en-US" dirty="0"/>
          </a:p>
          <a:p>
            <a:pPr fontAlgn="ctr" algn="l" lvl="1" marL="241300" indent="0">
              <a:lnSpc>
                <a:spcPts val="1680"/>
              </a:lnSpc>
              <a:spcBef>
                <a:spcPts val="490"/>
              </a:spcBef>
              <a:buNone/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Benefit from built-in safeguards against overload, over-</a:t>
            </a:r>
            <a:b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discharge, and thermal issues.</a:t>
            </a:r>
            <a:endParaRPr lang="en-US" dirty="0"/>
          </a:p>
          <a:p>
            <a:pPr fontAlgn="ctr" algn="l" marL="241300" indent="-241300">
              <a:lnSpc>
                <a:spcPts val="1966"/>
              </a:lnSpc>
              <a:spcBef>
                <a:spcPts val="2093"/>
              </a:spcBef>
              <a:buClr>
                <a:srgbClr val="b9d5b1"/>
              </a:buClr>
              <a:buSzPct val="120000"/>
              <a:buChar char="•"/>
            </a:pPr>
            <a:r>
              <a:rPr lang="en-US" sz="1560" dirty="0">
                <a:solidFill>
                  <a:srgbClr val="F5F6F2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Warning</a:t>
            </a:r>
            <a:endParaRPr lang="en-US" dirty="0"/>
          </a:p>
          <a:p>
            <a:pPr fontAlgn="ctr" algn="l" lvl="1" marL="241300" indent="0">
              <a:lnSpc>
                <a:spcPts val="1680"/>
              </a:lnSpc>
              <a:spcBef>
                <a:spcPts val="490"/>
              </a:spcBef>
              <a:buNone/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Never charge immediately after use; allow the hardware to cool</a:t>
            </a:r>
            <a:b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to room temperature first.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0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3d63ef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76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33375" y="403920"/>
            <a:ext cx="11525250" cy="48860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3847"/>
              </a:lnSpc>
            </a:pPr>
            <a:r>
              <a:rPr lang="en-US" sz="3563" spc="36" kern="0" dirty="0">
                <a:solidFill>
                  <a:srgbClr val="F5F6F2"/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Safety &amp; Disclaimer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333375" y="1025723"/>
            <a:ext cx="11525250" cy="23455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48"/>
              </a:lnSpc>
              <a:spcBef>
                <a:spcPts val="1028"/>
              </a:spcBef>
            </a:pPr>
            <a:r>
              <a:rPr lang="en-US" sz="1320" dirty="0">
                <a:solidFill>
                  <a:srgbClr val="FFFFFF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Operational guidelines and warranty information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3152775"/>
            <a:ext cx="2667000" cy="2128838"/>
          </a:xfrm>
          <a:prstGeom prst="rect">
            <a:avLst/>
          </a:prstGeom>
          <a:solidFill>
            <a:srgbClr val="B9D5B1"/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641080"/>
            <a:ext cx="2381250" cy="2495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66"/>
              </a:lnSpc>
            </a:pP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Not a toy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973264"/>
            <a:ext cx="2452092" cy="63981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0"/>
              </a:lnSpc>
              <a:spcBef>
                <a:spcPts val="637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Use strictly according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to the provided user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manual.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452563" y="27955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9BC390"/>
            </a:solidFill>
            <a:prstDash val="solid"/>
            <a:miter lim="800000"/>
          </a:ln>
        </p:spPr>
      </p:sp>
      <p:pic>
        <p:nvPicPr>
          <p:cNvPr id="9" name="Image 1" descr="2272732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749" y="2989529"/>
            <a:ext cx="371475" cy="33337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33750" y="3152775"/>
            <a:ext cx="2667000" cy="2128838"/>
          </a:xfrm>
          <a:prstGeom prst="rect">
            <a:avLst/>
          </a:prstGeom>
          <a:solidFill>
            <a:srgbClr val="F66A2E"/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3619500" y="3641080"/>
            <a:ext cx="2381250" cy="2495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66"/>
              </a:lnSpc>
            </a:pP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Environment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3619500" y="3973264"/>
            <a:ext cx="2381250" cy="853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0"/>
              </a:lnSpc>
              <a:spcBef>
                <a:spcPts val="637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Avoid exposure to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water, ice, sand, or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high electromagnetic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interference.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310063" y="27955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E74C0A"/>
            </a:solidFill>
            <a:prstDash val="solid"/>
            <a:miter lim="800000"/>
          </a:ln>
        </p:spPr>
      </p:sp>
      <p:pic>
        <p:nvPicPr>
          <p:cNvPr id="14" name="Image 2" descr="-be1299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6313" y="2960230"/>
            <a:ext cx="400050" cy="390525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191250" y="3152775"/>
            <a:ext cx="2667000" cy="2128838"/>
          </a:xfrm>
          <a:prstGeom prst="rect">
            <a:avLst/>
          </a:prstGeom>
          <a:solidFill>
            <a:srgbClr val="F3AE37"/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6477000" y="3641080"/>
            <a:ext cx="2381250" cy="2495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66"/>
              </a:lnSpc>
            </a:pP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Warranty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6477000" y="3973264"/>
            <a:ext cx="2452092" cy="106635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0"/>
              </a:lnSpc>
              <a:spcBef>
                <a:spcPts val="637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Void if the product is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modified, disassembled,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or used in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severe/prohibited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environments.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7167563" y="27955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E9990E"/>
            </a:solidFill>
            <a:prstDash val="solid"/>
            <a:miter lim="800000"/>
          </a:ln>
        </p:spPr>
      </p:sp>
      <p:pic>
        <p:nvPicPr>
          <p:cNvPr id="19" name="Image 3" descr="7cd64d6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6620" y="2981159"/>
            <a:ext cx="276225" cy="34290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9048750" y="3152775"/>
            <a:ext cx="2667000" cy="2128838"/>
          </a:xfrm>
          <a:prstGeom prst="rect">
            <a:avLst/>
          </a:prstGeom>
          <a:solidFill>
            <a:srgbClr val="B9D5B1"/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9334500" y="3641080"/>
            <a:ext cx="2381250" cy="2495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66"/>
              </a:lnSpc>
            </a:pPr>
            <a:r>
              <a:rPr lang="en-US" sz="1560" dirty="0">
                <a:solidFill>
                  <a:srgbClr val="071023"/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Emergency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9334500" y="3973264"/>
            <a:ext cx="2452092" cy="853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0"/>
              </a:lnSpc>
              <a:spcBef>
                <a:spcPts val="637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Familiarize yourself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with emergency braking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and shutdown</a:t>
            </a:r>
            <a:b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</a:br>
            <a:r>
              <a:rPr lang="en-US" sz="1200" dirty="0">
                <a:solidFill>
                  <a:srgbClr val="000000">
                    <a:alpha val="80000"/>
                  </a:srgbClr>
                </a:solidFill>
                <a:latin typeface="Space Mono Regular" pitchFamily="34" charset="0"/>
                <a:ea typeface="Space Mono Regular" pitchFamily="34" charset="-122"/>
                <a:cs typeface="Space Mono Regular" pitchFamily="34" charset="-120"/>
              </a:rPr>
              <a:t>procedures.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0025063" y="27955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9BC390"/>
            </a:solidFill>
            <a:prstDash val="solid"/>
            <a:miter lim="800000"/>
          </a:ln>
        </p:spPr>
      </p:sp>
      <p:pic>
        <p:nvPicPr>
          <p:cNvPr id="24" name="Image 4" descr="-589c46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9935" y="2985343"/>
            <a:ext cx="285750" cy="342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99b5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2026-08-17T08:08:11Z</dcterms:created>
  <dcterms:modified xsi:type="dcterms:W3CDTF">2026-08-17T08:08:11Z</dcterms:modified>
</cp:coreProperties>
</file>