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custom-properties" Target="docProps/custom.xml"/><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726150" cy="1053465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presProps" Target="presProps.xml"/><Relationship Id="rId13" Type="http://schemas.openxmlformats.org/officeDocument/2006/relationships/tableStyles" Target="tableStyles.xml"/><Relationship Id="rId14" Type="http://schemas.openxmlformats.org/officeDocument/2006/relationships/viewProps" Target="viewProps.xml"/><Relationship Id="rId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My name is [Your Name], and today I will be presenting a review of the paper 'The cGAS-STING pathway: Mechanism and medical implications' by Hooftman, Keller, and Ablasser. This work provides a comprehensive overview of a central mechanism in innate immunity, detailing its molecular functions, physiological roles, and its growing relevance in both health and a wide range of diseases.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 conclude, the cGAS-STING pathway is the principal sensor for cytosolic DNA, a signal of both infection and cellular distress. Its activity is governed by sophisticated molecular controls, most notably the sequestration of nuclear cGAS to prevent self-reactivity. The most important takeaway from this body of work is that the pathway's function is not fixed; its outcome is critically dependent on context—what triggers it, for how long, and in which cells. This duality makes it a central player in everything from antiviral defense to antitumor immunity, and from autoimmune disease to neurodegeneration. The future of this field lies in achieving a more granular, systems-level understanding. We need to dissect its function with cell-type and temporal precision to understand how to switch its function from pathogenic to protective. This will be essential for successfully translating our deep mechanistic knowledge into the next generation of precision medicines, whether we aim to turn the pathway on to fight cancer or turn it off to quell chronic inflammation. Thank you for your attention. I'm happy to take any questions.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roadmap for our discussion. We will begin by introducing the core problem that the cGAS-STING pathway solves: how cells distinguish pathogenic or harmful DNA from the host's own genomic material. We will then walk through the canonical signaling cascade, followed by a more detailed look at the molecular mechanisms of cGAS activation and the critical safeguards that prevent autoreactivity. Next, we'll explore the diverse effector functions driven by STING, and discuss the broader implications, including intercellular communication and the pathway's dichotomous role in health and disease. Finally, we will conclude with a summary and a look at future directions for the field.</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central question this field addresses is a fundamental one for innate immunity: How does a cell detect the DNA of an invading pathogen without triggering an autoimmune attack against its own DNA? The molecular structure of dsDNA is the same, whether it comes from a virus or the host. The key insight is that location matters. Host DNA is carefully sequestered in the nucleus and mitochondria. Therefore, the appearance of dsDNA in the cytosol is a powerful indicator of danger—be it a viral infection or a sign of significant cellular damage. The cGAS-STING pathway has emerged as the central cellular machinery that recognizes this misplaced DNA and translates it into a powerful defensive response.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walk through the core pathway, as illustrated in this figure. It begins in the cytosol when cGAS encounters and binds to dsDNA. This binding event is the critical trigger that activates its enzymatic function. Once active, cGAS synthesizes a unique second messenger molecule, 2'3'-cGAMP. As a small, diffusible molecule, cGAMP can rapidly move through the cytosol to find its target: the adaptor protein STING, which resides on the ER membrane. Ligand binding initiates a dramatic series of events for STING—it changes shape, forms a polymer-like structure, and translocates to the Golgi apparatus. The Golgi then becomes a signaling hub where STING recruits the kinase TBK1. TBK1 phosphorylates the transcription factor IRF3, which then moves to the nucleus to drive the expression of type I interferons and other crucial immune genes. This entire process exemplifies a beautiful signal amplification system, translating a local DNA sensing event into a robust, cell-wide antiviral response.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for a deeper dive into the molecular mechanics. The activation of cGAS is not a simple on/off switch; it's a sophisticated allosteric process. When cGAS binds dsDNA, it undergoes dimerization. This critical step forces a conformational rearrangement within the catalytic core, opening the active site for cGAMP synthesis. The system is also designed for signal amplification: longer DNA molecules allow for the formation of ladder-like cGAS oligomers, and the disordered N-terminus can drive phase separation, creating localized 'reaction crucibles' that boost cGAMP production. But this potent activity creates a major problem in the nucleus, which is filled with DNA. As shown in panel F of this figure, the cell's primary solution is elegant: nuclear cGAS is physically tethered to the nucleosome itself. The cGAS protein binds directly to the histone H2A-H2B acidic patch, a protein-protein interaction that sterically blocks the enzyme from accessing DNA, thus enforcing its inactivity. This sequestration is a critical mechanism for maintaining self-tolerance.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that we understand how cGAS is activated, the next question is what activates it. While viral DNA is the canonical trigger, a host of endogenous DNA species released during cellular stress are now understood to be major drivers of the pathway. As this figure illustrates, the sources are remarkably diverse. Mitochondrial DNA, released from stressed or damaged mitochondria, is a primary culprit. Genome instability, a hallmark of cancer and aging, can lead to the formation of micronuclei, which are essentially small, fragile packets of chromosomal DNA that can rupture and spill their contents into the cytosol. Furthermore, byproducts of defective DNA replication and repair, such as DNA-RNA hybrids, can also serve as ligands. Finally, the reactivation of dormant retroelements in our genome can produce reverse-transcribed cDNA that is readily detected by cGAS. This diversity of endogenous ligands is key to understanding why the cGAS-STING pathway is implicated in so many non-infectious, sterile inflammatory conditions.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Activation of STING leads to a much richer set of outcomes than just interferon production. As we see here, we can broadly categorize these as transcriptional and non-transcriptional responses. The canonical transcriptional response is, of course, the activation of IRF3 and NF-kappaB, leading to type I interferons and inflammation. However, chronic stimulation can qualitatively change this output, pushing the cell towards non-canonical NF-kappaB and ER stress responses, which are implicated in metastasis. But what's particularly fascinating are the non-transcriptional functions, which are evolutionarily more ancient. STING is a direct initiator of a non-canonical form of autophagy, which is used to engulf and destroy intracellular pathogens. It also triggers lysosome biogenesis and can initiate multiple forms of programmed cell death. This functional diversity highlights STING's role as a master regulator of cellular homeostasis in the face of stress.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remarkable feature of this pathway is its ability to spread the alarm to other cells. cGAMP is not strictly cell-intrinsic. As this figure shows, it can be passed directly to adjacent cells through gap junctions, creating a coordinated neighborhood watch. More profoundly, cGAMP can be actively exported from the cell via transporters like ABCC1, becoming an extracellular danger signal. Other cells can then import this cGAMP using their own set of specific transporters, thereby activating their own STING pathway without ever having sensed DNA themselves. This mechanism is crucial for amplifying the immune response. However, such a potent signal cannot be left unchecked. The body has a built-in brake system: an enzyme called ENPP1, which floats in the extracellular space and rapidly degrades cGAMP. This balance between transport and degradation defines the scale and duration of the non-cell-autonomous response.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is the cGAS-STING pathway good or bad? The answer, as summarized in this figure, is that it depends entirely on the context. In its beneficial role, it is a lynchpin of our defense against infection. In oncology, its acute activation is highly desirable, as it kickstarts a potent anti-tumor immune response. It even has homeostatic functions in maintaining balance in certain tissues. However, when this pathway is dysregulated, it becomes a major driver of pathology. Chronic, inappropriate activation is at the heart of autoinflammatory diseases like Aicardi-Goutières syndrome and contributes significantly to the pathology of autoimmune diseases like lupus. Furthermore, a growing body of evidence implicates aberrant STING signaling as a key driver of chronic neuroinflammation and neurodegeneration. Even in cancer, what was once a friend can become a foe, as persistent activation can paradoxically promote metastasis. This duality makes the pathway a compelling but complex therapeutic target.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0.jpeg"/><Relationship Id="rId3" Type="http://schemas.openxmlformats.org/officeDocument/2006/relationships/image" Target="../media/image61.jpeg"/><Relationship Id="rId4" Type="http://schemas.openxmlformats.org/officeDocument/2006/relationships/image" Target="../media/image62.jpeg"/><Relationship Id="rId5" Type="http://schemas.openxmlformats.org/officeDocument/2006/relationships/image" Target="../media/image63.jpeg"/><Relationship Id="rId6" Type="http://schemas.openxmlformats.org/officeDocument/2006/relationships/image" Target="../media/image64.jpeg"/><Relationship Id="rId7" Type="http://schemas.openxmlformats.org/officeDocument/2006/relationships/image" Target="../media/image65.jpeg"/><Relationship Id="rId8" Type="http://schemas.openxmlformats.org/officeDocument/2006/relationships/image" Target="../media/image66.jpeg"/><Relationship Id="rId9"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jpeg"/><Relationship Id="rId6" Type="http://schemas.openxmlformats.org/officeDocument/2006/relationships/image" Target="../media/image20.jpeg"/><Relationship Id="rId7" Type="http://schemas.openxmlformats.org/officeDocument/2006/relationships/image" Target="../media/image21.jpeg"/><Relationship Id="rId8" Type="http://schemas.openxmlformats.org/officeDocument/2006/relationships/image" Target="../media/image22.jpeg"/><Relationship Id="rId9" Type="http://schemas.openxmlformats.org/officeDocument/2006/relationships/image" Target="../media/image23.jpeg"/><Relationship Id="rId10" Type="http://schemas.openxmlformats.org/officeDocument/2006/relationships/image" Target="../media/image24.jpeg"/><Relationship Id="rId11" Type="http://schemas.openxmlformats.org/officeDocument/2006/relationships/image" Target="../media/image25.jpeg"/><Relationship Id="rId12" Type="http://schemas.openxmlformats.org/officeDocument/2006/relationships/image" Target="../media/image26.jpeg"/><Relationship Id="rId13" Type="http://schemas.openxmlformats.org/officeDocument/2006/relationships/image" Target="../media/image27.jpeg"/><Relationship Id="rId14" Type="http://schemas.openxmlformats.org/officeDocument/2006/relationships/image" Target="../media/image28.jpeg"/><Relationship Id="rId1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jpeg"/><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jpeg"/><Relationship Id="rId3" Type="http://schemas.openxmlformats.org/officeDocument/2006/relationships/image" Target="../media/image33.jpeg"/><Relationship Id="rId4" Type="http://schemas.openxmlformats.org/officeDocument/2006/relationships/image" Target="../media/image34.jpeg"/><Relationship Id="rId5" Type="http://schemas.openxmlformats.org/officeDocument/2006/relationships/image" Target="../media/image35.jpeg"/><Relationship Id="rId6" Type="http://schemas.openxmlformats.org/officeDocument/2006/relationships/image" Target="../media/image36.jpeg"/><Relationship Id="rId7" Type="http://schemas.openxmlformats.org/officeDocument/2006/relationships/image" Target="../media/image37.jpeg"/><Relationship Id="rId8" Type="http://schemas.openxmlformats.org/officeDocument/2006/relationships/image" Target="../media/image38.jpeg"/><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jpeg"/><Relationship Id="rId3" Type="http://schemas.openxmlformats.org/officeDocument/2006/relationships/image" Target="../media/image40.jpeg"/><Relationship Id="rId4" Type="http://schemas.openxmlformats.org/officeDocument/2006/relationships/image" Target="../media/image41.jpeg"/><Relationship Id="rId5" Type="http://schemas.openxmlformats.org/officeDocument/2006/relationships/image" Target="../media/image42.jpeg"/><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3.jpeg"/><Relationship Id="rId3" Type="http://schemas.openxmlformats.org/officeDocument/2006/relationships/image" Target="../media/image44.jpeg"/><Relationship Id="rId4" Type="http://schemas.openxmlformats.org/officeDocument/2006/relationships/image" Target="../media/image45.png"/><Relationship Id="rId5" Type="http://schemas.openxmlformats.org/officeDocument/2006/relationships/image" Target="../media/image46.jpeg"/><Relationship Id="rId6" Type="http://schemas.openxmlformats.org/officeDocument/2006/relationships/image" Target="../media/image47.jpeg"/><Relationship Id="rId7" Type="http://schemas.openxmlformats.org/officeDocument/2006/relationships/image" Target="../media/image48.jpeg"/><Relationship Id="rId8" Type="http://schemas.openxmlformats.org/officeDocument/2006/relationships/image" Target="../media/image49.jpeg"/><Relationship Id="rId9" Type="http://schemas.openxmlformats.org/officeDocument/2006/relationships/image" Target="../media/image50.jpeg"/><Relationship Id="rId10" Type="http://schemas.openxmlformats.org/officeDocument/2006/relationships/image" Target="../media/image51.jpeg"/><Relationship Id="rId11" Type="http://schemas.openxmlformats.org/officeDocument/2006/relationships/image" Target="../media/image52.jpeg"/><Relationship Id="rId12" Type="http://schemas.openxmlformats.org/officeDocument/2006/relationships/image" Target="../media/image53.jpeg"/><Relationship Id="rId13" Type="http://schemas.openxmlformats.org/officeDocument/2006/relationships/image" Target="../media/image54.jpeg"/><Relationship Id="rId14" Type="http://schemas.openxmlformats.org/officeDocument/2006/relationships/image" Target="../media/image55.jpeg"/><Relationship Id="rId15" Type="http://schemas.openxmlformats.org/officeDocument/2006/relationships/image" Target="../media/image56.jpeg"/><Relationship Id="rId16" Type="http://schemas.openxmlformats.org/officeDocument/2006/relationships/image" Target="../media/image57.jpeg"/><Relationship Id="rId17" Type="http://schemas.openxmlformats.org/officeDocument/2006/relationships/image" Target="../media/image58.jpeg"/><Relationship Id="rId18" Type="http://schemas.openxmlformats.org/officeDocument/2006/relationships/image" Target="../media/image59.jpeg"/><Relationship Id="rId1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rot="21600000">
            <a:off x="10839444" y="3803641"/>
            <a:ext cx="7880338" cy="6731008"/>
          </a:xfrm>
          <a:prstGeom prst="rect">
            <a:avLst/>
          </a:prstGeom>
        </p:spPr>
      </p:pic>
      <p:sp>
        <p:nvSpPr>
          <p:cNvPr id="4" name="textbox 4"/>
          <p:cNvSpPr/>
          <p:nvPr/>
        </p:nvSpPr>
        <p:spPr>
          <a:xfrm>
            <a:off x="1593816" y="5112442"/>
            <a:ext cx="9819004" cy="358838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3748"/>
              </a:lnSpc>
              <a:tabLst/>
            </a:pPr>
            <a:r>
              <a:rPr sz="2700" kern="0" spc="-110" dirty="0">
                <a:solidFill>
                  <a:srgbClr val="B0A0F0">
                    <a:alpha val="100000"/>
                  </a:srgbClr>
                </a:solidFill>
                <a:latin typeface="Arial"/>
                <a:ea typeface="Arial"/>
                <a:cs typeface="Arial"/>
              </a:rPr>
              <a:t>8     </a:t>
            </a:r>
            <a:r>
              <a:rPr sz="2700" b="1" kern="0" spc="-110" dirty="0">
                <a:solidFill>
                  <a:srgbClr val="000000">
                    <a:alpha val="100000"/>
                  </a:srgbClr>
                </a:solidFill>
                <a:latin typeface="Arial"/>
                <a:ea typeface="Arial"/>
                <a:cs typeface="Arial"/>
              </a:rPr>
              <a:t>Alexan</a:t>
            </a:r>
            <a:r>
              <a:rPr sz="2700" b="1" kern="0" spc="-100" dirty="0">
                <a:solidFill>
                  <a:srgbClr val="000000">
                    <a:alpha val="100000"/>
                  </a:srgbClr>
                </a:solidFill>
                <a:latin typeface="Arial"/>
                <a:ea typeface="Arial"/>
                <a:cs typeface="Arial"/>
              </a:rPr>
              <a:t>der Hooftman,Al</a:t>
            </a:r>
            <a:r>
              <a:rPr sz="2700" b="1" kern="0" spc="-110" dirty="0">
                <a:solidFill>
                  <a:srgbClr val="000000">
                    <a:alpha val="100000"/>
                  </a:srgbClr>
                </a:solidFill>
                <a:latin typeface="Arial"/>
                <a:ea typeface="Arial"/>
                <a:cs typeface="Arial"/>
              </a:rPr>
              <a:t>exander Keller,and Andrea Ablasse</a:t>
            </a:r>
            <a:r>
              <a:rPr sz="2700" b="1" kern="0" spc="10" dirty="0">
                <a:solidFill>
                  <a:srgbClr val="000000">
                    <a:alpha val="100000"/>
                  </a:srgbClr>
                </a:solidFill>
                <a:latin typeface="Arial"/>
                <a:ea typeface="Arial"/>
                <a:cs typeface="Arial"/>
              </a:rPr>
              <a:t>r</a:t>
            </a:r>
            <a:endParaRPr sz="27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marL="659765" indent="-551815" algn="l" rtl="0" eaLnBrk="0">
              <a:lnSpc>
                <a:spcPct val="112000"/>
              </a:lnSpc>
              <a:spcBef>
                <a:spcPts val="791"/>
              </a:spcBef>
              <a:tabLst/>
            </a:pPr>
            <a:r>
              <a:rPr sz="2600" kern="0" spc="-40" dirty="0">
                <a:solidFill>
                  <a:srgbClr val="1000C0">
                    <a:alpha val="100000"/>
                  </a:srgbClr>
                </a:solidFill>
                <a:latin typeface="Arial"/>
                <a:ea typeface="Arial"/>
                <a:cs typeface="Arial"/>
              </a:rPr>
              <a:t>1    </a:t>
            </a:r>
            <a:r>
              <a:rPr sz="2600" kern="0" spc="-40" dirty="0">
                <a:solidFill>
                  <a:srgbClr val="000000">
                    <a:alpha val="100000"/>
                  </a:srgbClr>
                </a:solidFill>
                <a:latin typeface="Arial"/>
                <a:ea typeface="Arial"/>
                <a:cs typeface="Arial"/>
              </a:rPr>
              <a:t>Global</a:t>
            </a:r>
            <a:r>
              <a:rPr sz="2600" kern="0" spc="180" dirty="0">
                <a:solidFill>
                  <a:srgbClr val="000000">
                    <a:alpha val="100000"/>
                  </a:srgbClr>
                </a:solidFill>
                <a:latin typeface="Arial"/>
                <a:ea typeface="Arial"/>
                <a:cs typeface="Arial"/>
              </a:rPr>
              <a:t> </a:t>
            </a:r>
            <a:r>
              <a:rPr sz="2600" kern="0" spc="-40" dirty="0">
                <a:solidFill>
                  <a:srgbClr val="000000">
                    <a:alpha val="100000"/>
                  </a:srgbClr>
                </a:solidFill>
                <a:latin typeface="Arial"/>
                <a:ea typeface="Arial"/>
                <a:cs typeface="Arial"/>
              </a:rPr>
              <a:t>Health</a:t>
            </a:r>
            <a:r>
              <a:rPr sz="2600" kern="0" spc="210" dirty="0">
                <a:solidFill>
                  <a:srgbClr val="000000">
                    <a:alpha val="100000"/>
                  </a:srgbClr>
                </a:solidFill>
                <a:latin typeface="Arial"/>
                <a:ea typeface="Arial"/>
                <a:cs typeface="Arial"/>
              </a:rPr>
              <a:t> </a:t>
            </a:r>
            <a:r>
              <a:rPr sz="2600" kern="0" spc="-40" dirty="0">
                <a:solidFill>
                  <a:srgbClr val="000000">
                    <a:alpha val="100000"/>
                  </a:srgbClr>
                </a:solidFill>
                <a:latin typeface="Arial"/>
                <a:ea typeface="Arial"/>
                <a:cs typeface="Arial"/>
              </a:rPr>
              <a:t>Institut</a:t>
            </a:r>
            <a:r>
              <a:rPr sz="2600" kern="0" spc="-50" dirty="0">
                <a:solidFill>
                  <a:srgbClr val="000000">
                    <a:alpha val="100000"/>
                  </a:srgbClr>
                </a:solidFill>
                <a:latin typeface="Arial"/>
                <a:ea typeface="Arial"/>
                <a:cs typeface="Arial"/>
              </a:rPr>
              <a:t>e,Swiss</a:t>
            </a:r>
            <a:r>
              <a:rPr sz="2600" kern="0" spc="190" dirty="0">
                <a:solidFill>
                  <a:srgbClr val="000000">
                    <a:alpha val="100000"/>
                  </a:srgbClr>
                </a:solidFill>
                <a:latin typeface="Arial"/>
                <a:ea typeface="Arial"/>
                <a:cs typeface="Arial"/>
              </a:rPr>
              <a:t> </a:t>
            </a:r>
            <a:r>
              <a:rPr sz="2600" kern="0" spc="-50" dirty="0">
                <a:solidFill>
                  <a:srgbClr val="000000">
                    <a:alpha val="100000"/>
                  </a:srgbClr>
                </a:solidFill>
                <a:latin typeface="Arial"/>
                <a:ea typeface="Arial"/>
                <a:cs typeface="Arial"/>
              </a:rPr>
              <a:t>Federal</a:t>
            </a:r>
            <a:r>
              <a:rPr sz="2600" kern="0" spc="210" dirty="0">
                <a:solidFill>
                  <a:srgbClr val="000000">
                    <a:alpha val="100000"/>
                  </a:srgbClr>
                </a:solidFill>
                <a:latin typeface="Arial"/>
                <a:ea typeface="Arial"/>
                <a:cs typeface="Arial"/>
              </a:rPr>
              <a:t> </a:t>
            </a:r>
            <a:r>
              <a:rPr sz="2600" kern="0" spc="-50" dirty="0">
                <a:solidFill>
                  <a:srgbClr val="000000">
                    <a:alpha val="100000"/>
                  </a:srgbClr>
                </a:solidFill>
                <a:latin typeface="Arial"/>
                <a:ea typeface="Arial"/>
                <a:cs typeface="Arial"/>
              </a:rPr>
              <a:t>Institute of</a:t>
            </a:r>
            <a:r>
              <a:rPr sz="2600" kern="0" spc="0" dirty="0">
                <a:solidFill>
                  <a:srgbClr val="000000">
                    <a:alpha val="100000"/>
                  </a:srgbClr>
                </a:solidFill>
                <a:latin typeface="Arial"/>
                <a:ea typeface="Arial"/>
                <a:cs typeface="Arial"/>
              </a:rPr>
              <a:t>                       </a:t>
            </a:r>
            <a:r>
              <a:rPr sz="2600" kern="0" spc="-80" dirty="0">
                <a:solidFill>
                  <a:srgbClr val="000000">
                    <a:alpha val="100000"/>
                  </a:srgbClr>
                </a:solidFill>
                <a:latin typeface="Arial"/>
                <a:ea typeface="Arial"/>
                <a:cs typeface="Arial"/>
              </a:rPr>
              <a:t>Technology</a:t>
            </a:r>
            <a:r>
              <a:rPr sz="2600" kern="0" spc="130" dirty="0">
                <a:solidFill>
                  <a:srgbClr val="000000">
                    <a:alpha val="100000"/>
                  </a:srgbClr>
                </a:solidFill>
                <a:latin typeface="Arial"/>
                <a:ea typeface="Arial"/>
                <a:cs typeface="Arial"/>
              </a:rPr>
              <a:t> </a:t>
            </a:r>
            <a:r>
              <a:rPr sz="2600" kern="0" spc="-80" dirty="0">
                <a:solidFill>
                  <a:srgbClr val="000000">
                    <a:alpha val="100000"/>
                  </a:srgbClr>
                </a:solidFill>
                <a:latin typeface="Arial"/>
                <a:ea typeface="Arial"/>
                <a:cs typeface="Arial"/>
              </a:rPr>
              <a:t>Lausanne(EPF</a:t>
            </a:r>
            <a:r>
              <a:rPr sz="2600" kern="0" spc="-90" dirty="0">
                <a:solidFill>
                  <a:srgbClr val="000000">
                    <a:alpha val="100000"/>
                  </a:srgbClr>
                </a:solidFill>
                <a:latin typeface="Arial"/>
                <a:ea typeface="Arial"/>
                <a:cs typeface="Arial"/>
              </a:rPr>
              <a:t>L),Lausanne,Switzerland</a:t>
            </a:r>
            <a:endParaRPr sz="2600" dirty="0">
              <a:latin typeface="Arial"/>
              <a:ea typeface="Arial"/>
              <a:cs typeface="Arial"/>
            </a:endParaRPr>
          </a:p>
          <a:p>
            <a:pPr algn="l" rtl="0" eaLnBrk="0">
              <a:lnSpc>
                <a:spcPct val="193000"/>
              </a:lnSpc>
              <a:tabLst/>
            </a:pPr>
            <a:endParaRPr sz="1000" dirty="0">
              <a:latin typeface="Arial"/>
              <a:ea typeface="Arial"/>
              <a:cs typeface="Arial"/>
            </a:endParaRPr>
          </a:p>
          <a:p>
            <a:pPr marL="660400" indent="-571500" algn="l" rtl="0" eaLnBrk="0">
              <a:lnSpc>
                <a:spcPct val="117000"/>
              </a:lnSpc>
              <a:spcBef>
                <a:spcPts val="789"/>
              </a:spcBef>
              <a:tabLst/>
            </a:pPr>
            <a:r>
              <a:rPr sz="2600" kern="0" spc="-80" dirty="0">
                <a:solidFill>
                  <a:srgbClr val="1000C0">
                    <a:alpha val="100000"/>
                  </a:srgbClr>
                </a:solidFill>
                <a:latin typeface="Arial"/>
                <a:ea typeface="Arial"/>
                <a:cs typeface="Arial"/>
              </a:rPr>
              <a:t>2     </a:t>
            </a:r>
            <a:r>
              <a:rPr sz="2600" kern="0" spc="-80" dirty="0">
                <a:solidFill>
                  <a:srgbClr val="000000">
                    <a:alpha val="100000"/>
                  </a:srgbClr>
                </a:solidFill>
                <a:latin typeface="Arial"/>
                <a:ea typeface="Arial"/>
                <a:cs typeface="Arial"/>
              </a:rPr>
              <a:t>Institute for Cancer Research(ISREC),Swiss</a:t>
            </a:r>
            <a:r>
              <a:rPr sz="2600" kern="0" spc="220" dirty="0">
                <a:solidFill>
                  <a:srgbClr val="000000">
                    <a:alpha val="100000"/>
                  </a:srgbClr>
                </a:solidFill>
                <a:latin typeface="Arial"/>
                <a:ea typeface="Arial"/>
                <a:cs typeface="Arial"/>
              </a:rPr>
              <a:t> </a:t>
            </a:r>
            <a:r>
              <a:rPr sz="2600" kern="0" spc="-80" dirty="0">
                <a:solidFill>
                  <a:srgbClr val="000000">
                    <a:alpha val="100000"/>
                  </a:srgbClr>
                </a:solidFill>
                <a:latin typeface="Arial"/>
                <a:ea typeface="Arial"/>
                <a:cs typeface="Arial"/>
              </a:rPr>
              <a:t>Federal</a:t>
            </a:r>
            <a:r>
              <a:rPr sz="2600" kern="0" spc="0" dirty="0">
                <a:solidFill>
                  <a:srgbClr val="000000">
                    <a:alpha val="100000"/>
                  </a:srgbClr>
                </a:solidFill>
                <a:latin typeface="Arial"/>
                <a:ea typeface="Arial"/>
                <a:cs typeface="Arial"/>
              </a:rPr>
              <a:t>                   </a:t>
            </a:r>
            <a:r>
              <a:rPr sz="2600" kern="0" spc="-100" dirty="0">
                <a:solidFill>
                  <a:srgbClr val="000000">
                    <a:alpha val="100000"/>
                  </a:srgbClr>
                </a:solidFill>
                <a:latin typeface="Arial"/>
                <a:ea typeface="Arial"/>
                <a:cs typeface="Arial"/>
              </a:rPr>
              <a:t>Institute of Technology</a:t>
            </a:r>
            <a:r>
              <a:rPr sz="2600" kern="0" spc="130" dirty="0">
                <a:solidFill>
                  <a:srgbClr val="000000">
                    <a:alpha val="100000"/>
                  </a:srgbClr>
                </a:solidFill>
                <a:latin typeface="Arial"/>
                <a:ea typeface="Arial"/>
                <a:cs typeface="Arial"/>
              </a:rPr>
              <a:t> </a:t>
            </a:r>
            <a:r>
              <a:rPr sz="2600" kern="0" spc="-100" dirty="0">
                <a:solidFill>
                  <a:srgbClr val="000000">
                    <a:alpha val="100000"/>
                  </a:srgbClr>
                </a:solidFill>
                <a:latin typeface="Arial"/>
                <a:ea typeface="Arial"/>
                <a:cs typeface="Arial"/>
              </a:rPr>
              <a:t>Lausanne(EPFL),</a:t>
            </a:r>
            <a:endParaRPr sz="2600" dirty="0">
              <a:latin typeface="Arial"/>
              <a:ea typeface="Arial"/>
              <a:cs typeface="Arial"/>
            </a:endParaRPr>
          </a:p>
          <a:p>
            <a:pPr marL="660400" algn="l" rtl="0" eaLnBrk="0">
              <a:lnSpc>
                <a:spcPct val="83000"/>
              </a:lnSpc>
              <a:spcBef>
                <a:spcPts val="685"/>
              </a:spcBef>
              <a:tabLst/>
            </a:pPr>
            <a:r>
              <a:rPr sz="2600" kern="0" spc="-110" dirty="0">
                <a:solidFill>
                  <a:srgbClr val="000000">
                    <a:alpha val="100000"/>
                  </a:srgbClr>
                </a:solidFill>
                <a:latin typeface="Arial"/>
                <a:ea typeface="Arial"/>
                <a:cs typeface="Arial"/>
              </a:rPr>
              <a:t>Lausanne,Switzerland</a:t>
            </a:r>
            <a:endParaRPr sz="2600" dirty="0">
              <a:latin typeface="Arial"/>
              <a:ea typeface="Arial"/>
              <a:cs typeface="Arial"/>
            </a:endParaRPr>
          </a:p>
        </p:txBody>
      </p:sp>
      <p:sp>
        <p:nvSpPr>
          <p:cNvPr id="6" name="textbox 6"/>
          <p:cNvSpPr/>
          <p:nvPr/>
        </p:nvSpPr>
        <p:spPr>
          <a:xfrm>
            <a:off x="13665255" y="6340177"/>
            <a:ext cx="5137149" cy="3278504"/>
          </a:xfrm>
          <a:prstGeom prst="rect">
            <a:avLst/>
          </a:prstGeom>
          <a:noFill/>
          <a:ln w="0" cap="flat">
            <a:noFill/>
            <a:prstDash val="solid"/>
            <a:miter lim="0"/>
          </a:ln>
        </p:spPr>
        <p:txBody>
          <a:bodyPr vert="horz" wrap="square" lIns="0" tIns="0" rIns="0" bIns="0"/>
          <a:lstStyle/>
          <a:p>
            <a:pPr algn="l" rtl="0" eaLnBrk="0">
              <a:lnSpc>
                <a:spcPct val="71621"/>
              </a:lnSpc>
              <a:tabLst/>
            </a:pPr>
            <a:endParaRPr sz="100" dirty="0">
              <a:latin typeface="Arial"/>
              <a:ea typeface="Arial"/>
              <a:cs typeface="Arial"/>
            </a:endParaRPr>
          </a:p>
          <a:p>
            <a:pPr marL="12700" algn="l" rtl="0" eaLnBrk="0">
              <a:lnSpc>
                <a:spcPct val="82000"/>
              </a:lnSpc>
              <a:tabLst/>
            </a:pPr>
            <a:r>
              <a:rPr sz="2500" b="1" kern="0" spc="-60" dirty="0">
                <a:solidFill>
                  <a:srgbClr val="1000C0">
                    <a:alpha val="100000"/>
                  </a:srgbClr>
                </a:solidFill>
                <a:latin typeface="Arial"/>
                <a:ea typeface="Arial"/>
                <a:cs typeface="Arial"/>
              </a:rPr>
              <a:t>c</a:t>
            </a:r>
            <a:r>
              <a:rPr sz="2500" b="1" kern="0" spc="-60" dirty="0">
                <a:solidFill>
                  <a:srgbClr val="3010C0">
                    <a:alpha val="100000"/>
                  </a:srgbClr>
                </a:solidFill>
                <a:latin typeface="Arial"/>
                <a:ea typeface="Arial"/>
                <a:cs typeface="Arial"/>
              </a:rPr>
              <a:t>GAS</a:t>
            </a:r>
            <a:endParaRPr sz="25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2329814" algn="l" rtl="0" eaLnBrk="0">
              <a:lnSpc>
                <a:spcPct val="83000"/>
              </a:lnSpc>
              <a:spcBef>
                <a:spcPts val="814"/>
              </a:spcBef>
              <a:tabLst/>
            </a:pPr>
            <a:r>
              <a:rPr sz="2700" kern="0" spc="-150" dirty="0">
                <a:solidFill>
                  <a:srgbClr val="1000C0">
                    <a:alpha val="100000"/>
                  </a:srgbClr>
                </a:solidFill>
                <a:latin typeface="Arial"/>
                <a:ea typeface="Arial"/>
                <a:cs typeface="Arial"/>
              </a:rPr>
              <a:t>STING</a:t>
            </a:r>
            <a:endParaRPr sz="2700" dirty="0">
              <a:latin typeface="Arial"/>
              <a:ea typeface="Arial"/>
              <a:cs typeface="Arial"/>
            </a:endParaRPr>
          </a:p>
          <a:p>
            <a:pPr marL="120014" algn="l" rtl="0" eaLnBrk="0">
              <a:lnSpc>
                <a:spcPct val="81000"/>
              </a:lnSpc>
              <a:spcBef>
                <a:spcPts val="273"/>
              </a:spcBef>
              <a:tabLst/>
            </a:pPr>
            <a:r>
              <a:rPr sz="2100" kern="0" spc="-90" dirty="0">
                <a:solidFill>
                  <a:srgbClr val="1000E0">
                    <a:alpha val="100000"/>
                  </a:srgbClr>
                </a:solidFill>
                <a:latin typeface="Arial"/>
                <a:ea typeface="Arial"/>
                <a:cs typeface="Arial"/>
              </a:rPr>
              <a:t>c</a:t>
            </a:r>
            <a:r>
              <a:rPr sz="2100" kern="0" spc="-90" dirty="0">
                <a:solidFill>
                  <a:srgbClr val="3010C0">
                    <a:alpha val="100000"/>
                  </a:srgbClr>
                </a:solidFill>
                <a:latin typeface="Arial"/>
                <a:ea typeface="Arial"/>
                <a:cs typeface="Arial"/>
              </a:rPr>
              <a:t>GAMP</a:t>
            </a:r>
            <a:endParaRPr sz="21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marL="3650615" algn="l" rtl="0" eaLnBrk="0">
              <a:lnSpc>
                <a:spcPct val="82000"/>
              </a:lnSpc>
              <a:spcBef>
                <a:spcPts val="632"/>
              </a:spcBef>
              <a:tabLst/>
            </a:pPr>
            <a:r>
              <a:rPr sz="2100" kern="0" spc="-80" dirty="0">
                <a:solidFill>
                  <a:srgbClr val="1000C0">
                    <a:alpha val="100000"/>
                  </a:srgbClr>
                </a:solidFill>
                <a:latin typeface="Arial"/>
                <a:ea typeface="Arial"/>
                <a:cs typeface="Arial"/>
              </a:rPr>
              <a:t>Type</a:t>
            </a:r>
            <a:r>
              <a:rPr sz="2100" kern="0" spc="70" dirty="0">
                <a:solidFill>
                  <a:srgbClr val="1000C0">
                    <a:alpha val="100000"/>
                  </a:srgbClr>
                </a:solidFill>
                <a:latin typeface="Arial"/>
                <a:ea typeface="Arial"/>
                <a:cs typeface="Arial"/>
              </a:rPr>
              <a:t> </a:t>
            </a:r>
            <a:r>
              <a:rPr sz="2100" kern="0" spc="-80" dirty="0">
                <a:solidFill>
                  <a:srgbClr val="1000C0">
                    <a:alpha val="100000"/>
                  </a:srgbClr>
                </a:solidFill>
                <a:latin typeface="Arial"/>
                <a:ea typeface="Arial"/>
                <a:cs typeface="Arial"/>
              </a:rPr>
              <a:t>l</a:t>
            </a:r>
            <a:endParaRPr sz="2100" dirty="0">
              <a:latin typeface="Arial"/>
              <a:ea typeface="Arial"/>
              <a:cs typeface="Arial"/>
            </a:endParaRPr>
          </a:p>
          <a:p>
            <a:pPr algn="l" rtl="0" eaLnBrk="0">
              <a:lnSpc>
                <a:spcPct val="119000"/>
              </a:lnSpc>
              <a:tabLst/>
            </a:pPr>
            <a:endParaRPr sz="500" dirty="0">
              <a:latin typeface="Arial"/>
              <a:ea typeface="Arial"/>
              <a:cs typeface="Arial"/>
            </a:endParaRPr>
          </a:p>
          <a:p>
            <a:pPr algn="r" rtl="0" eaLnBrk="0">
              <a:lnSpc>
                <a:spcPct val="90000"/>
              </a:lnSpc>
              <a:spcBef>
                <a:spcPts val="6"/>
              </a:spcBef>
              <a:tabLst/>
            </a:pPr>
            <a:r>
              <a:rPr sz="1900" b="1" kern="0" spc="-50" dirty="0">
                <a:solidFill>
                  <a:srgbClr val="1000C0">
                    <a:alpha val="100000"/>
                  </a:srgbClr>
                </a:solidFill>
                <a:latin typeface="Arial"/>
                <a:ea typeface="Arial"/>
                <a:cs typeface="Arial"/>
              </a:rPr>
              <a:t>interferons</a:t>
            </a:r>
            <a:endParaRPr sz="1900" dirty="0">
              <a:latin typeface="Arial"/>
              <a:ea typeface="Arial"/>
              <a:cs typeface="Arial"/>
            </a:endParaRPr>
          </a:p>
        </p:txBody>
      </p:sp>
      <p:sp>
        <p:nvSpPr>
          <p:cNvPr id="8" name="textbox 8"/>
          <p:cNvSpPr/>
          <p:nvPr/>
        </p:nvSpPr>
        <p:spPr>
          <a:xfrm>
            <a:off x="1473220" y="3130635"/>
            <a:ext cx="13480414" cy="898525"/>
          </a:xfrm>
          <a:prstGeom prst="rect">
            <a:avLst/>
          </a:prstGeom>
          <a:noFill/>
          <a:ln w="0" cap="flat">
            <a:noFill/>
            <a:prstDash val="solid"/>
            <a:miter lim="0"/>
          </a:ln>
        </p:spPr>
        <p:txBody>
          <a:bodyPr vert="horz" wrap="square" lIns="0" tIns="0" rIns="0" bIns="0"/>
          <a:lstStyle/>
          <a:p>
            <a:pPr algn="l" rtl="0" eaLnBrk="0">
              <a:lnSpc>
                <a:spcPct val="115000"/>
              </a:lnSpc>
              <a:tabLst/>
            </a:pPr>
            <a:endParaRPr sz="100" dirty="0">
              <a:latin typeface="Arial"/>
              <a:ea typeface="Arial"/>
              <a:cs typeface="Arial"/>
            </a:endParaRPr>
          </a:p>
          <a:p>
            <a:pPr algn="r" rtl="0" eaLnBrk="0">
              <a:lnSpc>
                <a:spcPct val="89000"/>
              </a:lnSpc>
              <a:tabLst/>
            </a:pPr>
            <a:r>
              <a:rPr sz="6400" b="1" kern="0" spc="-280" dirty="0">
                <a:solidFill>
                  <a:srgbClr val="1000C0">
                    <a:alpha val="100000"/>
                  </a:srgbClr>
                </a:solidFill>
                <a:latin typeface="Arial"/>
                <a:ea typeface="Arial"/>
                <a:cs typeface="Arial"/>
              </a:rPr>
              <a:t>Mechanism and medical</a:t>
            </a:r>
            <a:r>
              <a:rPr sz="6400" b="1" kern="0" spc="280" dirty="0">
                <a:solidFill>
                  <a:srgbClr val="1000C0">
                    <a:alpha val="100000"/>
                  </a:srgbClr>
                </a:solidFill>
                <a:latin typeface="Arial"/>
                <a:ea typeface="Arial"/>
                <a:cs typeface="Arial"/>
              </a:rPr>
              <a:t> </a:t>
            </a:r>
            <a:r>
              <a:rPr sz="6400" b="1" kern="0" spc="-280" dirty="0">
                <a:solidFill>
                  <a:srgbClr val="1000C0">
                    <a:alpha val="100000"/>
                  </a:srgbClr>
                </a:solidFill>
                <a:latin typeface="Arial"/>
                <a:ea typeface="Arial"/>
                <a:cs typeface="Arial"/>
              </a:rPr>
              <a:t>i</a:t>
            </a:r>
            <a:r>
              <a:rPr sz="6400" b="1" kern="0" spc="-290" dirty="0">
                <a:solidFill>
                  <a:srgbClr val="1000C0">
                    <a:alpha val="100000"/>
                  </a:srgbClr>
                </a:solidFill>
                <a:latin typeface="Arial"/>
                <a:ea typeface="Arial"/>
                <a:cs typeface="Arial"/>
              </a:rPr>
              <a:t>mplications</a:t>
            </a:r>
            <a:endParaRPr sz="6400" dirty="0">
              <a:latin typeface="Arial"/>
              <a:ea typeface="Arial"/>
              <a:cs typeface="Arial"/>
            </a:endParaRPr>
          </a:p>
        </p:txBody>
      </p:sp>
      <p:sp>
        <p:nvSpPr>
          <p:cNvPr id="10" name="textbox 10"/>
          <p:cNvSpPr/>
          <p:nvPr/>
        </p:nvSpPr>
        <p:spPr>
          <a:xfrm>
            <a:off x="1435018" y="2015701"/>
            <a:ext cx="11723370" cy="913130"/>
          </a:xfrm>
          <a:prstGeom prst="rect">
            <a:avLst/>
          </a:prstGeom>
          <a:noFill/>
          <a:ln w="0" cap="flat">
            <a:noFill/>
            <a:prstDash val="solid"/>
            <a:miter lim="0"/>
          </a:ln>
        </p:spPr>
        <p:txBody>
          <a:bodyPr vert="horz" wrap="square" lIns="0" tIns="0" rIns="0" bIns="0"/>
          <a:lstStyle/>
          <a:p>
            <a:pPr algn="l" rtl="0" eaLnBrk="0">
              <a:lnSpc>
                <a:spcPct val="85100"/>
              </a:lnSpc>
              <a:tabLst/>
            </a:pPr>
            <a:endParaRPr sz="100" dirty="0">
              <a:latin typeface="Arial"/>
              <a:ea typeface="Arial"/>
              <a:cs typeface="Arial"/>
            </a:endParaRPr>
          </a:p>
          <a:p>
            <a:pPr marL="12700" algn="l" rtl="0" eaLnBrk="0">
              <a:lnSpc>
                <a:spcPct val="82000"/>
              </a:lnSpc>
              <a:tabLst/>
            </a:pPr>
            <a:r>
              <a:rPr sz="7100" b="1" kern="0" spc="-60" dirty="0">
                <a:solidFill>
                  <a:srgbClr val="2010A0">
                    <a:alpha val="100000"/>
                  </a:srgbClr>
                </a:solidFill>
                <a:latin typeface="Arial"/>
                <a:ea typeface="Arial"/>
                <a:cs typeface="Arial"/>
              </a:rPr>
              <a:t>The cGAS-S</a:t>
            </a:r>
            <a:r>
              <a:rPr sz="7100" b="1" kern="0" spc="-60" dirty="0">
                <a:solidFill>
                  <a:srgbClr val="3010C0">
                    <a:alpha val="100000"/>
                  </a:srgbClr>
                </a:solidFill>
                <a:latin typeface="Arial"/>
                <a:ea typeface="Arial"/>
                <a:cs typeface="Arial"/>
              </a:rPr>
              <a:t>TING</a:t>
            </a:r>
            <a:r>
              <a:rPr sz="7100" b="1" kern="0" spc="530" dirty="0">
                <a:solidFill>
                  <a:srgbClr val="3010C0">
                    <a:alpha val="100000"/>
                  </a:srgbClr>
                </a:solidFill>
                <a:latin typeface="Arial"/>
                <a:ea typeface="Arial"/>
                <a:cs typeface="Arial"/>
              </a:rPr>
              <a:t> </a:t>
            </a:r>
            <a:r>
              <a:rPr sz="7100" b="1" kern="0" spc="-60" dirty="0">
                <a:solidFill>
                  <a:srgbClr val="3010C0">
                    <a:alpha val="100000"/>
                  </a:srgbClr>
                </a:solidFill>
                <a:latin typeface="Arial"/>
                <a:ea typeface="Arial"/>
                <a:cs typeface="Arial"/>
              </a:rPr>
              <a:t>pathway:</a:t>
            </a:r>
            <a:endParaRPr sz="7100" dirty="0">
              <a:latin typeface="Arial"/>
              <a:ea typeface="Arial"/>
              <a:cs typeface="Arial"/>
            </a:endParaRPr>
          </a:p>
        </p:txBody>
      </p:sp>
      <p:pic>
        <p:nvPicPr>
          <p:cNvPr id="12" name="picture 12"/>
          <p:cNvPicPr>
            <a:picLocks noChangeAspect="1"/>
          </p:cNvPicPr>
          <p:nvPr/>
        </p:nvPicPr>
        <p:blipFill>
          <a:blip r:embed="rId3"/>
          <a:stretch>
            <a:fillRect/>
          </a:stretch>
        </p:blipFill>
        <p:spPr>
          <a:xfrm rot="21600000">
            <a:off x="1441539" y="9169359"/>
            <a:ext cx="584068" cy="5905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 name="picture 262"/>
          <p:cNvPicPr>
            <a:picLocks noChangeAspect="1"/>
          </p:cNvPicPr>
          <p:nvPr/>
        </p:nvPicPr>
        <p:blipFill>
          <a:blip r:embed="rId2"/>
          <a:stretch>
            <a:fillRect/>
          </a:stretch>
        </p:blipFill>
        <p:spPr>
          <a:xfrm rot="21600000">
            <a:off x="0" y="0"/>
            <a:ext cx="18726150" cy="10534650"/>
          </a:xfrm>
          <a:prstGeom prst="rect">
            <a:avLst/>
          </a:prstGeom>
        </p:spPr>
      </p:pic>
      <p:sp>
        <p:nvSpPr>
          <p:cNvPr id="264" name="textbox 264"/>
          <p:cNvSpPr/>
          <p:nvPr/>
        </p:nvSpPr>
        <p:spPr>
          <a:xfrm>
            <a:off x="977913" y="3019120"/>
            <a:ext cx="5179060" cy="647192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6201"/>
              </a:lnSpc>
              <a:tabLst/>
            </a:pPr>
            <a:r>
              <a:rPr sz="4500" kern="0" spc="-50" dirty="0">
                <a:solidFill>
                  <a:srgbClr val="2020C0">
                    <a:alpha val="100000"/>
                  </a:srgbClr>
                </a:solidFill>
                <a:latin typeface="Arial"/>
                <a:ea typeface="Arial"/>
                <a:cs typeface="Arial"/>
              </a:rPr>
              <a:t>01</a:t>
            </a:r>
            <a:endParaRPr sz="4500" dirty="0">
              <a:latin typeface="Arial"/>
              <a:ea typeface="Arial"/>
              <a:cs typeface="Arial"/>
            </a:endParaRPr>
          </a:p>
          <a:p>
            <a:pPr algn="l" rtl="0" eaLnBrk="0">
              <a:lnSpc>
                <a:spcPct val="125000"/>
              </a:lnSpc>
              <a:tabLst/>
            </a:pPr>
            <a:endParaRPr sz="1000" dirty="0">
              <a:latin typeface="Arial"/>
              <a:ea typeface="Arial"/>
              <a:cs typeface="Arial"/>
            </a:endParaRPr>
          </a:p>
          <a:p>
            <a:pPr marL="12700" algn="l" rtl="0" eaLnBrk="0">
              <a:lnSpc>
                <a:spcPct val="83000"/>
              </a:lnSpc>
              <a:spcBef>
                <a:spcPts val="760"/>
              </a:spcBef>
              <a:tabLst/>
            </a:pPr>
            <a:r>
              <a:rPr sz="2500" kern="0" spc="0" dirty="0">
                <a:solidFill>
                  <a:srgbClr val="000000">
                    <a:alpha val="100000"/>
                  </a:srgbClr>
                </a:solidFill>
                <a:latin typeface="Arial"/>
                <a:ea typeface="Arial"/>
                <a:cs typeface="Arial"/>
              </a:rPr>
              <a:t>Summary</a:t>
            </a:r>
            <a:r>
              <a:rPr sz="2500" kern="0" spc="80" dirty="0">
                <a:solidFill>
                  <a:srgbClr val="000000">
                    <a:alpha val="100000"/>
                  </a:srgbClr>
                </a:solidFill>
                <a:latin typeface="Arial"/>
                <a:ea typeface="Arial"/>
                <a:cs typeface="Arial"/>
              </a:rPr>
              <a:t>:</a:t>
            </a:r>
            <a:endParaRPr sz="2500" dirty="0">
              <a:latin typeface="Arial"/>
              <a:ea typeface="Arial"/>
              <a:cs typeface="Arial"/>
            </a:endParaRPr>
          </a:p>
          <a:p>
            <a:pPr algn="l" rtl="0" eaLnBrk="0">
              <a:lnSpc>
                <a:spcPct val="182000"/>
              </a:lnSpc>
              <a:tabLst/>
            </a:pPr>
            <a:endParaRPr sz="1000" dirty="0">
              <a:latin typeface="Arial"/>
              <a:ea typeface="Arial"/>
              <a:cs typeface="Arial"/>
            </a:endParaRPr>
          </a:p>
          <a:p>
            <a:pPr marL="12700" algn="l" rtl="0" eaLnBrk="0">
              <a:lnSpc>
                <a:spcPts val="2589"/>
              </a:lnSpc>
              <a:spcBef>
                <a:spcPts val="571"/>
              </a:spcBef>
              <a:tabLst/>
            </a:pPr>
            <a:r>
              <a:rPr sz="1900" kern="0" spc="-50" dirty="0">
                <a:solidFill>
                  <a:srgbClr val="2020C0">
                    <a:alpha val="100000"/>
                  </a:srgbClr>
                </a:solidFill>
                <a:latin typeface="SimSun"/>
                <a:ea typeface="SimSun"/>
                <a:cs typeface="SimSun"/>
              </a:rPr>
              <a:t>●</a:t>
            </a:r>
            <a:r>
              <a:rPr sz="1900" kern="0" spc="730" dirty="0">
                <a:solidFill>
                  <a:srgbClr val="2020C0">
                    <a:alpha val="100000"/>
                  </a:srgbClr>
                </a:solidFill>
                <a:latin typeface="SimSun"/>
                <a:ea typeface="SimSun"/>
                <a:cs typeface="SimSun"/>
              </a:rPr>
              <a:t> </a:t>
            </a:r>
            <a:r>
              <a:rPr sz="1900" kern="0" spc="-50" dirty="0">
                <a:solidFill>
                  <a:srgbClr val="000000">
                    <a:alpha val="100000"/>
                  </a:srgbClr>
                </a:solidFill>
                <a:latin typeface="Arial"/>
                <a:ea typeface="Arial"/>
                <a:cs typeface="Arial"/>
              </a:rPr>
              <a:t>The</a:t>
            </a:r>
            <a:r>
              <a:rPr sz="1900" kern="0" spc="190" dirty="0">
                <a:solidFill>
                  <a:srgbClr val="000000">
                    <a:alpha val="100000"/>
                  </a:srgbClr>
                </a:solidFill>
                <a:latin typeface="Arial"/>
                <a:ea typeface="Arial"/>
                <a:cs typeface="Arial"/>
              </a:rPr>
              <a:t> </a:t>
            </a:r>
            <a:r>
              <a:rPr sz="1900" kern="0" spc="-50" dirty="0">
                <a:solidFill>
                  <a:srgbClr val="000000">
                    <a:alpha val="100000"/>
                  </a:srgbClr>
                </a:solidFill>
                <a:latin typeface="Arial"/>
                <a:ea typeface="Arial"/>
                <a:cs typeface="Arial"/>
              </a:rPr>
              <a:t>cGAS-STING</a:t>
            </a:r>
            <a:r>
              <a:rPr sz="1900" kern="0" spc="230" dirty="0">
                <a:solidFill>
                  <a:srgbClr val="000000">
                    <a:alpha val="100000"/>
                  </a:srgbClr>
                </a:solidFill>
                <a:latin typeface="Arial"/>
                <a:ea typeface="Arial"/>
                <a:cs typeface="Arial"/>
              </a:rPr>
              <a:t> </a:t>
            </a:r>
            <a:r>
              <a:rPr sz="1900" kern="0" spc="-50" dirty="0">
                <a:solidFill>
                  <a:srgbClr val="000000">
                    <a:alpha val="100000"/>
                  </a:srgbClr>
                </a:solidFill>
                <a:latin typeface="Arial"/>
                <a:ea typeface="Arial"/>
                <a:cs typeface="Arial"/>
              </a:rPr>
              <a:t>pathway</a:t>
            </a:r>
            <a:r>
              <a:rPr sz="1900" kern="0" spc="240" dirty="0">
                <a:solidFill>
                  <a:srgbClr val="000000">
                    <a:alpha val="100000"/>
                  </a:srgbClr>
                </a:solidFill>
                <a:latin typeface="Arial"/>
                <a:ea typeface="Arial"/>
                <a:cs typeface="Arial"/>
              </a:rPr>
              <a:t> </a:t>
            </a:r>
            <a:r>
              <a:rPr sz="1900" kern="0" spc="-50" dirty="0">
                <a:solidFill>
                  <a:srgbClr val="000000">
                    <a:alpha val="100000"/>
                  </a:srgbClr>
                </a:solidFill>
                <a:latin typeface="Arial"/>
                <a:ea typeface="Arial"/>
                <a:cs typeface="Arial"/>
              </a:rPr>
              <a:t>is</a:t>
            </a:r>
            <a:r>
              <a:rPr sz="1900" kern="0" spc="180" dirty="0">
                <a:solidFill>
                  <a:srgbClr val="000000">
                    <a:alpha val="100000"/>
                  </a:srgbClr>
                </a:solidFill>
                <a:latin typeface="Arial"/>
                <a:ea typeface="Arial"/>
                <a:cs typeface="Arial"/>
              </a:rPr>
              <a:t> </a:t>
            </a:r>
            <a:r>
              <a:rPr sz="1900" kern="0" spc="-50" dirty="0">
                <a:solidFill>
                  <a:srgbClr val="000000">
                    <a:alpha val="100000"/>
                  </a:srgbClr>
                </a:solidFill>
                <a:latin typeface="Arial"/>
                <a:ea typeface="Arial"/>
                <a:cs typeface="Arial"/>
              </a:rPr>
              <a:t>a</a:t>
            </a:r>
            <a:endParaRPr sz="1900" dirty="0">
              <a:latin typeface="Arial"/>
              <a:ea typeface="Arial"/>
              <a:cs typeface="Arial"/>
            </a:endParaRPr>
          </a:p>
          <a:p>
            <a:pPr marL="418465" algn="l" rtl="0" eaLnBrk="0">
              <a:lnSpc>
                <a:spcPts val="2589"/>
              </a:lnSpc>
              <a:spcBef>
                <a:spcPts val="310"/>
              </a:spcBef>
              <a:tabLst/>
            </a:pPr>
            <a:r>
              <a:rPr sz="1900" kern="0" spc="-10" dirty="0">
                <a:solidFill>
                  <a:srgbClr val="000000">
                    <a:alpha val="100000"/>
                  </a:srgbClr>
                </a:solidFill>
                <a:latin typeface="Arial"/>
                <a:ea typeface="Arial"/>
                <a:cs typeface="Arial"/>
              </a:rPr>
              <a:t>fundamental</a:t>
            </a:r>
            <a:r>
              <a:rPr sz="1900" kern="0" spc="14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DNA sensin</a:t>
            </a:r>
            <a:r>
              <a:rPr sz="1900" kern="0" spc="-20" dirty="0">
                <a:solidFill>
                  <a:srgbClr val="000000">
                    <a:alpha val="100000"/>
                  </a:srgbClr>
                </a:solidFill>
                <a:latin typeface="Arial"/>
                <a:ea typeface="Arial"/>
                <a:cs typeface="Arial"/>
              </a:rPr>
              <a:t>g system that</a:t>
            </a:r>
            <a:endParaRPr sz="1900" dirty="0">
              <a:latin typeface="Arial"/>
              <a:ea typeface="Arial"/>
              <a:cs typeface="Arial"/>
            </a:endParaRPr>
          </a:p>
          <a:p>
            <a:pPr marL="418465" algn="l" rtl="0" eaLnBrk="0">
              <a:lnSpc>
                <a:spcPct val="123000"/>
              </a:lnSpc>
              <a:spcBef>
                <a:spcPts val="141"/>
              </a:spcBef>
              <a:tabLst/>
            </a:pPr>
            <a:r>
              <a:rPr sz="1900" kern="0" spc="-10" dirty="0">
                <a:solidFill>
                  <a:srgbClr val="000000">
                    <a:alpha val="100000"/>
                  </a:srgbClr>
                </a:solidFill>
                <a:latin typeface="Arial"/>
                <a:ea typeface="Arial"/>
                <a:cs typeface="Arial"/>
              </a:rPr>
              <a:t>translates</a:t>
            </a:r>
            <a:r>
              <a:rPr sz="1900" kern="0" spc="12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the</a:t>
            </a:r>
            <a:r>
              <a:rPr sz="1900" kern="0" spc="22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presence</a:t>
            </a:r>
            <a:r>
              <a:rPr sz="1900" kern="0" spc="16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of cyt</a:t>
            </a:r>
            <a:r>
              <a:rPr sz="1900" kern="0" spc="-20" dirty="0">
                <a:solidFill>
                  <a:srgbClr val="000000">
                    <a:alpha val="100000"/>
                  </a:srgbClr>
                </a:solidFill>
                <a:latin typeface="Arial"/>
                <a:ea typeface="Arial"/>
                <a:cs typeface="Arial"/>
              </a:rPr>
              <a:t>osolic</a:t>
            </a:r>
            <a:r>
              <a:rPr sz="1900" kern="0" spc="24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DNA</a:t>
            </a:r>
            <a:r>
              <a:rPr sz="1900" kern="0" spc="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into diverse effector</a:t>
            </a:r>
            <a:r>
              <a:rPr sz="1900" kern="0" spc="8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respons</a:t>
            </a:r>
            <a:r>
              <a:rPr sz="1900" kern="0" spc="-30" dirty="0">
                <a:solidFill>
                  <a:srgbClr val="000000">
                    <a:alpha val="100000"/>
                  </a:srgbClr>
                </a:solidFill>
                <a:latin typeface="Arial"/>
                <a:ea typeface="Arial"/>
                <a:cs typeface="Arial"/>
              </a:rPr>
              <a:t>es.</a:t>
            </a:r>
            <a:endParaRPr sz="1900" dirty="0">
              <a:latin typeface="Arial"/>
              <a:ea typeface="Arial"/>
              <a:cs typeface="Arial"/>
            </a:endParaRPr>
          </a:p>
          <a:p>
            <a:pPr marL="418465" indent="-405765" algn="l" rtl="0" eaLnBrk="0">
              <a:lnSpc>
                <a:spcPct val="118000"/>
              </a:lnSpc>
              <a:spcBef>
                <a:spcPts val="1737"/>
              </a:spcBef>
              <a:tabLst/>
            </a:pPr>
            <a:r>
              <a:rPr sz="1900" kern="0" spc="-20" dirty="0">
                <a:solidFill>
                  <a:srgbClr val="3040C0">
                    <a:alpha val="100000"/>
                  </a:srgbClr>
                </a:solidFill>
                <a:latin typeface="SimSun"/>
                <a:ea typeface="SimSun"/>
                <a:cs typeface="SimSun"/>
              </a:rPr>
              <a:t>●</a:t>
            </a:r>
            <a:r>
              <a:rPr sz="1900" kern="0" spc="450" dirty="0">
                <a:solidFill>
                  <a:srgbClr val="3040C0">
                    <a:alpha val="100000"/>
                  </a:srgbClr>
                </a:solidFill>
                <a:latin typeface="SimSun"/>
                <a:ea typeface="SimSun"/>
                <a:cs typeface="SimSun"/>
              </a:rPr>
              <a:t> </a:t>
            </a:r>
            <a:r>
              <a:rPr sz="1900" kern="0" spc="-20" dirty="0">
                <a:solidFill>
                  <a:srgbClr val="000000">
                    <a:alpha val="100000"/>
                  </a:srgbClr>
                </a:solidFill>
                <a:latin typeface="Arial"/>
                <a:ea typeface="Arial"/>
                <a:cs typeface="Arial"/>
              </a:rPr>
              <a:t>Activation</a:t>
            </a:r>
            <a:r>
              <a:rPr sz="1900" kern="0" spc="29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is</a:t>
            </a:r>
            <a:r>
              <a:rPr sz="1900" kern="0" spc="20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tightly</a:t>
            </a:r>
            <a:r>
              <a:rPr sz="1900" kern="0" spc="24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controll</a:t>
            </a:r>
            <a:r>
              <a:rPr sz="1900" kern="0" spc="-30" dirty="0">
                <a:solidFill>
                  <a:srgbClr val="000000">
                    <a:alpha val="100000"/>
                  </a:srgbClr>
                </a:solidFill>
                <a:latin typeface="Arial"/>
                <a:ea typeface="Arial"/>
                <a:cs typeface="Arial"/>
              </a:rPr>
              <a:t>ed</a:t>
            </a:r>
            <a:r>
              <a:rPr sz="1900" kern="0" spc="210" dirty="0">
                <a:solidFill>
                  <a:srgbClr val="000000">
                    <a:alpha val="100000"/>
                  </a:srgbClr>
                </a:solidFill>
                <a:latin typeface="Arial"/>
                <a:ea typeface="Arial"/>
                <a:cs typeface="Arial"/>
              </a:rPr>
              <a:t> </a:t>
            </a:r>
            <a:r>
              <a:rPr sz="1900" kern="0" spc="-30" dirty="0">
                <a:solidFill>
                  <a:srgbClr val="000000">
                    <a:alpha val="100000"/>
                  </a:srgbClr>
                </a:solidFill>
                <a:latin typeface="Arial"/>
                <a:ea typeface="Arial"/>
                <a:cs typeface="Arial"/>
              </a:rPr>
              <a:t>through</a:t>
            </a:r>
            <a:r>
              <a:rPr sz="1900" kern="0" spc="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molecular mechanisms like</a:t>
            </a:r>
            <a:r>
              <a:rPr sz="1900" kern="0" spc="11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nucleosom</a:t>
            </a:r>
            <a:r>
              <a:rPr sz="1900" kern="0" spc="-30" dirty="0">
                <a:solidFill>
                  <a:srgbClr val="000000">
                    <a:alpha val="100000"/>
                  </a:srgbClr>
                </a:solidFill>
                <a:latin typeface="Arial"/>
                <a:ea typeface="Arial"/>
                <a:cs typeface="Arial"/>
              </a:rPr>
              <a:t>al</a:t>
            </a:r>
            <a:r>
              <a:rPr sz="1900" kern="0" spc="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sequestrati</a:t>
            </a:r>
            <a:r>
              <a:rPr sz="1900" kern="0" spc="-10" dirty="0">
                <a:solidFill>
                  <a:srgbClr val="000000">
                    <a:alpha val="100000"/>
                  </a:srgbClr>
                </a:solidFill>
                <a:latin typeface="Arial"/>
                <a:ea typeface="Arial"/>
                <a:cs typeface="Arial"/>
              </a:rPr>
              <a:t>on to</a:t>
            </a:r>
            <a:r>
              <a:rPr sz="1900" kern="0" spc="17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prevent autoimmunity.</a:t>
            </a:r>
            <a:endParaRPr sz="1900" dirty="0">
              <a:latin typeface="Arial"/>
              <a:ea typeface="Arial"/>
              <a:cs typeface="Arial"/>
            </a:endParaRPr>
          </a:p>
          <a:p>
            <a:pPr algn="l" rtl="0" eaLnBrk="0">
              <a:lnSpc>
                <a:spcPct val="131000"/>
              </a:lnSpc>
              <a:tabLst/>
            </a:pPr>
            <a:endParaRPr sz="1000" dirty="0">
              <a:latin typeface="Arial"/>
              <a:ea typeface="Arial"/>
              <a:cs typeface="Arial"/>
            </a:endParaRPr>
          </a:p>
          <a:p>
            <a:pPr marL="12700" algn="l" rtl="0" eaLnBrk="0">
              <a:lnSpc>
                <a:spcPts val="2520"/>
              </a:lnSpc>
              <a:spcBef>
                <a:spcPts val="582"/>
              </a:spcBef>
              <a:tabLst/>
            </a:pPr>
            <a:r>
              <a:rPr sz="1900" kern="0" spc="-10" dirty="0">
                <a:solidFill>
                  <a:srgbClr val="3040C0">
                    <a:alpha val="100000"/>
                  </a:srgbClr>
                </a:solidFill>
                <a:latin typeface="SimSun"/>
                <a:ea typeface="SimSun"/>
                <a:cs typeface="SimSun"/>
              </a:rPr>
              <a:t>●</a:t>
            </a:r>
            <a:r>
              <a:rPr sz="1900" kern="0" spc="480" dirty="0">
                <a:solidFill>
                  <a:srgbClr val="3040C0">
                    <a:alpha val="100000"/>
                  </a:srgbClr>
                </a:solidFill>
                <a:latin typeface="SimSun"/>
                <a:ea typeface="SimSun"/>
                <a:cs typeface="SimSun"/>
              </a:rPr>
              <a:t> </a:t>
            </a:r>
            <a:r>
              <a:rPr sz="1900" kern="0" spc="-10" dirty="0">
                <a:solidFill>
                  <a:srgbClr val="000000">
                    <a:alpha val="100000"/>
                  </a:srgbClr>
                </a:solidFill>
                <a:latin typeface="Arial"/>
                <a:ea typeface="Arial"/>
                <a:cs typeface="Arial"/>
              </a:rPr>
              <a:t>The  biological  outcom</a:t>
            </a:r>
            <a:r>
              <a:rPr sz="1900" kern="0" spc="-20" dirty="0">
                <a:solidFill>
                  <a:srgbClr val="000000">
                    <a:alpha val="100000"/>
                  </a:srgbClr>
                </a:solidFill>
                <a:latin typeface="Arial"/>
                <a:ea typeface="Arial"/>
                <a:cs typeface="Arial"/>
              </a:rPr>
              <a:t>e—protective</a:t>
            </a:r>
            <a:endParaRPr sz="1900" dirty="0">
              <a:latin typeface="Arial"/>
              <a:ea typeface="Arial"/>
              <a:cs typeface="Arial"/>
            </a:endParaRPr>
          </a:p>
          <a:p>
            <a:pPr marL="418465" algn="l" rtl="0" eaLnBrk="0">
              <a:lnSpc>
                <a:spcPts val="2520"/>
              </a:lnSpc>
              <a:tabLst/>
            </a:pPr>
            <a:r>
              <a:rPr sz="1900" kern="0" spc="-10" dirty="0">
                <a:solidFill>
                  <a:srgbClr val="000000">
                    <a:alpha val="100000"/>
                  </a:srgbClr>
                </a:solidFill>
                <a:latin typeface="Arial"/>
                <a:ea typeface="Arial"/>
                <a:cs typeface="Arial"/>
              </a:rPr>
              <a:t>immunity</a:t>
            </a:r>
            <a:r>
              <a:rPr sz="1900" kern="0" spc="20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versu</a:t>
            </a:r>
            <a:r>
              <a:rPr sz="1900" kern="0" spc="-20" dirty="0">
                <a:solidFill>
                  <a:srgbClr val="000000">
                    <a:alpha val="100000"/>
                  </a:srgbClr>
                </a:solidFill>
                <a:latin typeface="Arial"/>
                <a:ea typeface="Arial"/>
                <a:cs typeface="Arial"/>
              </a:rPr>
              <a:t>s</a:t>
            </a:r>
            <a:r>
              <a:rPr sz="1900" kern="0" spc="31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pathological</a:t>
            </a:r>
            <a:endParaRPr sz="1900" dirty="0">
              <a:latin typeface="Arial"/>
              <a:ea typeface="Arial"/>
              <a:cs typeface="Arial"/>
            </a:endParaRPr>
          </a:p>
          <a:p>
            <a:pPr marL="418465" algn="l" rtl="0" eaLnBrk="0">
              <a:lnSpc>
                <a:spcPts val="2589"/>
              </a:lnSpc>
              <a:spcBef>
                <a:spcPts val="160"/>
              </a:spcBef>
              <a:tabLst/>
            </a:pPr>
            <a:r>
              <a:rPr sz="1900" kern="0" spc="-10" dirty="0">
                <a:solidFill>
                  <a:srgbClr val="000000">
                    <a:alpha val="100000"/>
                  </a:srgbClr>
                </a:solidFill>
                <a:latin typeface="Arial"/>
                <a:ea typeface="Arial"/>
                <a:cs typeface="Arial"/>
              </a:rPr>
              <a:t>inflammation</a:t>
            </a:r>
            <a:r>
              <a:rPr sz="1900" kern="0" spc="-20" dirty="0">
                <a:solidFill>
                  <a:srgbClr val="000000">
                    <a:alpha val="100000"/>
                  </a:srgbClr>
                </a:solidFill>
                <a:latin typeface="Arial"/>
                <a:ea typeface="Arial"/>
                <a:cs typeface="Arial"/>
              </a:rPr>
              <a:t>—is</a:t>
            </a:r>
            <a:r>
              <a:rPr sz="1900" kern="0" spc="20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determined</a:t>
            </a:r>
            <a:r>
              <a:rPr sz="1900" kern="0" spc="27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by</a:t>
            </a:r>
            <a:r>
              <a:rPr sz="1900" kern="0" spc="17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the</a:t>
            </a:r>
            <a:endParaRPr sz="1900" dirty="0">
              <a:latin typeface="Arial"/>
              <a:ea typeface="Arial"/>
              <a:cs typeface="Arial"/>
            </a:endParaRPr>
          </a:p>
          <a:p>
            <a:pPr marL="418465" algn="l" rtl="0" eaLnBrk="0">
              <a:lnSpc>
                <a:spcPct val="127000"/>
              </a:lnSpc>
              <a:spcBef>
                <a:spcPts val="269"/>
              </a:spcBef>
              <a:tabLst/>
            </a:pPr>
            <a:r>
              <a:rPr sz="1900" b="1" kern="0" spc="0" dirty="0">
                <a:solidFill>
                  <a:srgbClr val="000000">
                    <a:alpha val="100000"/>
                  </a:srgbClr>
                </a:solidFill>
                <a:latin typeface="Arial"/>
                <a:ea typeface="Arial"/>
                <a:cs typeface="Arial"/>
              </a:rPr>
              <a:t>context:</a:t>
            </a:r>
            <a:r>
              <a:rPr sz="1900" b="1" kern="0" spc="-14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the    trigg</a:t>
            </a:r>
            <a:r>
              <a:rPr sz="1900" kern="0" spc="-10" dirty="0">
                <a:solidFill>
                  <a:srgbClr val="000000">
                    <a:alpha val="100000"/>
                  </a:srgbClr>
                </a:solidFill>
                <a:latin typeface="Arial"/>
                <a:ea typeface="Arial"/>
                <a:cs typeface="Arial"/>
              </a:rPr>
              <a:t>er,duration,magnitude,</a:t>
            </a:r>
            <a:r>
              <a:rPr sz="1900" kern="0" spc="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and</a:t>
            </a:r>
            <a:r>
              <a:rPr sz="1900" kern="0" spc="15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cellular sou</a:t>
            </a:r>
            <a:r>
              <a:rPr sz="1900" kern="0" spc="-10" dirty="0">
                <a:solidFill>
                  <a:srgbClr val="000000">
                    <a:alpha val="100000"/>
                  </a:srgbClr>
                </a:solidFill>
                <a:latin typeface="Arial"/>
                <a:ea typeface="Arial"/>
                <a:cs typeface="Arial"/>
              </a:rPr>
              <a:t>rce</a:t>
            </a:r>
            <a:r>
              <a:rPr sz="1900" kern="0" spc="15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of activation.</a:t>
            </a:r>
            <a:endParaRPr sz="1900" dirty="0">
              <a:latin typeface="Arial"/>
              <a:ea typeface="Arial"/>
              <a:cs typeface="Arial"/>
            </a:endParaRPr>
          </a:p>
        </p:txBody>
      </p:sp>
      <p:sp>
        <p:nvSpPr>
          <p:cNvPr id="266" name="textbox 266"/>
          <p:cNvSpPr/>
          <p:nvPr/>
        </p:nvSpPr>
        <p:spPr>
          <a:xfrm>
            <a:off x="13309643" y="4823274"/>
            <a:ext cx="4220845" cy="495109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589"/>
              </a:lnSpc>
              <a:tabLst/>
            </a:pPr>
            <a:r>
              <a:rPr sz="1900" kern="0" spc="-30" dirty="0">
                <a:solidFill>
                  <a:srgbClr val="000000">
                    <a:alpha val="100000"/>
                  </a:srgbClr>
                </a:solidFill>
                <a:latin typeface="Arial"/>
                <a:ea typeface="Arial"/>
                <a:cs typeface="Arial"/>
              </a:rPr>
              <a:t>Dissecting cell-type-specific and</a:t>
            </a:r>
            <a:endParaRPr sz="1900" dirty="0">
              <a:latin typeface="Arial"/>
              <a:ea typeface="Arial"/>
              <a:cs typeface="Arial"/>
            </a:endParaRPr>
          </a:p>
          <a:p>
            <a:pPr marL="12700" algn="l" rtl="0" eaLnBrk="0">
              <a:lnSpc>
                <a:spcPts val="2317"/>
              </a:lnSpc>
              <a:spcBef>
                <a:spcPts val="510"/>
              </a:spcBef>
              <a:tabLst/>
            </a:pPr>
            <a:r>
              <a:rPr sz="1700" kern="0" spc="0" dirty="0">
                <a:solidFill>
                  <a:srgbClr val="000000">
                    <a:alpha val="100000"/>
                  </a:srgbClr>
                </a:solidFill>
                <a:latin typeface="Arial"/>
                <a:ea typeface="Arial"/>
                <a:cs typeface="Arial"/>
              </a:rPr>
              <a:t>tissue-specific  </a:t>
            </a:r>
            <a:r>
              <a:rPr sz="1700" kern="0" spc="-10" dirty="0">
                <a:solidFill>
                  <a:srgbClr val="000000">
                    <a:alpha val="100000"/>
                  </a:srgbClr>
                </a:solidFill>
                <a:latin typeface="Arial"/>
                <a:ea typeface="Arial"/>
                <a:cs typeface="Arial"/>
              </a:rPr>
              <a:t>roles  of  the</a:t>
            </a:r>
            <a:r>
              <a:rPr sz="1700" kern="0" spc="6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pathway.</a:t>
            </a:r>
            <a:endParaRPr sz="17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12700" algn="l" rtl="0" eaLnBrk="0">
              <a:lnSpc>
                <a:spcPts val="2589"/>
              </a:lnSpc>
              <a:spcBef>
                <a:spcPts val="576"/>
              </a:spcBef>
              <a:tabLst/>
            </a:pPr>
            <a:r>
              <a:rPr sz="1900" kern="0" spc="-30" dirty="0">
                <a:solidFill>
                  <a:srgbClr val="000000">
                    <a:alpha val="100000"/>
                  </a:srgbClr>
                </a:solidFill>
                <a:latin typeface="Arial"/>
                <a:ea typeface="Arial"/>
                <a:cs typeface="Arial"/>
              </a:rPr>
              <a:t>Understan</a:t>
            </a:r>
            <a:r>
              <a:rPr sz="1900" kern="0" spc="-40" dirty="0">
                <a:solidFill>
                  <a:srgbClr val="000000">
                    <a:alpha val="100000"/>
                  </a:srgbClr>
                </a:solidFill>
                <a:latin typeface="Arial"/>
                <a:ea typeface="Arial"/>
                <a:cs typeface="Arial"/>
              </a:rPr>
              <a:t>ding the molecular switches</a:t>
            </a:r>
            <a:endParaRPr sz="1900" dirty="0">
              <a:latin typeface="Arial"/>
              <a:ea typeface="Arial"/>
              <a:cs typeface="Arial"/>
            </a:endParaRPr>
          </a:p>
          <a:p>
            <a:pPr marL="12700" algn="l" rtl="0" eaLnBrk="0">
              <a:lnSpc>
                <a:spcPts val="2589"/>
              </a:lnSpc>
              <a:spcBef>
                <a:spcPts val="310"/>
              </a:spcBef>
              <a:tabLst/>
            </a:pPr>
            <a:r>
              <a:rPr sz="1900" kern="0" spc="-30" dirty="0">
                <a:solidFill>
                  <a:srgbClr val="000000">
                    <a:alpha val="100000"/>
                  </a:srgbClr>
                </a:solidFill>
                <a:latin typeface="Arial"/>
                <a:ea typeface="Arial"/>
                <a:cs typeface="Arial"/>
              </a:rPr>
              <a:t>that govern the choice</a:t>
            </a:r>
            <a:r>
              <a:rPr sz="1900" kern="0" spc="100" dirty="0">
                <a:solidFill>
                  <a:srgbClr val="000000">
                    <a:alpha val="100000"/>
                  </a:srgbClr>
                </a:solidFill>
                <a:latin typeface="Arial"/>
                <a:ea typeface="Arial"/>
                <a:cs typeface="Arial"/>
              </a:rPr>
              <a:t> </a:t>
            </a:r>
            <a:r>
              <a:rPr sz="1900" kern="0" spc="-30" dirty="0">
                <a:solidFill>
                  <a:srgbClr val="000000">
                    <a:alpha val="100000"/>
                  </a:srgbClr>
                </a:solidFill>
                <a:latin typeface="Arial"/>
                <a:ea typeface="Arial"/>
                <a:cs typeface="Arial"/>
              </a:rPr>
              <a:t>betwee</a:t>
            </a:r>
            <a:r>
              <a:rPr sz="1900" kern="0" spc="-40" dirty="0">
                <a:solidFill>
                  <a:srgbClr val="000000">
                    <a:alpha val="100000"/>
                  </a:srgbClr>
                </a:solidFill>
                <a:latin typeface="Arial"/>
                <a:ea typeface="Arial"/>
                <a:cs typeface="Arial"/>
              </a:rPr>
              <a:t>n</a:t>
            </a:r>
            <a:endParaRPr sz="1900" dirty="0">
              <a:latin typeface="Arial"/>
              <a:ea typeface="Arial"/>
              <a:cs typeface="Arial"/>
            </a:endParaRPr>
          </a:p>
          <a:p>
            <a:pPr marL="12700" algn="l" rtl="0" eaLnBrk="0">
              <a:lnSpc>
                <a:spcPts val="2589"/>
              </a:lnSpc>
              <a:spcBef>
                <a:spcPts val="136"/>
              </a:spcBef>
              <a:tabLst/>
            </a:pPr>
            <a:r>
              <a:rPr sz="1900" kern="0" spc="-30" dirty="0">
                <a:solidFill>
                  <a:srgbClr val="000000">
                    <a:alpha val="100000"/>
                  </a:srgbClr>
                </a:solidFill>
                <a:latin typeface="Arial"/>
                <a:ea typeface="Arial"/>
                <a:cs typeface="Arial"/>
              </a:rPr>
              <a:t>canonical and </a:t>
            </a:r>
            <a:r>
              <a:rPr sz="1900" kern="0" spc="-40" dirty="0">
                <a:solidFill>
                  <a:srgbClr val="000000">
                    <a:alpha val="100000"/>
                  </a:srgbClr>
                </a:solidFill>
                <a:latin typeface="Arial"/>
                <a:ea typeface="Arial"/>
                <a:cs typeface="Arial"/>
              </a:rPr>
              <a:t>non-canonical</a:t>
            </a:r>
            <a:r>
              <a:rPr sz="1900" kern="0" spc="60" dirty="0">
                <a:solidFill>
                  <a:srgbClr val="000000">
                    <a:alpha val="100000"/>
                  </a:srgbClr>
                </a:solidFill>
                <a:latin typeface="Arial"/>
                <a:ea typeface="Arial"/>
                <a:cs typeface="Arial"/>
              </a:rPr>
              <a:t> </a:t>
            </a:r>
            <a:r>
              <a:rPr sz="1900" kern="0" spc="-40" dirty="0">
                <a:solidFill>
                  <a:srgbClr val="000000">
                    <a:alpha val="100000"/>
                  </a:srgbClr>
                </a:solidFill>
                <a:latin typeface="Arial"/>
                <a:ea typeface="Arial"/>
                <a:cs typeface="Arial"/>
              </a:rPr>
              <a:t>STING</a:t>
            </a:r>
            <a:endParaRPr sz="1900" dirty="0">
              <a:latin typeface="Arial"/>
              <a:ea typeface="Arial"/>
              <a:cs typeface="Arial"/>
            </a:endParaRPr>
          </a:p>
          <a:p>
            <a:pPr marL="12700" algn="l" rtl="0" eaLnBrk="0">
              <a:lnSpc>
                <a:spcPts val="2705"/>
              </a:lnSpc>
              <a:tabLst/>
            </a:pPr>
            <a:r>
              <a:rPr sz="1900" kern="0" spc="-20" dirty="0">
                <a:solidFill>
                  <a:srgbClr val="000000">
                    <a:alpha val="100000"/>
                  </a:srgbClr>
                </a:solidFill>
                <a:latin typeface="Arial"/>
                <a:ea typeface="Arial"/>
                <a:cs typeface="Arial"/>
              </a:rPr>
              <a:t>outputs.</a:t>
            </a:r>
            <a:endParaRPr sz="19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12700" algn="l" rtl="0" eaLnBrk="0">
              <a:lnSpc>
                <a:spcPts val="2521"/>
              </a:lnSpc>
              <a:spcBef>
                <a:spcPts val="547"/>
              </a:spcBef>
              <a:tabLst/>
            </a:pPr>
            <a:r>
              <a:rPr sz="1800" kern="0" spc="20" dirty="0">
                <a:solidFill>
                  <a:srgbClr val="000000">
                    <a:alpha val="100000"/>
                  </a:srgbClr>
                </a:solidFill>
                <a:latin typeface="Arial"/>
                <a:ea typeface="Arial"/>
                <a:cs typeface="Arial"/>
              </a:rPr>
              <a:t>Developing precision therap</a:t>
            </a:r>
            <a:r>
              <a:rPr sz="1800" kern="0" spc="10" dirty="0">
                <a:solidFill>
                  <a:srgbClr val="000000">
                    <a:alpha val="100000"/>
                  </a:srgbClr>
                </a:solidFill>
                <a:latin typeface="Arial"/>
                <a:ea typeface="Arial"/>
                <a:cs typeface="Arial"/>
              </a:rPr>
              <a:t>eutics</a:t>
            </a:r>
            <a:endParaRPr sz="1800" dirty="0">
              <a:latin typeface="Arial"/>
              <a:ea typeface="Arial"/>
              <a:cs typeface="Arial"/>
            </a:endParaRPr>
          </a:p>
          <a:p>
            <a:pPr marL="12700" algn="l" rtl="0" eaLnBrk="0">
              <a:lnSpc>
                <a:spcPct val="127000"/>
              </a:lnSpc>
              <a:spcBef>
                <a:spcPts val="324"/>
              </a:spcBef>
              <a:tabLst/>
            </a:pPr>
            <a:r>
              <a:rPr sz="1800" kern="0" spc="60" dirty="0">
                <a:solidFill>
                  <a:srgbClr val="000000">
                    <a:alpha val="100000"/>
                  </a:srgbClr>
                </a:solidFill>
                <a:latin typeface="Arial"/>
                <a:ea typeface="Arial"/>
                <a:cs typeface="Arial"/>
              </a:rPr>
              <a:t>(</a:t>
            </a:r>
            <a:r>
              <a:rPr sz="1800" kern="0" spc="0" dirty="0">
                <a:solidFill>
                  <a:srgbClr val="000000">
                    <a:alpha val="100000"/>
                  </a:srgbClr>
                </a:solidFill>
                <a:latin typeface="Arial"/>
                <a:ea typeface="Arial"/>
                <a:cs typeface="Arial"/>
              </a:rPr>
              <a:t>agonists</a:t>
            </a:r>
            <a:r>
              <a:rPr sz="1800" kern="0" spc="54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vs</a:t>
            </a:r>
            <a:r>
              <a:rPr sz="1800" kern="0" spc="60" dirty="0">
                <a:solidFill>
                  <a:srgbClr val="000000">
                    <a:alpha val="100000"/>
                  </a:srgbClr>
                </a:solidFill>
                <a:latin typeface="Arial"/>
                <a:ea typeface="Arial"/>
                <a:cs typeface="Arial"/>
              </a:rPr>
              <a:t>.</a:t>
            </a:r>
            <a:r>
              <a:rPr sz="1800" kern="0" spc="0" dirty="0">
                <a:solidFill>
                  <a:srgbClr val="000000">
                    <a:alpha val="100000"/>
                  </a:srgbClr>
                </a:solidFill>
                <a:latin typeface="Arial"/>
                <a:ea typeface="Arial"/>
                <a:cs typeface="Arial"/>
              </a:rPr>
              <a:t>inhibitors</a:t>
            </a:r>
            <a:r>
              <a:rPr sz="1800" kern="0" spc="60" dirty="0">
                <a:solidFill>
                  <a:srgbClr val="000000">
                    <a:alpha val="100000"/>
                  </a:srgbClr>
                </a:solidFill>
                <a:latin typeface="Arial"/>
                <a:ea typeface="Arial"/>
                <a:cs typeface="Arial"/>
              </a:rPr>
              <a:t>)</a:t>
            </a:r>
            <a:r>
              <a:rPr sz="1800" kern="0" spc="0" dirty="0">
                <a:solidFill>
                  <a:srgbClr val="000000">
                    <a:alpha val="100000"/>
                  </a:srgbClr>
                </a:solidFill>
                <a:latin typeface="Arial"/>
                <a:ea typeface="Arial"/>
                <a:cs typeface="Arial"/>
              </a:rPr>
              <a:t>that</a:t>
            </a:r>
            <a:r>
              <a:rPr sz="1800" kern="0" spc="6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can</a:t>
            </a:r>
            <a:r>
              <a:rPr sz="1800" kern="0" spc="6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be     </a:t>
            </a:r>
            <a:r>
              <a:rPr sz="1800" kern="0" spc="10" dirty="0">
                <a:solidFill>
                  <a:srgbClr val="000000">
                    <a:alpha val="100000"/>
                  </a:srgbClr>
                </a:solidFill>
                <a:latin typeface="Arial"/>
                <a:ea typeface="Arial"/>
                <a:cs typeface="Arial"/>
              </a:rPr>
              <a:t>targeted</a:t>
            </a:r>
            <a:r>
              <a:rPr sz="1800" kern="0" spc="21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to</a:t>
            </a:r>
            <a:r>
              <a:rPr sz="1800" kern="0" spc="22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the</a:t>
            </a:r>
            <a:r>
              <a:rPr sz="1800" kern="0" spc="31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righ</a:t>
            </a:r>
            <a:r>
              <a:rPr sz="1800" kern="0" spc="0" dirty="0">
                <a:solidFill>
                  <a:srgbClr val="000000">
                    <a:alpha val="100000"/>
                  </a:srgbClr>
                </a:solidFill>
                <a:latin typeface="Arial"/>
                <a:ea typeface="Arial"/>
                <a:cs typeface="Arial"/>
              </a:rPr>
              <a:t>t</a:t>
            </a:r>
            <a:r>
              <a:rPr sz="1800" kern="0" spc="25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cells</a:t>
            </a:r>
            <a:r>
              <a:rPr sz="1800" kern="0" spc="26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at</a:t>
            </a:r>
            <a:r>
              <a:rPr sz="1800" kern="0" spc="21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the</a:t>
            </a:r>
            <a:r>
              <a:rPr sz="1800" kern="0" spc="31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right </a:t>
            </a:r>
            <a:r>
              <a:rPr sz="1800" kern="0" spc="0" dirty="0">
                <a:solidFill>
                  <a:srgbClr val="000000">
                    <a:alpha val="100000"/>
                  </a:srgbClr>
                </a:solidFill>
                <a:latin typeface="Arial"/>
                <a:ea typeface="Arial"/>
                <a:cs typeface="Arial"/>
              </a:rPr>
              <a:t>time</a:t>
            </a:r>
            <a:r>
              <a:rPr sz="1800" kern="0" spc="27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to</a:t>
            </a:r>
            <a:r>
              <a:rPr sz="1800" kern="0" spc="30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exploit</a:t>
            </a:r>
            <a:r>
              <a:rPr sz="1800" kern="0" spc="27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the</a:t>
            </a:r>
            <a:r>
              <a:rPr sz="1800" kern="0" spc="36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pathway</a:t>
            </a:r>
            <a:r>
              <a:rPr sz="1800" kern="0" spc="130" dirty="0">
                <a:solidFill>
                  <a:srgbClr val="000000">
                    <a:alpha val="100000"/>
                  </a:srgbClr>
                </a:solidFill>
                <a:latin typeface="Arial"/>
                <a:ea typeface="Arial"/>
                <a:cs typeface="Arial"/>
              </a:rPr>
              <a:t>'s</a:t>
            </a:r>
            <a:endParaRPr sz="1800" dirty="0">
              <a:latin typeface="Arial"/>
              <a:ea typeface="Arial"/>
              <a:cs typeface="Arial"/>
            </a:endParaRPr>
          </a:p>
          <a:p>
            <a:pPr marL="12700" algn="l" rtl="0" eaLnBrk="0">
              <a:lnSpc>
                <a:spcPts val="2521"/>
              </a:lnSpc>
              <a:spcBef>
                <a:spcPts val="275"/>
              </a:spcBef>
              <a:tabLst/>
            </a:pPr>
            <a:r>
              <a:rPr sz="1800" kern="0" spc="20" dirty="0">
                <a:solidFill>
                  <a:srgbClr val="000000">
                    <a:alpha val="100000"/>
                  </a:srgbClr>
                </a:solidFill>
                <a:latin typeface="Arial"/>
                <a:ea typeface="Arial"/>
                <a:cs typeface="Arial"/>
              </a:rPr>
              <a:t>context-depen</a:t>
            </a:r>
            <a:r>
              <a:rPr sz="1800" kern="0" spc="10" dirty="0">
                <a:solidFill>
                  <a:srgbClr val="000000">
                    <a:alpha val="100000"/>
                  </a:srgbClr>
                </a:solidFill>
                <a:latin typeface="Arial"/>
                <a:ea typeface="Arial"/>
                <a:cs typeface="Arial"/>
              </a:rPr>
              <a:t>dent</a:t>
            </a:r>
            <a:r>
              <a:rPr sz="1800" kern="0" spc="13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biology.</a:t>
            </a:r>
            <a:endParaRPr sz="1800" dirty="0">
              <a:latin typeface="Arial"/>
              <a:ea typeface="Arial"/>
              <a:cs typeface="Arial"/>
            </a:endParaRPr>
          </a:p>
        </p:txBody>
      </p:sp>
      <p:sp>
        <p:nvSpPr>
          <p:cNvPr id="268" name="textbox 268"/>
          <p:cNvSpPr/>
          <p:nvPr/>
        </p:nvSpPr>
        <p:spPr>
          <a:xfrm>
            <a:off x="7258101" y="2787620"/>
            <a:ext cx="4279265" cy="4338954"/>
          </a:xfrm>
          <a:prstGeom prst="rect">
            <a:avLst/>
          </a:prstGeom>
          <a:noFill/>
          <a:ln w="0" cap="flat">
            <a:noFill/>
            <a:prstDash val="solid"/>
            <a:miter lim="0"/>
          </a:ln>
        </p:spPr>
        <p:txBody>
          <a:bodyPr vert="horz" wrap="square" lIns="0" tIns="0" rIns="0" bIns="0"/>
          <a:lstStyle/>
          <a:p>
            <a:pPr algn="l" rtl="0" eaLnBrk="0">
              <a:lnSpc>
                <a:spcPct val="151000"/>
              </a:lnSpc>
              <a:tabLst/>
            </a:pPr>
            <a:endParaRPr sz="1000" dirty="0">
              <a:latin typeface="Arial"/>
              <a:ea typeface="Arial"/>
              <a:cs typeface="Arial"/>
            </a:endParaRPr>
          </a:p>
          <a:p>
            <a:pPr marL="12700" algn="l" rtl="0" eaLnBrk="0">
              <a:lnSpc>
                <a:spcPts val="6406"/>
              </a:lnSpc>
              <a:spcBef>
                <a:spcPts val="3"/>
              </a:spcBef>
              <a:tabLst/>
            </a:pPr>
            <a:r>
              <a:rPr sz="4700" kern="0" spc="-110" dirty="0">
                <a:solidFill>
                  <a:srgbClr val="3040C0">
                    <a:alpha val="100000"/>
                  </a:srgbClr>
                </a:solidFill>
                <a:latin typeface="Arial"/>
                <a:ea typeface="Arial"/>
                <a:cs typeface="Arial"/>
              </a:rPr>
              <a:t>02</a:t>
            </a:r>
            <a:r>
              <a:rPr sz="4700" kern="0" spc="0" dirty="0">
                <a:solidFill>
                  <a:srgbClr val="3040C0">
                    <a:alpha val="100000"/>
                  </a:srgbClr>
                </a:solidFill>
                <a:latin typeface="Arial"/>
                <a:ea typeface="Arial"/>
                <a:cs typeface="Arial"/>
              </a:rPr>
              <a:t>   </a:t>
            </a:r>
            <a:endParaRPr sz="4700" dirty="0">
              <a:latin typeface="Arial"/>
              <a:ea typeface="Arial"/>
              <a:cs typeface="Arial"/>
            </a:endParaRPr>
          </a:p>
          <a:p>
            <a:pPr algn="l" rtl="0" eaLnBrk="0">
              <a:lnSpc>
                <a:spcPct val="129000"/>
              </a:lnSpc>
              <a:tabLst/>
            </a:pPr>
            <a:endParaRPr sz="1000" dirty="0">
              <a:latin typeface="Arial"/>
              <a:ea typeface="Arial"/>
              <a:cs typeface="Arial"/>
            </a:endParaRPr>
          </a:p>
          <a:p>
            <a:pPr marL="12700" algn="l" rtl="0" eaLnBrk="0">
              <a:lnSpc>
                <a:spcPct val="83000"/>
              </a:lnSpc>
              <a:spcBef>
                <a:spcPts val="761"/>
              </a:spcBef>
              <a:tabLst/>
            </a:pPr>
            <a:r>
              <a:rPr sz="2500" b="1" kern="0" spc="-70" dirty="0">
                <a:solidFill>
                  <a:srgbClr val="000000">
                    <a:alpha val="100000"/>
                  </a:srgbClr>
                </a:solidFill>
                <a:latin typeface="Arial"/>
                <a:ea typeface="Arial"/>
                <a:cs typeface="Arial"/>
              </a:rPr>
              <a:t>Contribution:</a:t>
            </a:r>
            <a:endParaRPr sz="2500" dirty="0">
              <a:latin typeface="Arial"/>
              <a:ea typeface="Arial"/>
              <a:cs typeface="Arial"/>
            </a:endParaRPr>
          </a:p>
          <a:p>
            <a:pPr algn="l" rtl="0" eaLnBrk="0">
              <a:lnSpc>
                <a:spcPct val="187000"/>
              </a:lnSpc>
              <a:tabLst/>
            </a:pPr>
            <a:endParaRPr sz="1000" dirty="0">
              <a:latin typeface="Arial"/>
              <a:ea typeface="Arial"/>
              <a:cs typeface="Arial"/>
            </a:endParaRPr>
          </a:p>
          <a:p>
            <a:pPr marL="12700" algn="l" rtl="0" eaLnBrk="0">
              <a:lnSpc>
                <a:spcPct val="130000"/>
              </a:lnSpc>
              <a:spcBef>
                <a:spcPts val="576"/>
              </a:spcBef>
              <a:tabLst/>
            </a:pPr>
            <a:r>
              <a:rPr sz="1900" kern="0" spc="20" dirty="0">
                <a:solidFill>
                  <a:srgbClr val="000000">
                    <a:alpha val="100000"/>
                  </a:srgbClr>
                </a:solidFill>
                <a:latin typeface="Arial"/>
                <a:ea typeface="Arial"/>
                <a:cs typeface="Arial"/>
              </a:rPr>
              <a:t>This review s</a:t>
            </a:r>
            <a:r>
              <a:rPr sz="1900" kern="0" spc="10" dirty="0">
                <a:solidFill>
                  <a:srgbClr val="000000">
                    <a:alpha val="100000"/>
                  </a:srgbClr>
                </a:solidFill>
                <a:latin typeface="Arial"/>
                <a:ea typeface="Arial"/>
                <a:cs typeface="Arial"/>
              </a:rPr>
              <a:t>ynthesizes</a:t>
            </a:r>
            <a:r>
              <a:rPr sz="1900" kern="0" spc="7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a</a:t>
            </a:r>
            <a:r>
              <a:rPr sz="1900" kern="0" spc="8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decade</a:t>
            </a:r>
            <a:r>
              <a:rPr sz="1900" kern="0" spc="8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of</a:t>
            </a:r>
            <a:r>
              <a:rPr sz="1900" kern="0" spc="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research,</a:t>
            </a:r>
            <a:r>
              <a:rPr sz="1900" kern="0" spc="10" dirty="0">
                <a:solidFill>
                  <a:srgbClr val="000000">
                    <a:alpha val="100000"/>
                  </a:srgbClr>
                </a:solidFill>
                <a:latin typeface="Arial"/>
                <a:ea typeface="Arial"/>
                <a:cs typeface="Arial"/>
              </a:rPr>
              <a:t>framing</a:t>
            </a:r>
            <a:r>
              <a:rPr sz="1900" kern="0" spc="41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the</a:t>
            </a:r>
            <a:r>
              <a:rPr sz="1900" kern="0" spc="46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cGAS-STING</a:t>
            </a:r>
            <a:r>
              <a:rPr sz="1900" kern="0" spc="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pathway</a:t>
            </a:r>
            <a:r>
              <a:rPr sz="1900" kern="0" spc="3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as</a:t>
            </a:r>
            <a:r>
              <a:rPr sz="1900" kern="0" spc="3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a</a:t>
            </a:r>
            <a:r>
              <a:rPr sz="1900" kern="0" spc="30" dirty="0">
                <a:solidFill>
                  <a:srgbClr val="000000">
                    <a:alpha val="100000"/>
                  </a:srgbClr>
                </a:solidFill>
                <a:latin typeface="Arial"/>
                <a:ea typeface="Arial"/>
                <a:cs typeface="Arial"/>
              </a:rPr>
              <a:t>  </a:t>
            </a:r>
            <a:r>
              <a:rPr sz="1900" kern="0" spc="0" dirty="0">
                <a:solidFill>
                  <a:srgbClr val="000000">
                    <a:alpha val="100000"/>
                  </a:srgbClr>
                </a:solidFill>
                <a:latin typeface="Arial"/>
                <a:ea typeface="Arial"/>
                <a:cs typeface="Arial"/>
              </a:rPr>
              <a:t>central</a:t>
            </a:r>
            <a:r>
              <a:rPr sz="1900" kern="0" spc="30" dirty="0">
                <a:solidFill>
                  <a:srgbClr val="000000">
                    <a:alpha val="100000"/>
                  </a:srgbClr>
                </a:solidFill>
                <a:latin typeface="Arial"/>
                <a:ea typeface="Arial"/>
                <a:cs typeface="Arial"/>
              </a:rPr>
              <a:t>,</a:t>
            </a:r>
            <a:r>
              <a:rPr sz="1900" kern="0" spc="0" dirty="0">
                <a:solidFill>
                  <a:srgbClr val="000000">
                    <a:alpha val="100000"/>
                  </a:srgbClr>
                </a:solidFill>
                <a:latin typeface="Arial"/>
                <a:ea typeface="Arial"/>
                <a:cs typeface="Arial"/>
              </a:rPr>
              <a:t>context</a:t>
            </a:r>
            <a:r>
              <a:rPr sz="1900" kern="0" spc="30" dirty="0">
                <a:solidFill>
                  <a:srgbClr val="000000">
                    <a:alpha val="100000"/>
                  </a:srgbClr>
                </a:solidFill>
                <a:latin typeface="Arial"/>
                <a:ea typeface="Arial"/>
                <a:cs typeface="Arial"/>
              </a:rPr>
              <a:t>-</a:t>
            </a:r>
            <a:endParaRPr sz="1900" dirty="0">
              <a:latin typeface="Arial"/>
              <a:ea typeface="Arial"/>
              <a:cs typeface="Arial"/>
            </a:endParaRPr>
          </a:p>
          <a:p>
            <a:pPr marL="12700" algn="l" rtl="0" eaLnBrk="0">
              <a:lnSpc>
                <a:spcPct val="129000"/>
              </a:lnSpc>
              <a:spcBef>
                <a:spcPts val="531"/>
              </a:spcBef>
              <a:tabLst/>
            </a:pPr>
            <a:r>
              <a:rPr sz="1900" kern="0" spc="10" dirty="0">
                <a:solidFill>
                  <a:srgbClr val="000000">
                    <a:alpha val="100000"/>
                  </a:srgbClr>
                </a:solidFill>
                <a:latin typeface="Arial"/>
                <a:ea typeface="Arial"/>
                <a:cs typeface="Arial"/>
              </a:rPr>
              <a:t>dependent</a:t>
            </a:r>
            <a:r>
              <a:rPr sz="1900" kern="0" spc="52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regulator</a:t>
            </a:r>
            <a:r>
              <a:rPr sz="1900" kern="0" spc="43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of</a:t>
            </a:r>
            <a:r>
              <a:rPr sz="1900" kern="0" spc="45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immu</a:t>
            </a:r>
            <a:r>
              <a:rPr sz="1900" kern="0" spc="0" dirty="0">
                <a:solidFill>
                  <a:srgbClr val="000000">
                    <a:alpha val="100000"/>
                  </a:srgbClr>
                </a:solidFill>
                <a:latin typeface="Arial"/>
                <a:ea typeface="Arial"/>
                <a:cs typeface="Arial"/>
              </a:rPr>
              <a:t>nity,     </a:t>
            </a:r>
            <a:r>
              <a:rPr sz="1900" kern="0" spc="10" dirty="0">
                <a:solidFill>
                  <a:srgbClr val="000000">
                    <a:alpha val="100000"/>
                  </a:srgbClr>
                </a:solidFill>
                <a:latin typeface="Arial"/>
                <a:ea typeface="Arial"/>
                <a:cs typeface="Arial"/>
              </a:rPr>
              <a:t>inflammation,and</a:t>
            </a:r>
            <a:r>
              <a:rPr sz="1900" kern="0" spc="10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cellula</a:t>
            </a:r>
            <a:r>
              <a:rPr sz="1900" kern="0" spc="0" dirty="0">
                <a:solidFill>
                  <a:srgbClr val="000000">
                    <a:alpha val="100000"/>
                  </a:srgbClr>
                </a:solidFill>
                <a:latin typeface="Arial"/>
                <a:ea typeface="Arial"/>
                <a:cs typeface="Arial"/>
              </a:rPr>
              <a:t>r</a:t>
            </a:r>
            <a:endParaRPr sz="1900" dirty="0">
              <a:latin typeface="Arial"/>
              <a:ea typeface="Arial"/>
              <a:cs typeface="Arial"/>
            </a:endParaRPr>
          </a:p>
          <a:p>
            <a:pPr marL="12700" algn="l" rtl="0" eaLnBrk="0">
              <a:lnSpc>
                <a:spcPts val="2657"/>
              </a:lnSpc>
              <a:spcBef>
                <a:spcPts val="259"/>
              </a:spcBef>
              <a:tabLst/>
            </a:pPr>
            <a:r>
              <a:rPr sz="1900" kern="0" spc="0" dirty="0">
                <a:solidFill>
                  <a:srgbClr val="000000">
                    <a:alpha val="100000"/>
                  </a:srgbClr>
                </a:solidFill>
                <a:latin typeface="Arial"/>
                <a:ea typeface="Arial"/>
                <a:cs typeface="Arial"/>
              </a:rPr>
              <a:t>homeostasis</a:t>
            </a:r>
            <a:r>
              <a:rPr sz="1900" kern="0" spc="100" dirty="0">
                <a:solidFill>
                  <a:srgbClr val="000000">
                    <a:alpha val="100000"/>
                  </a:srgbClr>
                </a:solidFill>
                <a:latin typeface="Arial"/>
                <a:ea typeface="Arial"/>
                <a:cs typeface="Arial"/>
              </a:rPr>
              <a:t>.</a:t>
            </a:r>
            <a:endParaRPr sz="1900" dirty="0">
              <a:latin typeface="Arial"/>
              <a:ea typeface="Arial"/>
              <a:cs typeface="Arial"/>
            </a:endParaRPr>
          </a:p>
        </p:txBody>
      </p:sp>
      <p:pic>
        <p:nvPicPr>
          <p:cNvPr id="270" name="picture 270"/>
          <p:cNvPicPr>
            <a:picLocks noChangeAspect="1"/>
          </p:cNvPicPr>
          <p:nvPr/>
        </p:nvPicPr>
        <p:blipFill>
          <a:blip r:embed="rId3"/>
          <a:stretch>
            <a:fillRect/>
          </a:stretch>
        </p:blipFill>
        <p:spPr>
          <a:xfrm rot="21600000">
            <a:off x="8297017" y="2800320"/>
            <a:ext cx="1092296" cy="1098553"/>
          </a:xfrm>
          <a:prstGeom prst="rect">
            <a:avLst/>
          </a:prstGeom>
        </p:spPr>
      </p:pic>
      <p:sp>
        <p:nvSpPr>
          <p:cNvPr id="272" name="textbox 272"/>
          <p:cNvSpPr/>
          <p:nvPr/>
        </p:nvSpPr>
        <p:spPr>
          <a:xfrm>
            <a:off x="977913" y="1265139"/>
            <a:ext cx="13908405" cy="769619"/>
          </a:xfrm>
          <a:prstGeom prst="rect">
            <a:avLst/>
          </a:prstGeom>
          <a:noFill/>
          <a:ln w="0" cap="flat">
            <a:noFill/>
            <a:prstDash val="solid"/>
            <a:miter lim="0"/>
          </a:ln>
        </p:spPr>
        <p:txBody>
          <a:bodyPr vert="horz" wrap="square" lIns="0" tIns="0" rIns="0" bIns="0"/>
          <a:lstStyle/>
          <a:p>
            <a:pPr algn="l" rtl="0" eaLnBrk="0">
              <a:lnSpc>
                <a:spcPct val="94524"/>
              </a:lnSpc>
              <a:tabLst/>
            </a:pPr>
            <a:endParaRPr sz="100" dirty="0">
              <a:latin typeface="Arial"/>
              <a:ea typeface="Arial"/>
              <a:cs typeface="Arial"/>
            </a:endParaRPr>
          </a:p>
          <a:p>
            <a:pPr algn="r" rtl="0" eaLnBrk="0">
              <a:lnSpc>
                <a:spcPct val="84000"/>
              </a:lnSpc>
              <a:tabLst/>
            </a:pPr>
            <a:r>
              <a:rPr sz="5800" b="1" kern="0" spc="-240" dirty="0">
                <a:solidFill>
                  <a:srgbClr val="2020C0">
                    <a:alpha val="100000"/>
                  </a:srgbClr>
                </a:solidFill>
                <a:latin typeface="Arial"/>
                <a:ea typeface="Arial"/>
                <a:cs typeface="Arial"/>
              </a:rPr>
              <a:t>Conclusion:Summar</a:t>
            </a:r>
            <a:r>
              <a:rPr sz="5800" b="1" kern="0" spc="-230" dirty="0">
                <a:solidFill>
                  <a:srgbClr val="2020C0">
                    <a:alpha val="100000"/>
                  </a:srgbClr>
                </a:solidFill>
                <a:latin typeface="Arial"/>
                <a:ea typeface="Arial"/>
                <a:cs typeface="Arial"/>
              </a:rPr>
              <a:t>y and</a:t>
            </a:r>
            <a:r>
              <a:rPr sz="5800" b="1" kern="0" spc="300" dirty="0">
                <a:solidFill>
                  <a:srgbClr val="2020C0">
                    <a:alpha val="100000"/>
                  </a:srgbClr>
                </a:solidFill>
                <a:latin typeface="Arial"/>
                <a:ea typeface="Arial"/>
                <a:cs typeface="Arial"/>
              </a:rPr>
              <a:t> </a:t>
            </a:r>
            <a:r>
              <a:rPr sz="5800" b="1" kern="0" spc="-230" dirty="0">
                <a:solidFill>
                  <a:srgbClr val="2020C0">
                    <a:alpha val="100000"/>
                  </a:srgbClr>
                </a:solidFill>
                <a:latin typeface="Arial"/>
                <a:ea typeface="Arial"/>
                <a:cs typeface="Arial"/>
              </a:rPr>
              <a:t>Future Outloo</a:t>
            </a:r>
            <a:r>
              <a:rPr sz="5800" b="1" kern="0" spc="-60" dirty="0">
                <a:solidFill>
                  <a:srgbClr val="2020C0">
                    <a:alpha val="100000"/>
                  </a:srgbClr>
                </a:solidFill>
                <a:latin typeface="Arial"/>
                <a:ea typeface="Arial"/>
                <a:cs typeface="Arial"/>
              </a:rPr>
              <a:t>k</a:t>
            </a:r>
            <a:endParaRPr sz="5800" dirty="0">
              <a:latin typeface="Arial"/>
              <a:ea typeface="Arial"/>
              <a:cs typeface="Arial"/>
            </a:endParaRPr>
          </a:p>
        </p:txBody>
      </p:sp>
      <p:sp>
        <p:nvSpPr>
          <p:cNvPr id="274" name="textbox 274"/>
          <p:cNvSpPr/>
          <p:nvPr/>
        </p:nvSpPr>
        <p:spPr>
          <a:xfrm>
            <a:off x="12566591" y="2787620"/>
            <a:ext cx="2840990" cy="1733550"/>
          </a:xfrm>
          <a:prstGeom prst="rect">
            <a:avLst/>
          </a:prstGeom>
          <a:noFill/>
          <a:ln w="0" cap="flat">
            <a:noFill/>
            <a:prstDash val="solid"/>
            <a:miter lim="0"/>
          </a:ln>
        </p:spPr>
        <p:txBody>
          <a:bodyPr vert="horz" wrap="square" lIns="0" tIns="0" rIns="0" bIns="0"/>
          <a:lstStyle/>
          <a:p>
            <a:pPr algn="l" rtl="0" eaLnBrk="0">
              <a:lnSpc>
                <a:spcPct val="150000"/>
              </a:lnSpc>
              <a:tabLst/>
            </a:pPr>
            <a:endParaRPr sz="1000" dirty="0">
              <a:latin typeface="Arial"/>
              <a:ea typeface="Arial"/>
              <a:cs typeface="Arial"/>
            </a:endParaRPr>
          </a:p>
          <a:p>
            <a:pPr algn="l" rtl="0" eaLnBrk="0">
              <a:lnSpc>
                <a:spcPct val="8810"/>
              </a:lnSpc>
              <a:tabLst/>
            </a:pPr>
            <a:endParaRPr sz="100" dirty="0">
              <a:latin typeface="Arial"/>
              <a:ea typeface="Arial"/>
              <a:cs typeface="Arial"/>
            </a:endParaRPr>
          </a:p>
          <a:p>
            <a:pPr marL="12700" algn="l" rtl="0" eaLnBrk="0">
              <a:lnSpc>
                <a:spcPts val="6406"/>
              </a:lnSpc>
              <a:tabLst/>
            </a:pPr>
            <a:r>
              <a:rPr sz="4700" kern="0" spc="-110" dirty="0">
                <a:solidFill>
                  <a:srgbClr val="4030B0">
                    <a:alpha val="100000"/>
                  </a:srgbClr>
                </a:solidFill>
                <a:latin typeface="Arial"/>
                <a:ea typeface="Arial"/>
                <a:cs typeface="Arial"/>
              </a:rPr>
              <a:t>03</a:t>
            </a:r>
            <a:r>
              <a:rPr sz="4700" kern="0" spc="0" dirty="0">
                <a:solidFill>
                  <a:srgbClr val="4030B0">
                    <a:alpha val="100000"/>
                  </a:srgbClr>
                </a:solidFill>
                <a:latin typeface="Arial"/>
                <a:ea typeface="Arial"/>
                <a:cs typeface="Arial"/>
              </a:rPr>
              <a:t>   </a:t>
            </a:r>
            <a:endParaRPr sz="4700" dirty="0">
              <a:latin typeface="Arial"/>
              <a:ea typeface="Arial"/>
              <a:cs typeface="Arial"/>
            </a:endParaRPr>
          </a:p>
          <a:p>
            <a:pPr algn="l" rtl="0" eaLnBrk="0">
              <a:lnSpc>
                <a:spcPct val="189000"/>
              </a:lnSpc>
              <a:tabLst/>
            </a:pPr>
            <a:endParaRPr sz="1000" dirty="0">
              <a:latin typeface="Arial"/>
              <a:ea typeface="Arial"/>
              <a:cs typeface="Arial"/>
            </a:endParaRPr>
          </a:p>
          <a:p>
            <a:pPr algn="l" rtl="0" eaLnBrk="0">
              <a:lnSpc>
                <a:spcPct val="101000"/>
              </a:lnSpc>
              <a:tabLst/>
            </a:pPr>
            <a:endParaRPr sz="600" dirty="0">
              <a:latin typeface="Arial"/>
              <a:ea typeface="Arial"/>
              <a:cs typeface="Arial"/>
            </a:endParaRPr>
          </a:p>
          <a:p>
            <a:pPr marL="31750" algn="l" rtl="0" eaLnBrk="0">
              <a:lnSpc>
                <a:spcPct val="81000"/>
              </a:lnSpc>
              <a:spcBef>
                <a:spcPts val="4"/>
              </a:spcBef>
              <a:tabLst/>
            </a:pPr>
            <a:r>
              <a:rPr sz="2400" kern="0" spc="-20" dirty="0">
                <a:solidFill>
                  <a:srgbClr val="000000">
                    <a:alpha val="100000"/>
                  </a:srgbClr>
                </a:solidFill>
                <a:latin typeface="Arial"/>
                <a:ea typeface="Arial"/>
                <a:cs typeface="Arial"/>
              </a:rPr>
              <a:t>Future   Directi</a:t>
            </a:r>
            <a:r>
              <a:rPr sz="2400" kern="0" spc="-30" dirty="0">
                <a:solidFill>
                  <a:srgbClr val="000000">
                    <a:alpha val="100000"/>
                  </a:srgbClr>
                </a:solidFill>
                <a:latin typeface="Arial"/>
                <a:ea typeface="Arial"/>
                <a:cs typeface="Arial"/>
              </a:rPr>
              <a:t>ons:</a:t>
            </a:r>
            <a:endParaRPr sz="2400" dirty="0">
              <a:latin typeface="Arial"/>
              <a:ea typeface="Arial"/>
              <a:cs typeface="Arial"/>
            </a:endParaRPr>
          </a:p>
        </p:txBody>
      </p:sp>
      <p:pic>
        <p:nvPicPr>
          <p:cNvPr id="276" name="picture 276"/>
          <p:cNvPicPr>
            <a:picLocks noChangeAspect="1"/>
          </p:cNvPicPr>
          <p:nvPr/>
        </p:nvPicPr>
        <p:blipFill>
          <a:blip r:embed="rId4"/>
          <a:stretch>
            <a:fillRect/>
          </a:stretch>
        </p:blipFill>
        <p:spPr>
          <a:xfrm rot="21600000">
            <a:off x="13605692" y="2800320"/>
            <a:ext cx="1098475" cy="1092232"/>
          </a:xfrm>
          <a:prstGeom prst="rect">
            <a:avLst/>
          </a:prstGeom>
        </p:spPr>
      </p:pic>
      <p:pic>
        <p:nvPicPr>
          <p:cNvPr id="278" name="picture 278"/>
          <p:cNvPicPr>
            <a:picLocks noChangeAspect="1"/>
          </p:cNvPicPr>
          <p:nvPr/>
        </p:nvPicPr>
        <p:blipFill>
          <a:blip r:embed="rId5"/>
          <a:stretch>
            <a:fillRect/>
          </a:stretch>
        </p:blipFill>
        <p:spPr>
          <a:xfrm rot="21600000">
            <a:off x="1943025" y="2774932"/>
            <a:ext cx="1105030" cy="1104874"/>
          </a:xfrm>
          <a:prstGeom prst="rect">
            <a:avLst/>
          </a:prstGeom>
        </p:spPr>
      </p:pic>
      <p:pic>
        <p:nvPicPr>
          <p:cNvPr id="280" name="picture 280"/>
          <p:cNvPicPr>
            <a:picLocks noChangeAspect="1"/>
          </p:cNvPicPr>
          <p:nvPr/>
        </p:nvPicPr>
        <p:blipFill>
          <a:blip r:embed="rId6"/>
          <a:stretch>
            <a:fillRect/>
          </a:stretch>
        </p:blipFill>
        <p:spPr>
          <a:xfrm rot="21600000">
            <a:off x="12566557" y="6013494"/>
            <a:ext cx="558975" cy="558757"/>
          </a:xfrm>
          <a:prstGeom prst="rect">
            <a:avLst/>
          </a:prstGeom>
        </p:spPr>
      </p:pic>
      <p:pic>
        <p:nvPicPr>
          <p:cNvPr id="282" name="picture 282"/>
          <p:cNvPicPr>
            <a:picLocks noChangeAspect="1"/>
          </p:cNvPicPr>
          <p:nvPr/>
        </p:nvPicPr>
        <p:blipFill>
          <a:blip r:embed="rId7"/>
          <a:stretch>
            <a:fillRect/>
          </a:stretch>
        </p:blipFill>
        <p:spPr>
          <a:xfrm rot="21600000">
            <a:off x="12566557" y="4781572"/>
            <a:ext cx="552608" cy="565078"/>
          </a:xfrm>
          <a:prstGeom prst="rect">
            <a:avLst/>
          </a:prstGeom>
        </p:spPr>
      </p:pic>
      <p:pic>
        <p:nvPicPr>
          <p:cNvPr id="284" name="picture 284"/>
          <p:cNvPicPr>
            <a:picLocks noChangeAspect="1"/>
          </p:cNvPicPr>
          <p:nvPr/>
        </p:nvPicPr>
        <p:blipFill>
          <a:blip r:embed="rId8"/>
          <a:stretch>
            <a:fillRect/>
          </a:stretch>
        </p:blipFill>
        <p:spPr>
          <a:xfrm rot="21600000">
            <a:off x="12566557" y="7893086"/>
            <a:ext cx="552608" cy="55875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p:cNvPicPr>
            <a:picLocks noChangeAspect="1"/>
          </p:cNvPicPr>
          <p:nvPr/>
        </p:nvPicPr>
        <p:blipFill>
          <a:blip r:embed="rId2"/>
          <a:stretch>
            <a:fillRect/>
          </a:stretch>
        </p:blipFill>
        <p:spPr>
          <a:xfrm rot="21600000">
            <a:off x="0" y="0"/>
            <a:ext cx="18726150" cy="10534650"/>
          </a:xfrm>
          <a:prstGeom prst="rect">
            <a:avLst/>
          </a:prstGeom>
        </p:spPr>
      </p:pic>
      <p:sp>
        <p:nvSpPr>
          <p:cNvPr id="16" name="textbox 16"/>
          <p:cNvSpPr/>
          <p:nvPr/>
        </p:nvSpPr>
        <p:spPr>
          <a:xfrm>
            <a:off x="3473360" y="4383537"/>
            <a:ext cx="5666104" cy="5036184"/>
          </a:xfrm>
          <a:prstGeom prst="rect">
            <a:avLst/>
          </a:prstGeom>
          <a:noFill/>
          <a:ln w="0" cap="flat">
            <a:noFill/>
            <a:prstDash val="solid"/>
            <a:miter lim="0"/>
          </a:ln>
        </p:spPr>
        <p:txBody>
          <a:bodyPr vert="horz" wrap="square" lIns="0" tIns="0" rIns="0" bIns="0"/>
          <a:lstStyle/>
          <a:p>
            <a:pPr algn="l" rtl="0" eaLnBrk="0">
              <a:lnSpc>
                <a:spcPct val="80267"/>
              </a:lnSpc>
              <a:tabLst/>
            </a:pPr>
            <a:endParaRPr sz="100" dirty="0">
              <a:latin typeface="Arial"/>
              <a:ea typeface="Arial"/>
              <a:cs typeface="Arial"/>
            </a:endParaRPr>
          </a:p>
          <a:p>
            <a:pPr marL="12700" algn="l" rtl="0" eaLnBrk="0">
              <a:lnSpc>
                <a:spcPct val="82000"/>
              </a:lnSpc>
              <a:tabLst/>
            </a:pPr>
            <a:r>
              <a:rPr sz="2300" b="1" kern="0" spc="-30" dirty="0">
                <a:solidFill>
                  <a:srgbClr val="000000">
                    <a:alpha val="100000"/>
                  </a:srgbClr>
                </a:solidFill>
                <a:latin typeface="Arial"/>
                <a:ea typeface="Arial"/>
                <a:cs typeface="Arial"/>
              </a:rPr>
              <a:t>Introduction:</a:t>
            </a:r>
            <a:endParaRPr sz="2300" dirty="0">
              <a:latin typeface="Arial"/>
              <a:ea typeface="Arial"/>
              <a:cs typeface="Arial"/>
            </a:endParaRPr>
          </a:p>
          <a:p>
            <a:pPr marL="12700" algn="l" rtl="0" eaLnBrk="0">
              <a:lnSpc>
                <a:spcPts val="2589"/>
              </a:lnSpc>
              <a:spcBef>
                <a:spcPts val="754"/>
              </a:spcBef>
              <a:tabLst/>
            </a:pPr>
            <a:r>
              <a:rPr sz="1900" kern="0" spc="-60" dirty="0">
                <a:solidFill>
                  <a:srgbClr val="102040">
                    <a:alpha val="100000"/>
                  </a:srgbClr>
                </a:solidFill>
                <a:latin typeface="Arial"/>
                <a:ea typeface="Arial"/>
                <a:cs typeface="Arial"/>
              </a:rPr>
              <a:t>The fundamental challenge of cytosolic</a:t>
            </a:r>
            <a:r>
              <a:rPr sz="1900" kern="0" spc="100" dirty="0">
                <a:solidFill>
                  <a:srgbClr val="102040">
                    <a:alpha val="100000"/>
                  </a:srgbClr>
                </a:solidFill>
                <a:latin typeface="Arial"/>
                <a:ea typeface="Arial"/>
                <a:cs typeface="Arial"/>
              </a:rPr>
              <a:t> </a:t>
            </a:r>
            <a:r>
              <a:rPr sz="1900" kern="0" spc="-60" dirty="0">
                <a:solidFill>
                  <a:srgbClr val="102040">
                    <a:alpha val="100000"/>
                  </a:srgbClr>
                </a:solidFill>
                <a:latin typeface="Arial"/>
                <a:ea typeface="Arial"/>
                <a:cs typeface="Arial"/>
              </a:rPr>
              <a:t>DNA </a:t>
            </a:r>
            <a:r>
              <a:rPr sz="1900" kern="0" spc="-60" dirty="0">
                <a:solidFill>
                  <a:srgbClr val="000000">
                    <a:alpha val="100000"/>
                  </a:srgbClr>
                </a:solidFill>
                <a:latin typeface="Arial"/>
                <a:ea typeface="Arial"/>
                <a:cs typeface="Arial"/>
              </a:rPr>
              <a:t>sensing.</a:t>
            </a:r>
            <a:endParaRPr sz="19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12700" algn="l" rtl="0" eaLnBrk="0">
              <a:lnSpc>
                <a:spcPct val="86000"/>
              </a:lnSpc>
              <a:spcBef>
                <a:spcPts val="723"/>
              </a:spcBef>
              <a:tabLst/>
            </a:pPr>
            <a:r>
              <a:rPr sz="2400" b="1" kern="0" spc="-70" dirty="0">
                <a:solidFill>
                  <a:srgbClr val="102040">
                    <a:alpha val="100000"/>
                  </a:srgbClr>
                </a:solidFill>
                <a:latin typeface="Arial"/>
                <a:ea typeface="Arial"/>
                <a:cs typeface="Arial"/>
              </a:rPr>
              <a:t>Activation &amp;</a:t>
            </a:r>
            <a:r>
              <a:rPr sz="2400" b="1" kern="0" spc="140" dirty="0">
                <a:solidFill>
                  <a:srgbClr val="102040">
                    <a:alpha val="100000"/>
                  </a:srgbClr>
                </a:solidFill>
                <a:latin typeface="Arial"/>
                <a:ea typeface="Arial"/>
                <a:cs typeface="Arial"/>
              </a:rPr>
              <a:t> </a:t>
            </a:r>
            <a:r>
              <a:rPr sz="2400" b="1" kern="0" spc="-70" dirty="0">
                <a:solidFill>
                  <a:srgbClr val="000000">
                    <a:alpha val="100000"/>
                  </a:srgbClr>
                </a:solidFill>
                <a:latin typeface="Arial"/>
                <a:ea typeface="Arial"/>
                <a:cs typeface="Arial"/>
              </a:rPr>
              <a:t>Regulatio</a:t>
            </a:r>
            <a:r>
              <a:rPr sz="2400" b="1" kern="0" spc="-80" dirty="0">
                <a:solidFill>
                  <a:srgbClr val="000000">
                    <a:alpha val="100000"/>
                  </a:srgbClr>
                </a:solidFill>
                <a:latin typeface="Arial"/>
                <a:ea typeface="Arial"/>
                <a:cs typeface="Arial"/>
              </a:rPr>
              <a:t>n:</a:t>
            </a:r>
            <a:endParaRPr sz="2400" dirty="0">
              <a:latin typeface="Arial"/>
              <a:ea typeface="Arial"/>
              <a:cs typeface="Arial"/>
            </a:endParaRPr>
          </a:p>
          <a:p>
            <a:pPr marL="12700" algn="l" rtl="0" eaLnBrk="0">
              <a:lnSpc>
                <a:spcPts val="2521"/>
              </a:lnSpc>
              <a:spcBef>
                <a:spcPts val="691"/>
              </a:spcBef>
              <a:tabLst/>
            </a:pPr>
            <a:r>
              <a:rPr sz="1800" kern="0" spc="-20" dirty="0">
                <a:solidFill>
                  <a:srgbClr val="000000">
                    <a:alpha val="100000"/>
                  </a:srgbClr>
                </a:solidFill>
                <a:latin typeface="Arial"/>
                <a:ea typeface="Arial"/>
                <a:cs typeface="Arial"/>
              </a:rPr>
              <a:t>A deep dive into</a:t>
            </a:r>
            <a:r>
              <a:rPr sz="1800" kern="0" spc="50" dirty="0">
                <a:solidFill>
                  <a:srgbClr val="000000">
                    <a:alpha val="100000"/>
                  </a:srgbClr>
                </a:solidFill>
                <a:latin typeface="Arial"/>
                <a:ea typeface="Arial"/>
                <a:cs typeface="Arial"/>
              </a:rPr>
              <a:t> </a:t>
            </a:r>
            <a:r>
              <a:rPr sz="1800" kern="0" spc="-20" dirty="0">
                <a:solidFill>
                  <a:srgbClr val="000000">
                    <a:alpha val="100000"/>
                  </a:srgbClr>
                </a:solidFill>
                <a:latin typeface="Arial"/>
                <a:ea typeface="Arial"/>
                <a:cs typeface="Arial"/>
              </a:rPr>
              <a:t>cGAS</a:t>
            </a:r>
            <a:r>
              <a:rPr sz="1800" kern="0" spc="50" dirty="0">
                <a:solidFill>
                  <a:srgbClr val="000000">
                    <a:alpha val="100000"/>
                  </a:srgbClr>
                </a:solidFill>
                <a:latin typeface="Arial"/>
                <a:ea typeface="Arial"/>
                <a:cs typeface="Arial"/>
              </a:rPr>
              <a:t> </a:t>
            </a:r>
            <a:r>
              <a:rPr sz="1800" kern="0" spc="-20" dirty="0">
                <a:solidFill>
                  <a:srgbClr val="000000">
                    <a:alpha val="100000"/>
                  </a:srgbClr>
                </a:solidFill>
                <a:latin typeface="Arial"/>
                <a:ea typeface="Arial"/>
                <a:cs typeface="Arial"/>
              </a:rPr>
              <a:t>activation</a:t>
            </a:r>
            <a:r>
              <a:rPr sz="1800" kern="0" spc="60" dirty="0">
                <a:solidFill>
                  <a:srgbClr val="000000">
                    <a:alpha val="100000"/>
                  </a:srgbClr>
                </a:solidFill>
                <a:latin typeface="Arial"/>
                <a:ea typeface="Arial"/>
                <a:cs typeface="Arial"/>
              </a:rPr>
              <a:t> </a:t>
            </a:r>
            <a:r>
              <a:rPr sz="1800" kern="0" spc="-20" dirty="0">
                <a:solidFill>
                  <a:srgbClr val="000000">
                    <a:alpha val="100000"/>
                  </a:srgbClr>
                </a:solidFill>
                <a:latin typeface="Arial"/>
                <a:ea typeface="Arial"/>
                <a:cs typeface="Arial"/>
              </a:rPr>
              <a:t>and</a:t>
            </a:r>
            <a:endParaRPr sz="1800" dirty="0">
              <a:latin typeface="Arial"/>
              <a:ea typeface="Arial"/>
              <a:cs typeface="Arial"/>
            </a:endParaRPr>
          </a:p>
          <a:p>
            <a:pPr marL="12700" algn="l" rtl="0" eaLnBrk="0">
              <a:lnSpc>
                <a:spcPts val="2382"/>
              </a:lnSpc>
              <a:spcBef>
                <a:spcPts val="46"/>
              </a:spcBef>
              <a:tabLst/>
            </a:pPr>
            <a:r>
              <a:rPr sz="1800" kern="0" spc="10" dirty="0">
                <a:solidFill>
                  <a:srgbClr val="000000">
                    <a:alpha val="100000"/>
                  </a:srgbClr>
                </a:solidFill>
                <a:latin typeface="Arial"/>
                <a:ea typeface="Arial"/>
                <a:cs typeface="Arial"/>
              </a:rPr>
              <a:t>its</a:t>
            </a:r>
            <a:r>
              <a:rPr sz="1800" kern="0" spc="24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stringent</a:t>
            </a:r>
            <a:r>
              <a:rPr sz="1800" kern="0" spc="26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co</a:t>
            </a:r>
            <a:r>
              <a:rPr sz="1800" kern="0" spc="0" dirty="0">
                <a:solidFill>
                  <a:srgbClr val="000000">
                    <a:alpha val="100000"/>
                  </a:srgbClr>
                </a:solidFill>
                <a:latin typeface="Arial"/>
                <a:ea typeface="Arial"/>
                <a:cs typeface="Arial"/>
              </a:rPr>
              <a:t>ntrol.</a:t>
            </a:r>
            <a:endParaRPr sz="18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12700" algn="l" rtl="0" eaLnBrk="0">
              <a:lnSpc>
                <a:spcPct val="82000"/>
              </a:lnSpc>
              <a:spcBef>
                <a:spcPts val="700"/>
              </a:spcBef>
              <a:tabLst/>
            </a:pPr>
            <a:r>
              <a:rPr sz="2300" b="1" kern="0" spc="-40" dirty="0">
                <a:solidFill>
                  <a:srgbClr val="000000">
                    <a:alpha val="100000"/>
                  </a:srgbClr>
                </a:solidFill>
                <a:latin typeface="Arial"/>
                <a:ea typeface="Arial"/>
                <a:cs typeface="Arial"/>
              </a:rPr>
              <a:t>Broader Implicati</a:t>
            </a:r>
            <a:r>
              <a:rPr sz="2300" b="1" kern="0" spc="-50" dirty="0">
                <a:solidFill>
                  <a:srgbClr val="000000">
                    <a:alpha val="100000"/>
                  </a:srgbClr>
                </a:solidFill>
                <a:latin typeface="Arial"/>
                <a:ea typeface="Arial"/>
                <a:cs typeface="Arial"/>
              </a:rPr>
              <a:t>ons:</a:t>
            </a:r>
            <a:endParaRPr sz="2300" dirty="0">
              <a:latin typeface="Arial"/>
              <a:ea typeface="Arial"/>
              <a:cs typeface="Arial"/>
            </a:endParaRPr>
          </a:p>
          <a:p>
            <a:pPr marL="12700" algn="l" rtl="0" eaLnBrk="0">
              <a:lnSpc>
                <a:spcPts val="2589"/>
              </a:lnSpc>
              <a:spcBef>
                <a:spcPts val="330"/>
              </a:spcBef>
              <a:tabLst/>
            </a:pPr>
            <a:r>
              <a:rPr sz="1900" kern="0" spc="-60" dirty="0">
                <a:solidFill>
                  <a:srgbClr val="000000">
                    <a:alpha val="100000"/>
                  </a:srgbClr>
                </a:solidFill>
                <a:latin typeface="Arial"/>
                <a:ea typeface="Arial"/>
                <a:cs typeface="Arial"/>
              </a:rPr>
              <a:t>Non-cell-autonomous signaling and</a:t>
            </a:r>
            <a:endParaRPr sz="1900" dirty="0">
              <a:latin typeface="Arial"/>
              <a:ea typeface="Arial"/>
              <a:cs typeface="Arial"/>
            </a:endParaRPr>
          </a:p>
          <a:p>
            <a:pPr marL="12700" algn="l" rtl="0" eaLnBrk="0">
              <a:lnSpc>
                <a:spcPts val="2306"/>
              </a:lnSpc>
              <a:spcBef>
                <a:spcPts val="95"/>
              </a:spcBef>
              <a:tabLst/>
            </a:pPr>
            <a:r>
              <a:rPr sz="1900" kern="0" spc="-70" dirty="0">
                <a:solidFill>
                  <a:srgbClr val="000000">
                    <a:alpha val="100000"/>
                  </a:srgbClr>
                </a:solidFill>
                <a:latin typeface="Arial"/>
                <a:ea typeface="Arial"/>
                <a:cs typeface="Arial"/>
              </a:rPr>
              <a:t>the</a:t>
            </a:r>
            <a:r>
              <a:rPr sz="1900" kern="0" spc="70" dirty="0">
                <a:solidFill>
                  <a:srgbClr val="000000">
                    <a:alpha val="100000"/>
                  </a:srgbClr>
                </a:solidFill>
                <a:latin typeface="Arial"/>
                <a:ea typeface="Arial"/>
                <a:cs typeface="Arial"/>
              </a:rPr>
              <a:t> </a:t>
            </a:r>
            <a:r>
              <a:rPr sz="1900" kern="0" spc="-70" dirty="0">
                <a:solidFill>
                  <a:srgbClr val="000000">
                    <a:alpha val="100000"/>
                  </a:srgbClr>
                </a:solidFill>
                <a:latin typeface="Arial"/>
                <a:ea typeface="Arial"/>
                <a:cs typeface="Arial"/>
              </a:rPr>
              <a:t>pathway's dual ro</a:t>
            </a:r>
            <a:r>
              <a:rPr sz="1900" kern="0" spc="-80" dirty="0">
                <a:solidFill>
                  <a:srgbClr val="000000">
                    <a:alpha val="100000"/>
                  </a:srgbClr>
                </a:solidFill>
                <a:latin typeface="Arial"/>
                <a:ea typeface="Arial"/>
                <a:cs typeface="Arial"/>
              </a:rPr>
              <a:t>le</a:t>
            </a:r>
            <a:r>
              <a:rPr sz="1900" kern="0" spc="70" dirty="0">
                <a:solidFill>
                  <a:srgbClr val="000000">
                    <a:alpha val="100000"/>
                  </a:srgbClr>
                </a:solidFill>
                <a:latin typeface="Arial"/>
                <a:ea typeface="Arial"/>
                <a:cs typeface="Arial"/>
              </a:rPr>
              <a:t> </a:t>
            </a:r>
            <a:r>
              <a:rPr sz="1900" kern="0" spc="-80" dirty="0">
                <a:solidFill>
                  <a:srgbClr val="000000">
                    <a:alpha val="100000"/>
                  </a:srgbClr>
                </a:solidFill>
                <a:latin typeface="Arial"/>
                <a:ea typeface="Arial"/>
                <a:cs typeface="Arial"/>
              </a:rPr>
              <a:t>in</a:t>
            </a:r>
            <a:r>
              <a:rPr sz="1900" kern="0" spc="20" dirty="0">
                <a:solidFill>
                  <a:srgbClr val="000000">
                    <a:alpha val="100000"/>
                  </a:srgbClr>
                </a:solidFill>
                <a:latin typeface="Arial"/>
                <a:ea typeface="Arial"/>
                <a:cs typeface="Arial"/>
              </a:rPr>
              <a:t> </a:t>
            </a:r>
            <a:r>
              <a:rPr sz="1900" kern="0" spc="-80" dirty="0">
                <a:solidFill>
                  <a:srgbClr val="000000">
                    <a:alpha val="100000"/>
                  </a:srgbClr>
                </a:solidFill>
                <a:latin typeface="Arial"/>
                <a:ea typeface="Arial"/>
                <a:cs typeface="Arial"/>
              </a:rPr>
              <a:t>disease.</a:t>
            </a:r>
            <a:endParaRPr sz="1900" dirty="0">
              <a:latin typeface="Arial"/>
              <a:ea typeface="Arial"/>
              <a:cs typeface="Arial"/>
            </a:endParaRPr>
          </a:p>
        </p:txBody>
      </p:sp>
      <p:sp>
        <p:nvSpPr>
          <p:cNvPr id="18" name="textbox 18"/>
          <p:cNvSpPr/>
          <p:nvPr/>
        </p:nvSpPr>
        <p:spPr>
          <a:xfrm>
            <a:off x="11264936" y="4360906"/>
            <a:ext cx="5269229" cy="5014595"/>
          </a:xfrm>
          <a:prstGeom prst="rect">
            <a:avLst/>
          </a:prstGeom>
          <a:noFill/>
          <a:ln w="0" cap="flat">
            <a:noFill/>
            <a:prstDash val="solid"/>
            <a:miter lim="0"/>
          </a:ln>
        </p:spPr>
        <p:txBody>
          <a:bodyPr vert="horz" wrap="square" lIns="0" tIns="0" rIns="0" bIns="0"/>
          <a:lstStyle/>
          <a:p>
            <a:pPr algn="l" rtl="0" eaLnBrk="0">
              <a:lnSpc>
                <a:spcPct val="89843"/>
              </a:lnSpc>
              <a:tabLst/>
            </a:pPr>
            <a:endParaRPr sz="100" dirty="0">
              <a:latin typeface="Arial"/>
              <a:ea typeface="Arial"/>
              <a:cs typeface="Arial"/>
            </a:endParaRPr>
          </a:p>
          <a:p>
            <a:pPr marL="12700" algn="l" rtl="0" eaLnBrk="0">
              <a:lnSpc>
                <a:spcPct val="88000"/>
              </a:lnSpc>
              <a:tabLst/>
            </a:pPr>
            <a:r>
              <a:rPr sz="2300" b="1" kern="0" spc="-90" dirty="0">
                <a:solidFill>
                  <a:srgbClr val="102040">
                    <a:alpha val="100000"/>
                  </a:srgbClr>
                </a:solidFill>
                <a:latin typeface="Arial"/>
                <a:ea typeface="Arial"/>
                <a:cs typeface="Arial"/>
              </a:rPr>
              <a:t>Core</a:t>
            </a:r>
            <a:r>
              <a:rPr sz="2300" b="1" kern="0" spc="180" dirty="0">
                <a:solidFill>
                  <a:srgbClr val="102040">
                    <a:alpha val="100000"/>
                  </a:srgbClr>
                </a:solidFill>
                <a:latin typeface="Arial"/>
                <a:ea typeface="Arial"/>
                <a:cs typeface="Arial"/>
              </a:rPr>
              <a:t> </a:t>
            </a:r>
            <a:r>
              <a:rPr sz="2300" b="1" kern="0" spc="-90" dirty="0">
                <a:solidFill>
                  <a:srgbClr val="102040">
                    <a:alpha val="100000"/>
                  </a:srgbClr>
                </a:solidFill>
                <a:latin typeface="Arial"/>
                <a:ea typeface="Arial"/>
                <a:cs typeface="Arial"/>
              </a:rPr>
              <a:t>Mechanism:</a:t>
            </a:r>
            <a:endParaRPr sz="2300" dirty="0">
              <a:latin typeface="Arial"/>
              <a:ea typeface="Arial"/>
              <a:cs typeface="Arial"/>
            </a:endParaRPr>
          </a:p>
          <a:p>
            <a:pPr marL="12700" algn="l" rtl="0" eaLnBrk="0">
              <a:lnSpc>
                <a:spcPts val="2589"/>
              </a:lnSpc>
              <a:spcBef>
                <a:spcPts val="854"/>
              </a:spcBef>
              <a:tabLst/>
            </a:pPr>
            <a:r>
              <a:rPr sz="1900" kern="0" spc="-60" dirty="0">
                <a:solidFill>
                  <a:srgbClr val="000000">
                    <a:alpha val="100000"/>
                  </a:srgbClr>
                </a:solidFill>
                <a:latin typeface="Arial"/>
                <a:ea typeface="Arial"/>
                <a:cs typeface="Arial"/>
              </a:rPr>
              <a:t>The canonical cGAS-STING signaling</a:t>
            </a:r>
            <a:r>
              <a:rPr sz="1900" kern="0" spc="-70" dirty="0">
                <a:solidFill>
                  <a:srgbClr val="000000">
                    <a:alpha val="100000"/>
                  </a:srgbClr>
                </a:solidFill>
                <a:latin typeface="Arial"/>
                <a:ea typeface="Arial"/>
                <a:cs typeface="Arial"/>
              </a:rPr>
              <a:t> cascade.</a:t>
            </a:r>
            <a:endParaRPr sz="19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2700" algn="l" rtl="0" eaLnBrk="0">
              <a:lnSpc>
                <a:spcPct val="88000"/>
              </a:lnSpc>
              <a:spcBef>
                <a:spcPts val="693"/>
              </a:spcBef>
              <a:tabLst/>
            </a:pPr>
            <a:r>
              <a:rPr sz="2300" b="1" kern="0" spc="-60" dirty="0">
                <a:solidFill>
                  <a:srgbClr val="000000">
                    <a:alpha val="100000"/>
                  </a:srgbClr>
                </a:solidFill>
                <a:latin typeface="Arial"/>
                <a:ea typeface="Arial"/>
                <a:cs typeface="Arial"/>
              </a:rPr>
              <a:t>Effector Functi</a:t>
            </a:r>
            <a:r>
              <a:rPr sz="2300" b="1" kern="0" spc="-70" dirty="0">
                <a:solidFill>
                  <a:srgbClr val="000000">
                    <a:alpha val="100000"/>
                  </a:srgbClr>
                </a:solidFill>
                <a:latin typeface="Arial"/>
                <a:ea typeface="Arial"/>
                <a:cs typeface="Arial"/>
              </a:rPr>
              <a:t>ons:</a:t>
            </a:r>
            <a:endParaRPr sz="2300" dirty="0">
              <a:latin typeface="Arial"/>
              <a:ea typeface="Arial"/>
              <a:cs typeface="Arial"/>
            </a:endParaRPr>
          </a:p>
          <a:p>
            <a:pPr marL="12700" algn="l" rtl="0" eaLnBrk="0">
              <a:lnSpc>
                <a:spcPts val="2453"/>
              </a:lnSpc>
              <a:spcBef>
                <a:spcPts val="599"/>
              </a:spcBef>
              <a:tabLst/>
            </a:pPr>
            <a:r>
              <a:rPr sz="1800" kern="0" spc="0" dirty="0">
                <a:solidFill>
                  <a:srgbClr val="000000">
                    <a:alpha val="100000"/>
                  </a:srgbClr>
                </a:solidFill>
                <a:latin typeface="Arial"/>
                <a:ea typeface="Arial"/>
                <a:cs typeface="Arial"/>
              </a:rPr>
              <a:t>The diverse transcriptional</a:t>
            </a:r>
            <a:r>
              <a:rPr sz="1800" kern="0" spc="10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a</a:t>
            </a:r>
            <a:r>
              <a:rPr sz="1800" kern="0" spc="-10" dirty="0">
                <a:solidFill>
                  <a:srgbClr val="000000">
                    <a:alpha val="100000"/>
                  </a:srgbClr>
                </a:solidFill>
                <a:latin typeface="Arial"/>
                <a:ea typeface="Arial"/>
                <a:cs typeface="Arial"/>
              </a:rPr>
              <a:t>nd</a:t>
            </a:r>
            <a:endParaRPr sz="1800" dirty="0">
              <a:latin typeface="Arial"/>
              <a:ea typeface="Arial"/>
              <a:cs typeface="Arial"/>
            </a:endParaRPr>
          </a:p>
          <a:p>
            <a:pPr marL="12700" algn="l" rtl="0" eaLnBrk="0">
              <a:lnSpc>
                <a:spcPts val="2453"/>
              </a:lnSpc>
              <a:spcBef>
                <a:spcPts val="27"/>
              </a:spcBef>
              <a:tabLst/>
            </a:pPr>
            <a:r>
              <a:rPr sz="1800" kern="0" spc="0" dirty="0">
                <a:solidFill>
                  <a:srgbClr val="102040">
                    <a:alpha val="100000"/>
                  </a:srgbClr>
                </a:solidFill>
                <a:latin typeface="Arial"/>
                <a:ea typeface="Arial"/>
                <a:cs typeface="Arial"/>
              </a:rPr>
              <a:t>non-transcri</a:t>
            </a:r>
            <a:r>
              <a:rPr sz="1800" kern="0" spc="-10" dirty="0">
                <a:solidFill>
                  <a:srgbClr val="102040">
                    <a:alpha val="100000"/>
                  </a:srgbClr>
                </a:solidFill>
                <a:latin typeface="Arial"/>
                <a:ea typeface="Arial"/>
                <a:cs typeface="Arial"/>
              </a:rPr>
              <a:t>ptional</a:t>
            </a:r>
            <a:r>
              <a:rPr sz="1800" kern="0" spc="120" dirty="0">
                <a:solidFill>
                  <a:srgbClr val="102040">
                    <a:alpha val="100000"/>
                  </a:srgbClr>
                </a:solidFill>
                <a:latin typeface="Arial"/>
                <a:ea typeface="Arial"/>
                <a:cs typeface="Arial"/>
              </a:rPr>
              <a:t> </a:t>
            </a:r>
            <a:r>
              <a:rPr sz="1800" kern="0" spc="-10" dirty="0">
                <a:solidFill>
                  <a:srgbClr val="102040">
                    <a:alpha val="100000"/>
                  </a:srgbClr>
                </a:solidFill>
                <a:latin typeface="Arial"/>
                <a:ea typeface="Arial"/>
                <a:cs typeface="Arial"/>
              </a:rPr>
              <a:t>outcomes</a:t>
            </a:r>
            <a:r>
              <a:rPr sz="1800" kern="0" spc="130" dirty="0">
                <a:solidFill>
                  <a:srgbClr val="102040">
                    <a:alpha val="100000"/>
                  </a:srgbClr>
                </a:solidFill>
                <a:latin typeface="Arial"/>
                <a:ea typeface="Arial"/>
                <a:cs typeface="Arial"/>
              </a:rPr>
              <a:t> </a:t>
            </a:r>
            <a:r>
              <a:rPr sz="1800" kern="0" spc="-10" dirty="0">
                <a:solidFill>
                  <a:srgbClr val="102040">
                    <a:alpha val="100000"/>
                  </a:srgbClr>
                </a:solidFill>
                <a:latin typeface="Arial"/>
                <a:ea typeface="Arial"/>
                <a:cs typeface="Arial"/>
              </a:rPr>
              <a:t>o</a:t>
            </a:r>
            <a:r>
              <a:rPr sz="1800" kern="0" spc="-10" dirty="0">
                <a:solidFill>
                  <a:srgbClr val="000000">
                    <a:alpha val="100000"/>
                  </a:srgbClr>
                </a:solidFill>
                <a:latin typeface="Arial"/>
                <a:ea typeface="Arial"/>
                <a:cs typeface="Arial"/>
              </a:rPr>
              <a:t>f STING signaling.</a:t>
            </a:r>
            <a:endParaRPr sz="18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12700" algn="l" rtl="0" eaLnBrk="0">
              <a:lnSpc>
                <a:spcPct val="88000"/>
              </a:lnSpc>
              <a:spcBef>
                <a:spcPts val="701"/>
              </a:spcBef>
              <a:tabLst/>
            </a:pPr>
            <a:r>
              <a:rPr sz="2300" b="1" kern="0" spc="-80" dirty="0">
                <a:solidFill>
                  <a:srgbClr val="000000">
                    <a:alpha val="100000"/>
                  </a:srgbClr>
                </a:solidFill>
                <a:latin typeface="Arial"/>
                <a:ea typeface="Arial"/>
                <a:cs typeface="Arial"/>
              </a:rPr>
              <a:t>Conclusion:</a:t>
            </a:r>
            <a:endParaRPr sz="2300" dirty="0">
              <a:latin typeface="Arial"/>
              <a:ea typeface="Arial"/>
              <a:cs typeface="Arial"/>
            </a:endParaRPr>
          </a:p>
          <a:p>
            <a:pPr algn="l" rtl="0" eaLnBrk="0">
              <a:lnSpc>
                <a:spcPct val="117000"/>
              </a:lnSpc>
              <a:tabLst/>
            </a:pPr>
            <a:endParaRPr sz="500" dirty="0">
              <a:latin typeface="Arial"/>
              <a:ea typeface="Arial"/>
              <a:cs typeface="Arial"/>
            </a:endParaRPr>
          </a:p>
          <a:p>
            <a:pPr marL="12700" algn="l" rtl="0" eaLnBrk="0">
              <a:lnSpc>
                <a:spcPts val="2589"/>
              </a:lnSpc>
              <a:spcBef>
                <a:spcPts val="3"/>
              </a:spcBef>
              <a:tabLst/>
            </a:pPr>
            <a:r>
              <a:rPr sz="1900" kern="0" spc="-60" dirty="0">
                <a:solidFill>
                  <a:srgbClr val="000000">
                    <a:alpha val="100000"/>
                  </a:srgbClr>
                </a:solidFill>
                <a:latin typeface="Arial"/>
                <a:ea typeface="Arial"/>
                <a:cs typeface="Arial"/>
              </a:rPr>
              <a:t>Key takeaways and future research d</a:t>
            </a:r>
            <a:r>
              <a:rPr sz="1900" kern="0" spc="-70" dirty="0">
                <a:solidFill>
                  <a:srgbClr val="000000">
                    <a:alpha val="100000"/>
                  </a:srgbClr>
                </a:solidFill>
                <a:latin typeface="Arial"/>
                <a:ea typeface="Arial"/>
                <a:cs typeface="Arial"/>
              </a:rPr>
              <a:t>irections.</a:t>
            </a:r>
            <a:endParaRPr sz="1900" dirty="0">
              <a:latin typeface="Arial"/>
              <a:ea typeface="Arial"/>
              <a:cs typeface="Arial"/>
            </a:endParaRPr>
          </a:p>
        </p:txBody>
      </p:sp>
      <p:sp>
        <p:nvSpPr>
          <p:cNvPr id="20" name="textbox 20"/>
          <p:cNvSpPr/>
          <p:nvPr/>
        </p:nvSpPr>
        <p:spPr>
          <a:xfrm>
            <a:off x="-12700" y="1327201"/>
            <a:ext cx="10598150" cy="2026920"/>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9045"/>
              </a:lnSpc>
              <a:tabLst/>
            </a:pPr>
            <a:endParaRPr sz="100" dirty="0">
              <a:latin typeface="Arial"/>
              <a:ea typeface="Arial"/>
              <a:cs typeface="Arial"/>
            </a:endParaRPr>
          </a:p>
          <a:p>
            <a:pPr marL="831214" algn="l" rtl="0" eaLnBrk="0">
              <a:lnSpc>
                <a:spcPct val="82000"/>
              </a:lnSpc>
              <a:tabLst>
                <a:tab pos="1624964" algn="l"/>
              </a:tabLst>
            </a:pPr>
            <a:r>
              <a:rPr sz="6400" b="1" kern="0" spc="0" dirty="0">
                <a:solidFill>
                  <a:srgbClr val="1020B0">
                    <a:alpha val="100000"/>
                  </a:srgbClr>
                </a:solidFill>
                <a:latin typeface="Arial"/>
                <a:ea typeface="Arial"/>
                <a:cs typeface="Arial"/>
              </a:rPr>
              <a:t>	</a:t>
            </a:r>
            <a:r>
              <a:rPr sz="6400" b="1" kern="0" spc="-30" dirty="0">
                <a:solidFill>
                  <a:srgbClr val="1020B0">
                    <a:alpha val="100000"/>
                  </a:srgbClr>
                </a:solidFill>
                <a:latin typeface="Arial"/>
                <a:ea typeface="Arial"/>
                <a:cs typeface="Arial"/>
              </a:rPr>
              <a:t>Presentati</a:t>
            </a:r>
            <a:r>
              <a:rPr sz="6400" b="1" kern="0" spc="1420" dirty="0">
                <a:solidFill>
                  <a:srgbClr val="1020B0">
                    <a:alpha val="100000"/>
                  </a:srgbClr>
                </a:solidFill>
                <a:latin typeface="Arial"/>
                <a:ea typeface="Arial"/>
                <a:cs typeface="Arial"/>
              </a:rPr>
              <a:t> </a:t>
            </a:r>
            <a:r>
              <a:rPr sz="6400" b="1" kern="0" spc="-30" dirty="0">
                <a:solidFill>
                  <a:srgbClr val="201090">
                    <a:alpha val="100000"/>
                  </a:srgbClr>
                </a:solidFill>
                <a:latin typeface="Arial"/>
                <a:ea typeface="Arial"/>
                <a:cs typeface="Arial"/>
              </a:rPr>
              <a:t>on</a:t>
            </a:r>
            <a:r>
              <a:rPr sz="6400" b="1" kern="0" spc="700" dirty="0">
                <a:solidFill>
                  <a:srgbClr val="201090">
                    <a:alpha val="100000"/>
                  </a:srgbClr>
                </a:solidFill>
                <a:latin typeface="Arial"/>
                <a:ea typeface="Arial"/>
                <a:cs typeface="Arial"/>
              </a:rPr>
              <a:t>  </a:t>
            </a:r>
            <a:r>
              <a:rPr sz="6400" b="1" kern="0" spc="-40" dirty="0">
                <a:solidFill>
                  <a:srgbClr val="201090">
                    <a:alpha val="100000"/>
                  </a:srgbClr>
                </a:solidFill>
                <a:latin typeface="Arial"/>
                <a:ea typeface="Arial"/>
                <a:cs typeface="Arial"/>
              </a:rPr>
              <a:t>Outline</a:t>
            </a:r>
            <a:endParaRPr sz="6400" dirty="0">
              <a:latin typeface="Arial"/>
              <a:ea typeface="Arial"/>
              <a:cs typeface="Arial"/>
            </a:endParaRPr>
          </a:p>
        </p:txBody>
      </p:sp>
      <p:pic>
        <p:nvPicPr>
          <p:cNvPr id="22" name="picture 22"/>
          <p:cNvPicPr>
            <a:picLocks noChangeAspect="1"/>
          </p:cNvPicPr>
          <p:nvPr/>
        </p:nvPicPr>
        <p:blipFill>
          <a:blip r:embed="rId3"/>
          <a:stretch>
            <a:fillRect/>
          </a:stretch>
        </p:blipFill>
        <p:spPr>
          <a:xfrm rot="21600000">
            <a:off x="0" y="1339901"/>
            <a:ext cx="819081" cy="1816068"/>
          </a:xfrm>
          <a:prstGeom prst="rect">
            <a:avLst/>
          </a:prstGeom>
        </p:spPr>
      </p:pic>
      <p:sp>
        <p:nvSpPr>
          <p:cNvPr id="24" name="textbox 24"/>
          <p:cNvSpPr/>
          <p:nvPr/>
        </p:nvSpPr>
        <p:spPr>
          <a:xfrm>
            <a:off x="9652053" y="4182391"/>
            <a:ext cx="1026795" cy="512635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7292"/>
              </a:lnSpc>
              <a:tabLst/>
            </a:pPr>
            <a:r>
              <a:rPr sz="5300" kern="0" spc="-60" dirty="0">
                <a:solidFill>
                  <a:srgbClr val="2010C0">
                    <a:alpha val="100000"/>
                  </a:srgbClr>
                </a:solidFill>
                <a:latin typeface="Arial"/>
                <a:ea typeface="Arial"/>
                <a:cs typeface="Arial"/>
              </a:rPr>
              <a:t>02</a:t>
            </a:r>
            <a:endParaRPr sz="53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12700" algn="l" rtl="0" eaLnBrk="0">
              <a:lnSpc>
                <a:spcPts val="6951"/>
              </a:lnSpc>
              <a:spcBef>
                <a:spcPts val="1534"/>
              </a:spcBef>
              <a:tabLst/>
            </a:pPr>
            <a:r>
              <a:rPr sz="5100" kern="0" spc="-70" dirty="0">
                <a:solidFill>
                  <a:srgbClr val="2010C0">
                    <a:alpha val="100000"/>
                  </a:srgbClr>
                </a:solidFill>
                <a:latin typeface="Arial"/>
                <a:ea typeface="Arial"/>
                <a:cs typeface="Arial"/>
              </a:rPr>
              <a:t>04</a:t>
            </a:r>
            <a:endParaRPr sz="51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06000"/>
              </a:lnSpc>
              <a:tabLst/>
            </a:pPr>
            <a:endParaRPr sz="1300" dirty="0">
              <a:latin typeface="Arial"/>
              <a:ea typeface="Arial"/>
              <a:cs typeface="Arial"/>
            </a:endParaRPr>
          </a:p>
          <a:p>
            <a:pPr marL="12700" algn="l" rtl="0" eaLnBrk="0">
              <a:lnSpc>
                <a:spcPct val="77000"/>
              </a:lnSpc>
              <a:tabLst/>
            </a:pPr>
            <a:r>
              <a:rPr sz="5500" b="1" kern="0" spc="-60" dirty="0">
                <a:solidFill>
                  <a:srgbClr val="2010C0">
                    <a:alpha val="100000"/>
                  </a:srgbClr>
                </a:solidFill>
                <a:latin typeface="Times New Roman"/>
                <a:ea typeface="Times New Roman"/>
                <a:cs typeface="Times New Roman"/>
              </a:rPr>
              <a:t>06</a:t>
            </a:r>
            <a:endParaRPr sz="5500" dirty="0">
              <a:latin typeface="Times New Roman"/>
              <a:ea typeface="Times New Roman"/>
              <a:cs typeface="Times New Roman"/>
            </a:endParaRPr>
          </a:p>
        </p:txBody>
      </p:sp>
      <p:sp>
        <p:nvSpPr>
          <p:cNvPr id="26" name="textbox 26"/>
          <p:cNvSpPr/>
          <p:nvPr/>
        </p:nvSpPr>
        <p:spPr>
          <a:xfrm>
            <a:off x="1879577" y="4235732"/>
            <a:ext cx="1012825" cy="506031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6746"/>
              </a:lnSpc>
              <a:tabLst/>
            </a:pPr>
            <a:r>
              <a:rPr sz="4900" kern="0" spc="70" dirty="0">
                <a:solidFill>
                  <a:srgbClr val="2010C0">
                    <a:alpha val="100000"/>
                  </a:srgbClr>
                </a:solidFill>
                <a:latin typeface="Arial"/>
                <a:ea typeface="Arial"/>
                <a:cs typeface="Arial"/>
              </a:rPr>
              <a:t>0</a:t>
            </a:r>
            <a:r>
              <a:rPr sz="4900" kern="0" spc="70" dirty="0">
                <a:solidFill>
                  <a:srgbClr val="1010C0">
                    <a:alpha val="100000"/>
                  </a:srgbClr>
                </a:solidFill>
                <a:latin typeface="Arial"/>
                <a:ea typeface="Arial"/>
                <a:cs typeface="Arial"/>
              </a:rPr>
              <a:t>1</a:t>
            </a:r>
            <a:endParaRPr sz="49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12700" algn="l" rtl="0" eaLnBrk="0">
              <a:lnSpc>
                <a:spcPct val="77000"/>
              </a:lnSpc>
              <a:spcBef>
                <a:spcPts val="1651"/>
              </a:spcBef>
              <a:tabLst/>
            </a:pPr>
            <a:r>
              <a:rPr sz="5500" b="1" kern="0" spc="-60" dirty="0">
                <a:solidFill>
                  <a:srgbClr val="2010C0">
                    <a:alpha val="100000"/>
                  </a:srgbClr>
                </a:solidFill>
                <a:latin typeface="Times New Roman"/>
                <a:ea typeface="Times New Roman"/>
                <a:cs typeface="Times New Roman"/>
              </a:rPr>
              <a:t>03</a:t>
            </a:r>
            <a:endParaRPr sz="5500" dirty="0">
              <a:latin typeface="Times New Roman"/>
              <a:ea typeface="Times New Roman"/>
              <a:cs typeface="Times New Roman"/>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6000"/>
              </a:lnSpc>
              <a:tabLst/>
            </a:pPr>
            <a:endParaRPr sz="1300" dirty="0">
              <a:latin typeface="Arial"/>
              <a:ea typeface="Arial"/>
              <a:cs typeface="Arial"/>
            </a:endParaRPr>
          </a:p>
          <a:p>
            <a:pPr marL="12700" algn="l" rtl="0" eaLnBrk="0">
              <a:lnSpc>
                <a:spcPct val="77000"/>
              </a:lnSpc>
              <a:spcBef>
                <a:spcPts val="2"/>
              </a:spcBef>
              <a:tabLst/>
            </a:pPr>
            <a:r>
              <a:rPr sz="5500" b="1" kern="0" spc="-60" dirty="0">
                <a:solidFill>
                  <a:srgbClr val="2010C0">
                    <a:alpha val="100000"/>
                  </a:srgbClr>
                </a:solidFill>
                <a:latin typeface="Times New Roman"/>
                <a:ea typeface="Times New Roman"/>
                <a:cs typeface="Times New Roman"/>
              </a:rPr>
              <a:t>05</a:t>
            </a:r>
            <a:endParaRPr sz="5500" dirty="0">
              <a:latin typeface="Times New Roman"/>
              <a:ea typeface="Times New Roman"/>
              <a:cs typeface="Times New Roman"/>
            </a:endParaRPr>
          </a:p>
        </p:txBody>
      </p:sp>
      <p:pic>
        <p:nvPicPr>
          <p:cNvPr id="28" name="picture 28"/>
          <p:cNvPicPr>
            <a:picLocks noChangeAspect="1"/>
          </p:cNvPicPr>
          <p:nvPr/>
        </p:nvPicPr>
        <p:blipFill>
          <a:blip r:embed="rId4"/>
          <a:stretch>
            <a:fillRect/>
          </a:stretch>
        </p:blipFill>
        <p:spPr>
          <a:xfrm rot="21600000">
            <a:off x="16675075" y="9232882"/>
            <a:ext cx="2044707" cy="10922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30"/>
          <p:cNvPicPr>
            <a:picLocks noChangeAspect="1"/>
          </p:cNvPicPr>
          <p:nvPr/>
        </p:nvPicPr>
        <p:blipFill>
          <a:blip r:embed="rId2"/>
          <a:stretch>
            <a:fillRect/>
          </a:stretch>
        </p:blipFill>
        <p:spPr>
          <a:xfrm rot="21600000">
            <a:off x="10807610" y="590573"/>
            <a:ext cx="7912172" cy="4578358"/>
          </a:xfrm>
          <a:prstGeom prst="rect">
            <a:avLst/>
          </a:prstGeom>
        </p:spPr>
      </p:pic>
      <p:sp>
        <p:nvSpPr>
          <p:cNvPr id="32" name="textbox 32"/>
          <p:cNvSpPr/>
          <p:nvPr/>
        </p:nvSpPr>
        <p:spPr>
          <a:xfrm>
            <a:off x="888964" y="658843"/>
            <a:ext cx="10777220" cy="2032635"/>
          </a:xfrm>
          <a:prstGeom prst="rect">
            <a:avLst/>
          </a:prstGeom>
          <a:noFill/>
          <a:ln w="0" cap="flat">
            <a:noFill/>
            <a:prstDash val="solid"/>
            <a:miter lim="0"/>
          </a:ln>
        </p:spPr>
        <p:txBody>
          <a:bodyPr vert="horz" wrap="square" lIns="0" tIns="0" rIns="0" bIns="0"/>
          <a:lstStyle/>
          <a:p>
            <a:pPr algn="l" rtl="0" eaLnBrk="0">
              <a:lnSpc>
                <a:spcPct val="124000"/>
              </a:lnSpc>
              <a:tabLst/>
            </a:pPr>
            <a:endParaRPr sz="100" dirty="0">
              <a:latin typeface="Arial"/>
              <a:ea typeface="Arial"/>
              <a:cs typeface="Arial"/>
            </a:endParaRPr>
          </a:p>
          <a:p>
            <a:pPr marL="12700" indent="88900" algn="l" rtl="0" eaLnBrk="0">
              <a:lnSpc>
                <a:spcPct val="101000"/>
              </a:lnSpc>
              <a:spcBef>
                <a:spcPts val="1"/>
              </a:spcBef>
              <a:tabLst/>
            </a:pPr>
            <a:r>
              <a:rPr sz="6500" kern="0" spc="-130" dirty="0">
                <a:solidFill>
                  <a:srgbClr val="1020B0">
                    <a:alpha val="100000"/>
                  </a:srgbClr>
                </a:solidFill>
                <a:latin typeface="Arial"/>
                <a:ea typeface="Arial"/>
                <a:cs typeface="Arial"/>
              </a:rPr>
              <a:t>Introducti</a:t>
            </a:r>
            <a:r>
              <a:rPr sz="6500" kern="0" spc="-130" dirty="0">
                <a:solidFill>
                  <a:srgbClr val="1020A0">
                    <a:alpha val="100000"/>
                  </a:srgbClr>
                </a:solidFill>
                <a:latin typeface="Arial"/>
                <a:ea typeface="Arial"/>
                <a:cs typeface="Arial"/>
              </a:rPr>
              <a:t>on:The Challenge o</a:t>
            </a:r>
            <a:r>
              <a:rPr sz="6500" kern="0" spc="120" dirty="0">
                <a:solidFill>
                  <a:srgbClr val="1020A0">
                    <a:alpha val="100000"/>
                  </a:srgbClr>
                </a:solidFill>
                <a:latin typeface="Arial"/>
                <a:ea typeface="Arial"/>
                <a:cs typeface="Arial"/>
              </a:rPr>
              <a:t>f</a:t>
            </a:r>
            <a:r>
              <a:rPr sz="6500" kern="0" spc="0" dirty="0">
                <a:solidFill>
                  <a:srgbClr val="1020A0">
                    <a:alpha val="100000"/>
                  </a:srgbClr>
                </a:solidFill>
                <a:latin typeface="Arial"/>
                <a:ea typeface="Arial"/>
                <a:cs typeface="Arial"/>
              </a:rPr>
              <a:t> </a:t>
            </a:r>
            <a:r>
              <a:rPr sz="6500" kern="0" spc="-80" dirty="0">
                <a:solidFill>
                  <a:srgbClr val="1020A0">
                    <a:alpha val="100000"/>
                  </a:srgbClr>
                </a:solidFill>
                <a:latin typeface="Arial"/>
                <a:ea typeface="Arial"/>
                <a:cs typeface="Arial"/>
              </a:rPr>
              <a:t>Cytosolic</a:t>
            </a:r>
            <a:r>
              <a:rPr sz="6500" kern="0" spc="520" dirty="0">
                <a:solidFill>
                  <a:srgbClr val="1020A0">
                    <a:alpha val="100000"/>
                  </a:srgbClr>
                </a:solidFill>
                <a:latin typeface="Arial"/>
                <a:ea typeface="Arial"/>
                <a:cs typeface="Arial"/>
              </a:rPr>
              <a:t> </a:t>
            </a:r>
            <a:r>
              <a:rPr sz="6500" kern="0" spc="-80" dirty="0">
                <a:solidFill>
                  <a:srgbClr val="1020A0">
                    <a:alpha val="100000"/>
                  </a:srgbClr>
                </a:solidFill>
                <a:latin typeface="Arial"/>
                <a:ea typeface="Arial"/>
                <a:cs typeface="Arial"/>
              </a:rPr>
              <a:t>DNA Sensing</a:t>
            </a:r>
            <a:endParaRPr sz="6500" dirty="0">
              <a:latin typeface="Arial"/>
              <a:ea typeface="Arial"/>
              <a:cs typeface="Arial"/>
            </a:endParaRPr>
          </a:p>
        </p:txBody>
      </p:sp>
      <p:grpSp>
        <p:nvGrpSpPr>
          <p:cNvPr id="2" name="group 2"/>
          <p:cNvGrpSpPr/>
          <p:nvPr/>
        </p:nvGrpSpPr>
        <p:grpSpPr>
          <a:xfrm rot="21600000">
            <a:off x="1016080" y="8845524"/>
            <a:ext cx="16929000" cy="1225601"/>
            <a:chOff x="0" y="0"/>
            <a:chExt cx="16929000" cy="1225601"/>
          </a:xfrm>
        </p:grpSpPr>
        <p:pic>
          <p:nvPicPr>
            <p:cNvPr id="34" name="picture 34"/>
            <p:cNvPicPr>
              <a:picLocks noChangeAspect="1"/>
            </p:cNvPicPr>
            <p:nvPr/>
          </p:nvPicPr>
          <p:blipFill>
            <a:blip r:embed="rId3"/>
            <a:stretch>
              <a:fillRect/>
            </a:stretch>
          </p:blipFill>
          <p:spPr>
            <a:xfrm rot="21600000">
              <a:off x="0" y="0"/>
              <a:ext cx="16929000" cy="1225601"/>
            </a:xfrm>
            <a:prstGeom prst="rect">
              <a:avLst/>
            </a:prstGeom>
          </p:spPr>
        </p:pic>
        <p:sp>
          <p:nvSpPr>
            <p:cNvPr id="36" name="textbox 36"/>
            <p:cNvSpPr/>
            <p:nvPr/>
          </p:nvSpPr>
          <p:spPr>
            <a:xfrm>
              <a:off x="-12700" y="-12700"/>
              <a:ext cx="16954500" cy="1251585"/>
            </a:xfrm>
            <a:prstGeom prst="rect">
              <a:avLst/>
            </a:prstGeom>
            <a:noFill/>
            <a:ln w="0" cap="flat">
              <a:noFill/>
              <a:prstDash val="solid"/>
              <a:miter lim="0"/>
            </a:ln>
          </p:spPr>
          <p:txBody>
            <a:bodyPr vert="horz" wrap="square" lIns="0" tIns="0" rIns="0" bIns="0"/>
            <a:lstStyle/>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6317"/>
                </a:lnSpc>
                <a:tabLst/>
              </a:pPr>
              <a:endParaRPr sz="100" dirty="0">
                <a:latin typeface="Arial"/>
                <a:ea typeface="Arial"/>
                <a:cs typeface="Arial"/>
              </a:endParaRPr>
            </a:p>
            <a:p>
              <a:pPr marL="1536064" algn="l" rtl="0" eaLnBrk="0">
                <a:lnSpc>
                  <a:spcPts val="2589"/>
                </a:lnSpc>
                <a:tabLst/>
              </a:pPr>
              <a:r>
                <a:rPr sz="1900" kern="0" spc="-20" dirty="0">
                  <a:solidFill>
                    <a:srgbClr val="000000">
                      <a:alpha val="100000"/>
                    </a:srgbClr>
                  </a:solidFill>
                  <a:latin typeface="Arial"/>
                  <a:ea typeface="Arial"/>
                  <a:cs typeface="Arial"/>
                </a:rPr>
                <a:t>The cGAS-STING</a:t>
              </a:r>
              <a:r>
                <a:rPr sz="1900" kern="0" spc="11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pathway</a:t>
              </a:r>
              <a:r>
                <a:rPr sz="1900" kern="0" spc="11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is central to linking the detection of</a:t>
              </a:r>
              <a:r>
                <a:rPr sz="1900" kern="0" spc="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cytosolic</a:t>
              </a:r>
              <a:r>
                <a:rPr sz="1900" kern="0" spc="13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DNA</a:t>
              </a:r>
              <a:r>
                <a:rPr sz="1900" kern="0" spc="2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to</a:t>
              </a:r>
              <a:r>
                <a:rPr sz="1900" kern="0" spc="6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a</a:t>
              </a:r>
              <a:r>
                <a:rPr sz="1900" kern="0" spc="110" dirty="0">
                  <a:solidFill>
                    <a:srgbClr val="000000">
                      <a:alpha val="100000"/>
                    </a:srgbClr>
                  </a:solidFill>
                  <a:latin typeface="Arial"/>
                  <a:ea typeface="Arial"/>
                  <a:cs typeface="Arial"/>
                </a:rPr>
                <a:t> </a:t>
              </a:r>
              <a:r>
                <a:rPr sz="1900" kern="0" spc="-20" dirty="0">
                  <a:solidFill>
                    <a:srgbClr val="000000">
                      <a:alpha val="100000"/>
                    </a:srgbClr>
                  </a:solidFill>
                  <a:latin typeface="Arial"/>
                  <a:ea typeface="Arial"/>
                  <a:cs typeface="Arial"/>
                </a:rPr>
                <a:t>r</a:t>
              </a:r>
              <a:r>
                <a:rPr sz="1900" kern="0" spc="-30" dirty="0">
                  <a:solidFill>
                    <a:srgbClr val="000000">
                      <a:alpha val="100000"/>
                    </a:srgbClr>
                  </a:solidFill>
                  <a:latin typeface="Arial"/>
                  <a:ea typeface="Arial"/>
                  <a:cs typeface="Arial"/>
                </a:rPr>
                <a:t>obust</a:t>
              </a:r>
              <a:r>
                <a:rPr sz="1900" kern="0" spc="60" dirty="0">
                  <a:solidFill>
                    <a:srgbClr val="000000">
                      <a:alpha val="100000"/>
                    </a:srgbClr>
                  </a:solidFill>
                  <a:latin typeface="Arial"/>
                  <a:ea typeface="Arial"/>
                  <a:cs typeface="Arial"/>
                </a:rPr>
                <a:t> </a:t>
              </a:r>
              <a:r>
                <a:rPr sz="1900" kern="0" spc="-30" dirty="0">
                  <a:solidFill>
                    <a:srgbClr val="000000">
                      <a:alpha val="100000"/>
                    </a:srgbClr>
                  </a:solidFill>
                  <a:latin typeface="Arial"/>
                  <a:ea typeface="Arial"/>
                  <a:cs typeface="Arial"/>
                </a:rPr>
                <a:t>antiviral</a:t>
              </a:r>
              <a:r>
                <a:rPr sz="1900" kern="0" spc="50" dirty="0">
                  <a:solidFill>
                    <a:srgbClr val="000000">
                      <a:alpha val="100000"/>
                    </a:srgbClr>
                  </a:solidFill>
                  <a:latin typeface="Arial"/>
                  <a:ea typeface="Arial"/>
                  <a:cs typeface="Arial"/>
                </a:rPr>
                <a:t> </a:t>
              </a:r>
              <a:r>
                <a:rPr sz="1900" kern="0" spc="-30" dirty="0">
                  <a:solidFill>
                    <a:srgbClr val="000000">
                      <a:alpha val="100000"/>
                    </a:srgbClr>
                  </a:solidFill>
                  <a:latin typeface="Arial"/>
                  <a:ea typeface="Arial"/>
                  <a:cs typeface="Arial"/>
                </a:rPr>
                <a:t>state,</a:t>
              </a:r>
              <a:endParaRPr sz="1900" dirty="0">
                <a:latin typeface="Arial"/>
                <a:ea typeface="Arial"/>
                <a:cs typeface="Arial"/>
              </a:endParaRPr>
            </a:p>
            <a:p>
              <a:pPr marL="1555114" algn="l" rtl="0" eaLnBrk="0">
                <a:lnSpc>
                  <a:spcPts val="2949"/>
                </a:lnSpc>
                <a:tabLst/>
              </a:pPr>
              <a:r>
                <a:rPr sz="1900" kern="0" spc="-30" dirty="0">
                  <a:solidFill>
                    <a:srgbClr val="000000">
                      <a:alpha val="100000"/>
                    </a:srgbClr>
                  </a:solidFill>
                  <a:latin typeface="Arial"/>
                  <a:ea typeface="Arial"/>
                  <a:cs typeface="Arial"/>
                </a:rPr>
                <a:t>bridging innate immune sensing with adaptive</a:t>
              </a:r>
              <a:r>
                <a:rPr sz="1900" kern="0" spc="110" dirty="0">
                  <a:solidFill>
                    <a:srgbClr val="000000">
                      <a:alpha val="100000"/>
                    </a:srgbClr>
                  </a:solidFill>
                  <a:latin typeface="Arial"/>
                  <a:ea typeface="Arial"/>
                  <a:cs typeface="Arial"/>
                </a:rPr>
                <a:t> </a:t>
              </a:r>
              <a:r>
                <a:rPr sz="1900" kern="0" spc="-30" dirty="0">
                  <a:solidFill>
                    <a:srgbClr val="000000">
                      <a:alpha val="100000"/>
                    </a:srgbClr>
                  </a:solidFill>
                  <a:latin typeface="Arial"/>
                  <a:ea typeface="Arial"/>
                  <a:cs typeface="Arial"/>
                </a:rPr>
                <a:t>immuni</a:t>
              </a:r>
              <a:r>
                <a:rPr sz="1900" kern="0" spc="-40" dirty="0">
                  <a:solidFill>
                    <a:srgbClr val="000000">
                      <a:alpha val="100000"/>
                    </a:srgbClr>
                  </a:solidFill>
                  <a:latin typeface="Arial"/>
                  <a:ea typeface="Arial"/>
                  <a:cs typeface="Arial"/>
                </a:rPr>
                <a:t>ty.</a:t>
              </a:r>
              <a:endParaRPr sz="1900" dirty="0">
                <a:latin typeface="Arial"/>
                <a:ea typeface="Arial"/>
                <a:cs typeface="Arial"/>
              </a:endParaRPr>
            </a:p>
          </p:txBody>
        </p:sp>
      </p:grpSp>
      <p:sp>
        <p:nvSpPr>
          <p:cNvPr id="38" name="textbox 38"/>
          <p:cNvSpPr/>
          <p:nvPr/>
        </p:nvSpPr>
        <p:spPr>
          <a:xfrm>
            <a:off x="914431" y="5515506"/>
            <a:ext cx="5146674" cy="278574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589"/>
              </a:lnSpc>
              <a:tabLst/>
            </a:pPr>
            <a:r>
              <a:rPr sz="1900" kern="0" spc="-30" dirty="0">
                <a:solidFill>
                  <a:srgbClr val="1010B0">
                    <a:alpha val="100000"/>
                  </a:srgbClr>
                </a:solidFill>
                <a:latin typeface="SimSun"/>
                <a:ea typeface="SimSun"/>
                <a:cs typeface="SimSun"/>
              </a:rPr>
              <a:t>●</a:t>
            </a:r>
            <a:r>
              <a:rPr sz="1900" kern="0" spc="210" dirty="0">
                <a:solidFill>
                  <a:srgbClr val="1010B0">
                    <a:alpha val="100000"/>
                  </a:srgbClr>
                </a:solidFill>
                <a:latin typeface="SimSun"/>
                <a:ea typeface="SimSun"/>
                <a:cs typeface="SimSun"/>
              </a:rPr>
              <a:t> </a:t>
            </a:r>
            <a:r>
              <a:rPr sz="1900" kern="0" spc="-30" dirty="0">
                <a:solidFill>
                  <a:srgbClr val="202050">
                    <a:alpha val="100000"/>
                  </a:srgbClr>
                </a:solidFill>
                <a:latin typeface="Arial"/>
                <a:ea typeface="Arial"/>
                <a:cs typeface="Arial"/>
              </a:rPr>
              <a:t>Double</a:t>
            </a:r>
            <a:r>
              <a:rPr sz="1900" kern="0" spc="-30" dirty="0">
                <a:solidFill>
                  <a:srgbClr val="000000">
                    <a:alpha val="100000"/>
                  </a:srgbClr>
                </a:solidFill>
                <a:latin typeface="Arial"/>
                <a:ea typeface="Arial"/>
                <a:cs typeface="Arial"/>
              </a:rPr>
              <a:t>-stranded  DNA(dsDNA)is</a:t>
            </a:r>
            <a:r>
              <a:rPr sz="1900" kern="0" spc="440" dirty="0">
                <a:solidFill>
                  <a:srgbClr val="000000">
                    <a:alpha val="100000"/>
                  </a:srgbClr>
                </a:solidFill>
                <a:latin typeface="Arial"/>
                <a:ea typeface="Arial"/>
                <a:cs typeface="Arial"/>
              </a:rPr>
              <a:t> </a:t>
            </a:r>
            <a:r>
              <a:rPr sz="1900" kern="0" spc="-30" dirty="0">
                <a:solidFill>
                  <a:srgbClr val="000000">
                    <a:alpha val="100000"/>
                  </a:srgbClr>
                </a:solidFill>
                <a:latin typeface="Arial"/>
                <a:ea typeface="Arial"/>
                <a:cs typeface="Arial"/>
              </a:rPr>
              <a:t>a</a:t>
            </a:r>
            <a:endParaRPr sz="1900" dirty="0">
              <a:latin typeface="Arial"/>
              <a:ea typeface="Arial"/>
              <a:cs typeface="Arial"/>
            </a:endParaRPr>
          </a:p>
          <a:p>
            <a:pPr marL="323215" algn="l" rtl="0" eaLnBrk="0">
              <a:lnSpc>
                <a:spcPct val="129000"/>
              </a:lnSpc>
              <a:spcBef>
                <a:spcPts val="236"/>
              </a:spcBef>
              <a:tabLst/>
            </a:pPr>
            <a:r>
              <a:rPr sz="1900" kern="0" spc="-20" dirty="0">
                <a:solidFill>
                  <a:srgbClr val="000000">
                    <a:alpha val="100000"/>
                  </a:srgbClr>
                </a:solidFill>
                <a:latin typeface="Arial"/>
                <a:ea typeface="Arial"/>
                <a:cs typeface="Arial"/>
              </a:rPr>
              <a:t>universal molecular</a:t>
            </a:r>
            <a:r>
              <a:rPr sz="1900" kern="0" spc="-30" dirty="0">
                <a:solidFill>
                  <a:srgbClr val="000000">
                    <a:alpha val="100000"/>
                  </a:srgbClr>
                </a:solidFill>
                <a:latin typeface="Arial"/>
                <a:ea typeface="Arial"/>
                <a:cs typeface="Arial"/>
              </a:rPr>
              <a:t> signal for viral infection,</a:t>
            </a:r>
            <a:r>
              <a:rPr sz="1900" kern="0" spc="-1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but it's structurally</a:t>
            </a:r>
            <a:r>
              <a:rPr sz="1900" kern="0" spc="12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indistinguishable fro</a:t>
            </a:r>
            <a:r>
              <a:rPr sz="1900" kern="0" spc="-20" dirty="0">
                <a:solidFill>
                  <a:srgbClr val="000000">
                    <a:alpha val="100000"/>
                  </a:srgbClr>
                </a:solidFill>
                <a:latin typeface="Arial"/>
                <a:ea typeface="Arial"/>
                <a:cs typeface="Arial"/>
              </a:rPr>
              <a:t>m</a:t>
            </a:r>
            <a:r>
              <a:rPr sz="1900" kern="0" spc="0" dirty="0">
                <a:solidFill>
                  <a:srgbClr val="000000">
                    <a:alpha val="100000"/>
                  </a:srgbClr>
                </a:solidFill>
                <a:latin typeface="Arial"/>
                <a:ea typeface="Arial"/>
                <a:cs typeface="Arial"/>
              </a:rPr>
              <a:t>     </a:t>
            </a:r>
            <a:r>
              <a:rPr sz="1900" kern="0" spc="-30" dirty="0">
                <a:solidFill>
                  <a:srgbClr val="202050">
                    <a:alpha val="100000"/>
                  </a:srgbClr>
                </a:solidFill>
                <a:latin typeface="Arial"/>
                <a:ea typeface="Arial"/>
                <a:cs typeface="Arial"/>
              </a:rPr>
              <a:t>the host's</a:t>
            </a:r>
            <a:r>
              <a:rPr sz="1900" kern="0" spc="100" dirty="0">
                <a:solidFill>
                  <a:srgbClr val="202050">
                    <a:alpha val="100000"/>
                  </a:srgbClr>
                </a:solidFill>
                <a:latin typeface="Arial"/>
                <a:ea typeface="Arial"/>
                <a:cs typeface="Arial"/>
              </a:rPr>
              <a:t> </a:t>
            </a:r>
            <a:r>
              <a:rPr sz="1900" kern="0" spc="-30" dirty="0">
                <a:solidFill>
                  <a:srgbClr val="202050">
                    <a:alpha val="100000"/>
                  </a:srgbClr>
                </a:solidFill>
                <a:latin typeface="Arial"/>
                <a:ea typeface="Arial"/>
                <a:cs typeface="Arial"/>
              </a:rPr>
              <a:t>own </a:t>
            </a:r>
            <a:r>
              <a:rPr sz="1900" kern="0" spc="-30" dirty="0">
                <a:solidFill>
                  <a:srgbClr val="000000">
                    <a:alpha val="100000"/>
                  </a:srgbClr>
                </a:solidFill>
                <a:latin typeface="Arial"/>
                <a:ea typeface="Arial"/>
                <a:cs typeface="Arial"/>
              </a:rPr>
              <a:t>DNA.</a:t>
            </a:r>
            <a:endParaRPr sz="1900" dirty="0">
              <a:latin typeface="Arial"/>
              <a:ea typeface="Arial"/>
              <a:cs typeface="Arial"/>
            </a:endParaRPr>
          </a:p>
          <a:p>
            <a:pPr marL="323215" indent="-310515" algn="l" rtl="0" eaLnBrk="0">
              <a:lnSpc>
                <a:spcPct val="129000"/>
              </a:lnSpc>
              <a:spcBef>
                <a:spcPts val="1666"/>
              </a:spcBef>
              <a:tabLst/>
            </a:pPr>
            <a:r>
              <a:rPr sz="1800" kern="0" spc="0" dirty="0">
                <a:solidFill>
                  <a:srgbClr val="1010B0">
                    <a:alpha val="100000"/>
                  </a:srgbClr>
                </a:solidFill>
                <a:latin typeface="SimSun"/>
                <a:ea typeface="SimSun"/>
                <a:cs typeface="SimSun"/>
              </a:rPr>
              <a:t>● </a:t>
            </a:r>
            <a:r>
              <a:rPr sz="1800" kern="0" spc="0" dirty="0">
                <a:solidFill>
                  <a:srgbClr val="000000">
                    <a:alpha val="100000"/>
                  </a:srgbClr>
                </a:solidFill>
                <a:latin typeface="Arial"/>
                <a:ea typeface="Arial"/>
                <a:cs typeface="Arial"/>
              </a:rPr>
              <a:t>This</a:t>
            </a:r>
            <a:r>
              <a:rPr sz="1800" kern="0" spc="12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poses a fundamental chall</a:t>
            </a:r>
            <a:r>
              <a:rPr sz="1800" kern="0" spc="-10" dirty="0">
                <a:solidFill>
                  <a:srgbClr val="000000">
                    <a:alpha val="100000"/>
                  </a:srgbClr>
                </a:solidFill>
                <a:latin typeface="Arial"/>
                <a:ea typeface="Arial"/>
                <a:cs typeface="Arial"/>
              </a:rPr>
              <a:t>enge</a:t>
            </a:r>
            <a:r>
              <a:rPr sz="1800" kern="0" spc="4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to</a:t>
            </a:r>
            <a:r>
              <a:rPr sz="1800" kern="0" spc="3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the</a:t>
            </a:r>
            <a:r>
              <a:rPr sz="1800" kern="0" spc="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innate</a:t>
            </a:r>
            <a:r>
              <a:rPr sz="1800" kern="0" spc="20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immune</a:t>
            </a:r>
            <a:r>
              <a:rPr sz="1800" kern="0" spc="14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system's</a:t>
            </a:r>
            <a:r>
              <a:rPr sz="1800" kern="0" spc="20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principle</a:t>
            </a:r>
            <a:r>
              <a:rPr sz="1800" kern="0" spc="15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o</a:t>
            </a:r>
            <a:r>
              <a:rPr sz="1800" kern="0" spc="0" dirty="0">
                <a:solidFill>
                  <a:srgbClr val="000000">
                    <a:alpha val="100000"/>
                  </a:srgbClr>
                </a:solidFill>
                <a:latin typeface="Arial"/>
                <a:ea typeface="Arial"/>
                <a:cs typeface="Arial"/>
              </a:rPr>
              <a:t>f</a:t>
            </a:r>
            <a:endParaRPr sz="1800" dirty="0">
              <a:latin typeface="Arial"/>
              <a:ea typeface="Arial"/>
              <a:cs typeface="Arial"/>
            </a:endParaRPr>
          </a:p>
          <a:p>
            <a:pPr marL="323215" algn="l" rtl="0" eaLnBrk="0">
              <a:lnSpc>
                <a:spcPts val="2521"/>
              </a:lnSpc>
              <a:spcBef>
                <a:spcPts val="325"/>
              </a:spcBef>
              <a:tabLst/>
            </a:pPr>
            <a:r>
              <a:rPr sz="1800" kern="0" spc="10" dirty="0">
                <a:solidFill>
                  <a:srgbClr val="000000">
                    <a:alpha val="100000"/>
                  </a:srgbClr>
                </a:solidFill>
                <a:latin typeface="Arial"/>
                <a:ea typeface="Arial"/>
                <a:cs typeface="Arial"/>
              </a:rPr>
              <a:t>pattern</a:t>
            </a:r>
            <a:r>
              <a:rPr sz="1800" kern="0" spc="16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recogniti</a:t>
            </a:r>
            <a:r>
              <a:rPr sz="1800" kern="0" spc="0" dirty="0">
                <a:solidFill>
                  <a:srgbClr val="000000">
                    <a:alpha val="100000"/>
                  </a:srgbClr>
                </a:solidFill>
                <a:latin typeface="Arial"/>
                <a:ea typeface="Arial"/>
                <a:cs typeface="Arial"/>
              </a:rPr>
              <a:t>on.</a:t>
            </a:r>
            <a:endParaRPr sz="1800" dirty="0">
              <a:latin typeface="Arial"/>
              <a:ea typeface="Arial"/>
              <a:cs typeface="Arial"/>
            </a:endParaRPr>
          </a:p>
        </p:txBody>
      </p:sp>
      <p:sp>
        <p:nvSpPr>
          <p:cNvPr id="40" name="textbox 40"/>
          <p:cNvSpPr/>
          <p:nvPr/>
        </p:nvSpPr>
        <p:spPr>
          <a:xfrm>
            <a:off x="6896125" y="5540895"/>
            <a:ext cx="4939665" cy="2887979"/>
          </a:xfrm>
          <a:prstGeom prst="rect">
            <a:avLst/>
          </a:prstGeom>
          <a:noFill/>
          <a:ln w="0" cap="flat">
            <a:noFill/>
            <a:prstDash val="solid"/>
            <a:miter lim="0"/>
          </a:ln>
        </p:spPr>
        <p:txBody>
          <a:bodyPr vert="horz" wrap="square" lIns="0" tIns="0" rIns="0" bIns="0"/>
          <a:lstStyle/>
          <a:p>
            <a:pPr algn="l" rtl="0" eaLnBrk="0">
              <a:lnSpc>
                <a:spcPct val="96465"/>
              </a:lnSpc>
              <a:tabLst/>
            </a:pPr>
            <a:endParaRPr sz="100" dirty="0">
              <a:latin typeface="Arial"/>
              <a:ea typeface="Arial"/>
              <a:cs typeface="Arial"/>
            </a:endParaRPr>
          </a:p>
          <a:p>
            <a:pPr marL="323215" indent="-310515" algn="l" rtl="0" eaLnBrk="0">
              <a:lnSpc>
                <a:spcPct val="116000"/>
              </a:lnSpc>
              <a:tabLst/>
            </a:pPr>
            <a:r>
              <a:rPr sz="1900" kern="0" spc="-50" dirty="0">
                <a:solidFill>
                  <a:srgbClr val="1020A0">
                    <a:alpha val="100000"/>
                  </a:srgbClr>
                </a:solidFill>
                <a:latin typeface="SimSun"/>
                <a:ea typeface="SimSun"/>
                <a:cs typeface="SimSun"/>
              </a:rPr>
              <a:t>·</a:t>
            </a:r>
            <a:r>
              <a:rPr sz="1900" kern="0" spc="330" dirty="0">
                <a:solidFill>
                  <a:srgbClr val="1020A0">
                    <a:alpha val="100000"/>
                  </a:srgbClr>
                </a:solidFill>
                <a:latin typeface="SimSun"/>
                <a:ea typeface="SimSun"/>
                <a:cs typeface="SimSun"/>
              </a:rPr>
              <a:t> </a:t>
            </a:r>
            <a:r>
              <a:rPr sz="1900" kern="0" spc="-50" dirty="0">
                <a:solidFill>
                  <a:srgbClr val="202050">
                    <a:alpha val="100000"/>
                  </a:srgbClr>
                </a:solidFill>
                <a:latin typeface="Arial"/>
                <a:ea typeface="Arial"/>
                <a:cs typeface="Arial"/>
              </a:rPr>
              <a:t>In</a:t>
            </a:r>
            <a:r>
              <a:rPr sz="1900" kern="0" spc="110" dirty="0">
                <a:solidFill>
                  <a:srgbClr val="202050">
                    <a:alpha val="100000"/>
                  </a:srgbClr>
                </a:solidFill>
                <a:latin typeface="Arial"/>
                <a:ea typeface="Arial"/>
                <a:cs typeface="Arial"/>
              </a:rPr>
              <a:t> </a:t>
            </a:r>
            <a:r>
              <a:rPr sz="1900" kern="0" spc="-50" dirty="0">
                <a:solidFill>
                  <a:srgbClr val="202050">
                    <a:alpha val="100000"/>
                  </a:srgbClr>
                </a:solidFill>
                <a:latin typeface="Arial"/>
                <a:ea typeface="Arial"/>
                <a:cs typeface="Arial"/>
              </a:rPr>
              <a:t>healthy cells</a:t>
            </a:r>
            <a:r>
              <a:rPr sz="1900" kern="0" spc="-50" dirty="0">
                <a:solidFill>
                  <a:srgbClr val="000000">
                    <a:alpha val="100000"/>
                  </a:srgbClr>
                </a:solidFill>
                <a:latin typeface="Arial"/>
                <a:ea typeface="Arial"/>
                <a:cs typeface="Arial"/>
              </a:rPr>
              <a:t>,host</a:t>
            </a:r>
            <a:r>
              <a:rPr sz="1900" kern="0" spc="330" dirty="0">
                <a:solidFill>
                  <a:srgbClr val="000000">
                    <a:alpha val="100000"/>
                  </a:srgbClr>
                </a:solidFill>
                <a:latin typeface="Arial"/>
                <a:ea typeface="Arial"/>
                <a:cs typeface="Arial"/>
              </a:rPr>
              <a:t> </a:t>
            </a:r>
            <a:r>
              <a:rPr sz="1900" kern="0" spc="-60" dirty="0">
                <a:solidFill>
                  <a:srgbClr val="000000">
                    <a:alpha val="100000"/>
                  </a:srgbClr>
                </a:solidFill>
                <a:latin typeface="Arial"/>
                <a:ea typeface="Arial"/>
                <a:cs typeface="Arial"/>
              </a:rPr>
              <a:t>dsDNA  i</a:t>
            </a:r>
            <a:r>
              <a:rPr sz="1900" kern="0" spc="-60" dirty="0">
                <a:solidFill>
                  <a:srgbClr val="202050">
                    <a:alpha val="100000"/>
                  </a:srgbClr>
                </a:solidFill>
                <a:latin typeface="Arial"/>
                <a:ea typeface="Arial"/>
                <a:cs typeface="Arial"/>
              </a:rPr>
              <a:t>s</a:t>
            </a:r>
            <a:r>
              <a:rPr sz="1900" kern="0" spc="170" dirty="0">
                <a:solidFill>
                  <a:srgbClr val="202050">
                    <a:alpha val="100000"/>
                  </a:srgbClr>
                </a:solidFill>
                <a:latin typeface="Arial"/>
                <a:ea typeface="Arial"/>
                <a:cs typeface="Arial"/>
              </a:rPr>
              <a:t> </a:t>
            </a:r>
            <a:r>
              <a:rPr sz="1900" kern="0" spc="-60" dirty="0">
                <a:solidFill>
                  <a:srgbClr val="202050">
                    <a:alpha val="100000"/>
                  </a:srgbClr>
                </a:solidFill>
                <a:latin typeface="Arial"/>
                <a:ea typeface="Arial"/>
                <a:cs typeface="Arial"/>
              </a:rPr>
              <a:t>strictly</a:t>
            </a:r>
            <a:r>
              <a:rPr sz="1900" kern="0" spc="0" dirty="0">
                <a:solidFill>
                  <a:srgbClr val="202050">
                    <a:alpha val="100000"/>
                  </a:srgbClr>
                </a:solidFill>
                <a:latin typeface="Arial"/>
                <a:ea typeface="Arial"/>
                <a:cs typeface="Arial"/>
              </a:rPr>
              <a:t>       </a:t>
            </a:r>
            <a:r>
              <a:rPr sz="1900" kern="0" spc="-20" dirty="0">
                <a:solidFill>
                  <a:srgbClr val="000000">
                    <a:alpha val="100000"/>
                  </a:srgbClr>
                </a:solidFill>
                <a:latin typeface="Arial"/>
                <a:ea typeface="Arial"/>
                <a:cs typeface="Arial"/>
              </a:rPr>
              <a:t>compartmentalized within th</a:t>
            </a:r>
            <a:r>
              <a:rPr sz="1900" kern="0" spc="-30" dirty="0">
                <a:solidFill>
                  <a:srgbClr val="000000">
                    <a:alpha val="100000"/>
                  </a:srgbClr>
                </a:solidFill>
                <a:latin typeface="Arial"/>
                <a:ea typeface="Arial"/>
                <a:cs typeface="Arial"/>
              </a:rPr>
              <a:t>e nucleus</a:t>
            </a:r>
            <a:r>
              <a:rPr sz="1900" kern="0" spc="-10" dirty="0">
                <a:solidFill>
                  <a:srgbClr val="000000">
                    <a:alpha val="100000"/>
                  </a:srgbClr>
                </a:solidFill>
                <a:latin typeface="Arial"/>
                <a:ea typeface="Arial"/>
                <a:cs typeface="Arial"/>
              </a:rPr>
              <a:t>       </a:t>
            </a:r>
            <a:r>
              <a:rPr sz="1900" kern="0" spc="-10" dirty="0">
                <a:solidFill>
                  <a:srgbClr val="000000">
                    <a:alpha val="100000"/>
                  </a:srgbClr>
                </a:solidFill>
                <a:latin typeface="Arial"/>
                <a:ea typeface="Arial"/>
                <a:cs typeface="Arial"/>
              </a:rPr>
              <a:t>and mitochondria.</a:t>
            </a:r>
            <a:endParaRPr sz="1900" dirty="0">
              <a:latin typeface="Arial"/>
              <a:ea typeface="Arial"/>
              <a:cs typeface="Arial"/>
            </a:endParaRPr>
          </a:p>
          <a:p>
            <a:pPr marL="323215" indent="-310515" algn="l" rtl="0" eaLnBrk="0">
              <a:lnSpc>
                <a:spcPct val="122000"/>
              </a:lnSpc>
              <a:spcBef>
                <a:spcPts val="1318"/>
              </a:spcBef>
              <a:tabLst/>
            </a:pPr>
            <a:r>
              <a:rPr sz="1800" kern="0" spc="0" dirty="0">
                <a:solidFill>
                  <a:srgbClr val="1010B0">
                    <a:alpha val="100000"/>
                  </a:srgbClr>
                </a:solidFill>
                <a:latin typeface="SimSun"/>
                <a:ea typeface="SimSun"/>
                <a:cs typeface="SimSun"/>
              </a:rPr>
              <a:t>● </a:t>
            </a:r>
            <a:r>
              <a:rPr sz="1800" kern="0" spc="0" dirty="0">
                <a:solidFill>
                  <a:srgbClr val="202050">
                    <a:alpha val="100000"/>
                  </a:srgbClr>
                </a:solidFill>
                <a:latin typeface="Arial"/>
                <a:ea typeface="Arial"/>
                <a:cs typeface="Arial"/>
              </a:rPr>
              <a:t>The</a:t>
            </a:r>
            <a:r>
              <a:rPr sz="1800" kern="0" spc="120" dirty="0">
                <a:solidFill>
                  <a:srgbClr val="202050">
                    <a:alpha val="100000"/>
                  </a:srgbClr>
                </a:solidFill>
                <a:latin typeface="Arial"/>
                <a:ea typeface="Arial"/>
                <a:cs typeface="Arial"/>
              </a:rPr>
              <a:t> </a:t>
            </a:r>
            <a:r>
              <a:rPr sz="1800" kern="0" spc="0" dirty="0">
                <a:solidFill>
                  <a:srgbClr val="202050">
                    <a:alpha val="100000"/>
                  </a:srgbClr>
                </a:solidFill>
                <a:latin typeface="Arial"/>
                <a:ea typeface="Arial"/>
                <a:cs typeface="Arial"/>
              </a:rPr>
              <a:t>presence o</a:t>
            </a:r>
            <a:r>
              <a:rPr sz="1800" kern="0" spc="-10" dirty="0">
                <a:solidFill>
                  <a:srgbClr val="202050">
                    <a:alpha val="100000"/>
                  </a:srgbClr>
                </a:solidFill>
                <a:latin typeface="Arial"/>
                <a:ea typeface="Arial"/>
                <a:cs typeface="Arial"/>
              </a:rPr>
              <a:t>f dsDNA</a:t>
            </a:r>
            <a:r>
              <a:rPr sz="1800" kern="0" spc="130" dirty="0">
                <a:solidFill>
                  <a:srgbClr val="202050">
                    <a:alpha val="100000"/>
                  </a:srgbClr>
                </a:solidFill>
                <a:latin typeface="Arial"/>
                <a:ea typeface="Arial"/>
                <a:cs typeface="Arial"/>
              </a:rPr>
              <a:t> </a:t>
            </a:r>
            <a:r>
              <a:rPr sz="1800" kern="0" spc="-10" dirty="0">
                <a:solidFill>
                  <a:srgbClr val="202050">
                    <a:alpha val="100000"/>
                  </a:srgbClr>
                </a:solidFill>
                <a:latin typeface="Arial"/>
                <a:ea typeface="Arial"/>
                <a:cs typeface="Arial"/>
              </a:rPr>
              <a:t>in the</a:t>
            </a:r>
            <a:r>
              <a:rPr sz="1800" kern="0" spc="80" dirty="0">
                <a:solidFill>
                  <a:srgbClr val="202050">
                    <a:alpha val="100000"/>
                  </a:srgbClr>
                </a:solidFill>
                <a:latin typeface="Arial"/>
                <a:ea typeface="Arial"/>
                <a:cs typeface="Arial"/>
              </a:rPr>
              <a:t> </a:t>
            </a:r>
            <a:r>
              <a:rPr sz="1800" kern="0" spc="-10" dirty="0">
                <a:solidFill>
                  <a:srgbClr val="202050">
                    <a:alpha val="100000"/>
                  </a:srgbClr>
                </a:solidFill>
                <a:latin typeface="Arial"/>
                <a:ea typeface="Arial"/>
                <a:cs typeface="Arial"/>
              </a:rPr>
              <a:t>cytoso</a:t>
            </a:r>
            <a:r>
              <a:rPr sz="1800" kern="0" spc="-10" dirty="0">
                <a:solidFill>
                  <a:srgbClr val="000000">
                    <a:alpha val="100000"/>
                  </a:srgbClr>
                </a:solidFill>
                <a:latin typeface="Arial"/>
                <a:ea typeface="Arial"/>
                <a:cs typeface="Arial"/>
              </a:rPr>
              <a:t>l</a:t>
            </a:r>
            <a:r>
              <a:rPr sz="1800" kern="0" spc="13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is</a:t>
            </a:r>
            <a:r>
              <a:rPr sz="1800" kern="0" spc="8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a</a:t>
            </a:r>
            <a:r>
              <a:rPr sz="1800" kern="0" spc="0" dirty="0">
                <a:solidFill>
                  <a:srgbClr val="000000">
                    <a:alpha val="100000"/>
                  </a:srgbClr>
                </a:solidFill>
                <a:latin typeface="Arial"/>
                <a:ea typeface="Arial"/>
                <a:cs typeface="Arial"/>
              </a:rPr>
              <a:t> </a:t>
            </a:r>
            <a:r>
              <a:rPr sz="1800" kern="0" spc="20" dirty="0">
                <a:solidFill>
                  <a:srgbClr val="000000">
                    <a:alpha val="100000"/>
                  </a:srgbClr>
                </a:solidFill>
                <a:latin typeface="Arial"/>
                <a:ea typeface="Arial"/>
                <a:cs typeface="Arial"/>
              </a:rPr>
              <a:t>key</a:t>
            </a:r>
            <a:r>
              <a:rPr sz="1800" kern="0" spc="280" dirty="0">
                <a:solidFill>
                  <a:srgbClr val="000000">
                    <a:alpha val="100000"/>
                  </a:srgbClr>
                </a:solidFill>
                <a:latin typeface="Arial"/>
                <a:ea typeface="Arial"/>
                <a:cs typeface="Arial"/>
              </a:rPr>
              <a:t> </a:t>
            </a:r>
            <a:r>
              <a:rPr sz="1800" kern="0" spc="20" dirty="0">
                <a:solidFill>
                  <a:srgbClr val="000000">
                    <a:alpha val="100000"/>
                  </a:srgbClr>
                </a:solidFill>
                <a:latin typeface="Arial"/>
                <a:ea typeface="Arial"/>
                <a:cs typeface="Arial"/>
              </a:rPr>
              <a:t>danger</a:t>
            </a:r>
            <a:r>
              <a:rPr sz="1800" kern="0" spc="260" dirty="0">
                <a:solidFill>
                  <a:srgbClr val="000000">
                    <a:alpha val="100000"/>
                  </a:srgbClr>
                </a:solidFill>
                <a:latin typeface="Arial"/>
                <a:ea typeface="Arial"/>
                <a:cs typeface="Arial"/>
              </a:rPr>
              <a:t> </a:t>
            </a:r>
            <a:r>
              <a:rPr sz="1800" kern="0" spc="20" dirty="0">
                <a:solidFill>
                  <a:srgbClr val="000000">
                    <a:alpha val="100000"/>
                  </a:srgbClr>
                </a:solidFill>
                <a:latin typeface="Arial"/>
                <a:ea typeface="Arial"/>
                <a:cs typeface="Arial"/>
              </a:rPr>
              <a:t>sign</a:t>
            </a:r>
            <a:r>
              <a:rPr sz="1800" kern="0" spc="10" dirty="0">
                <a:solidFill>
                  <a:srgbClr val="000000">
                    <a:alpha val="100000"/>
                  </a:srgbClr>
                </a:solidFill>
                <a:latin typeface="Arial"/>
                <a:ea typeface="Arial"/>
                <a:cs typeface="Arial"/>
              </a:rPr>
              <a:t>al,indicating</a:t>
            </a:r>
            <a:r>
              <a:rPr sz="1800" kern="0" spc="29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either</a:t>
            </a:r>
            <a:endParaRPr sz="1800" dirty="0">
              <a:latin typeface="Arial"/>
              <a:ea typeface="Arial"/>
              <a:cs typeface="Arial"/>
            </a:endParaRPr>
          </a:p>
          <a:p>
            <a:pPr marL="323215" algn="l" rtl="0" eaLnBrk="0">
              <a:lnSpc>
                <a:spcPct val="123000"/>
              </a:lnSpc>
              <a:spcBef>
                <a:spcPts val="30"/>
              </a:spcBef>
              <a:tabLst/>
            </a:pPr>
            <a:r>
              <a:rPr sz="1800" kern="0" spc="0" dirty="0">
                <a:solidFill>
                  <a:srgbClr val="000000">
                    <a:alpha val="100000"/>
                  </a:srgbClr>
                </a:solidFill>
                <a:latin typeface="Arial"/>
                <a:ea typeface="Arial"/>
                <a:cs typeface="Arial"/>
              </a:rPr>
              <a:t>pathogen</a:t>
            </a:r>
            <a:r>
              <a:rPr sz="1800" kern="0" spc="6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invasion</a:t>
            </a:r>
            <a:r>
              <a:rPr sz="1800" kern="0" spc="6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or</a:t>
            </a:r>
            <a:r>
              <a:rPr sz="1800" kern="0" spc="6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endogenous</a:t>
            </a:r>
            <a:r>
              <a:rPr sz="1800" kern="0" spc="7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stress    </a:t>
            </a:r>
            <a:r>
              <a:rPr sz="1800" kern="0" spc="60" dirty="0">
                <a:solidFill>
                  <a:srgbClr val="202050">
                    <a:alpha val="100000"/>
                  </a:srgbClr>
                </a:solidFill>
                <a:latin typeface="Arial"/>
                <a:ea typeface="Arial"/>
                <a:cs typeface="Arial"/>
              </a:rPr>
              <a:t>(e.g.,</a:t>
            </a:r>
            <a:r>
              <a:rPr sz="1800" kern="0" spc="0" dirty="0">
                <a:solidFill>
                  <a:srgbClr val="202050">
                    <a:alpha val="100000"/>
                  </a:srgbClr>
                </a:solidFill>
                <a:latin typeface="Arial"/>
                <a:ea typeface="Arial"/>
                <a:cs typeface="Arial"/>
              </a:rPr>
              <a:t>genome</a:t>
            </a:r>
            <a:r>
              <a:rPr sz="1800" kern="0" spc="150" dirty="0">
                <a:solidFill>
                  <a:srgbClr val="202050">
                    <a:alpha val="100000"/>
                  </a:srgbClr>
                </a:solidFill>
                <a:latin typeface="Arial"/>
                <a:ea typeface="Arial"/>
                <a:cs typeface="Arial"/>
              </a:rPr>
              <a:t>  </a:t>
            </a:r>
            <a:r>
              <a:rPr sz="1800" kern="0" spc="0" dirty="0">
                <a:solidFill>
                  <a:srgbClr val="202050">
                    <a:alpha val="100000"/>
                  </a:srgbClr>
                </a:solidFill>
                <a:latin typeface="Arial"/>
                <a:ea typeface="Arial"/>
                <a:cs typeface="Arial"/>
              </a:rPr>
              <a:t>instability</a:t>
            </a:r>
            <a:r>
              <a:rPr sz="1800" kern="0" spc="60" dirty="0">
                <a:solidFill>
                  <a:srgbClr val="202050">
                    <a:alpha val="100000"/>
                  </a:srgbClr>
                </a:solidFill>
                <a:latin typeface="Arial"/>
                <a:ea typeface="Arial"/>
                <a:cs typeface="Arial"/>
              </a:rPr>
              <a:t>,</a:t>
            </a:r>
            <a:r>
              <a:rPr sz="1800" kern="0" spc="-210" dirty="0">
                <a:solidFill>
                  <a:srgbClr val="202050">
                    <a:alpha val="100000"/>
                  </a:srgbClr>
                </a:solidFill>
                <a:latin typeface="Arial"/>
                <a:ea typeface="Arial"/>
                <a:cs typeface="Arial"/>
              </a:rPr>
              <a:t> </a:t>
            </a:r>
            <a:r>
              <a:rPr sz="1800" kern="0" spc="0" dirty="0">
                <a:solidFill>
                  <a:srgbClr val="000000">
                    <a:alpha val="100000"/>
                  </a:srgbClr>
                </a:solidFill>
                <a:latin typeface="Arial"/>
                <a:ea typeface="Arial"/>
                <a:cs typeface="Arial"/>
              </a:rPr>
              <a:t>mitochondrial       </a:t>
            </a:r>
            <a:r>
              <a:rPr sz="1800" kern="0" spc="0" dirty="0">
                <a:solidFill>
                  <a:srgbClr val="202050">
                    <a:alpha val="100000"/>
                  </a:srgbClr>
                </a:solidFill>
                <a:latin typeface="Arial"/>
                <a:ea typeface="Arial"/>
                <a:cs typeface="Arial"/>
              </a:rPr>
              <a:t>damage</a:t>
            </a:r>
            <a:r>
              <a:rPr sz="1800" kern="0" spc="140" dirty="0">
                <a:solidFill>
                  <a:srgbClr val="202050">
                    <a:alpha val="100000"/>
                  </a:srgbClr>
                </a:solidFill>
                <a:latin typeface="Arial"/>
                <a:ea typeface="Arial"/>
                <a:cs typeface="Arial"/>
              </a:rPr>
              <a:t>).</a:t>
            </a:r>
            <a:endParaRPr sz="1800" dirty="0">
              <a:latin typeface="Arial"/>
              <a:ea typeface="Arial"/>
              <a:cs typeface="Arial"/>
            </a:endParaRPr>
          </a:p>
        </p:txBody>
      </p:sp>
      <p:sp>
        <p:nvSpPr>
          <p:cNvPr id="42" name="textbox 42"/>
          <p:cNvSpPr/>
          <p:nvPr/>
        </p:nvSpPr>
        <p:spPr>
          <a:xfrm>
            <a:off x="12731756" y="5524929"/>
            <a:ext cx="4707890" cy="148018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453"/>
              </a:lnSpc>
              <a:tabLst/>
            </a:pPr>
            <a:r>
              <a:rPr sz="1800" kern="0" spc="-20" dirty="0">
                <a:solidFill>
                  <a:srgbClr val="1010B0">
                    <a:alpha val="100000"/>
                  </a:srgbClr>
                </a:solidFill>
                <a:latin typeface="SimSun"/>
                <a:ea typeface="SimSun"/>
                <a:cs typeface="SimSun"/>
              </a:rPr>
              <a:t>● </a:t>
            </a:r>
            <a:r>
              <a:rPr sz="1800" kern="0" spc="-20" dirty="0">
                <a:solidFill>
                  <a:srgbClr val="202050">
                    <a:alpha val="100000"/>
                  </a:srgbClr>
                </a:solidFill>
                <a:latin typeface="Arial"/>
                <a:ea typeface="Arial"/>
                <a:cs typeface="Arial"/>
              </a:rPr>
              <a:t>This</a:t>
            </a:r>
            <a:r>
              <a:rPr sz="1800" kern="0" spc="220" dirty="0">
                <a:solidFill>
                  <a:srgbClr val="202050">
                    <a:alpha val="100000"/>
                  </a:srgbClr>
                </a:solidFill>
                <a:latin typeface="Arial"/>
                <a:ea typeface="Arial"/>
                <a:cs typeface="Arial"/>
              </a:rPr>
              <a:t> </a:t>
            </a:r>
            <a:r>
              <a:rPr sz="1800" kern="0" spc="-20" dirty="0">
                <a:solidFill>
                  <a:srgbClr val="202050">
                    <a:alpha val="100000"/>
                  </a:srgbClr>
                </a:solidFill>
                <a:latin typeface="Arial"/>
                <a:ea typeface="Arial"/>
                <a:cs typeface="Arial"/>
              </a:rPr>
              <a:t>pathway</a:t>
            </a:r>
            <a:r>
              <a:rPr sz="1800" kern="0" spc="180" dirty="0">
                <a:solidFill>
                  <a:srgbClr val="202050">
                    <a:alpha val="100000"/>
                  </a:srgbClr>
                </a:solidFill>
                <a:latin typeface="Arial"/>
                <a:ea typeface="Arial"/>
                <a:cs typeface="Arial"/>
              </a:rPr>
              <a:t> </a:t>
            </a:r>
            <a:r>
              <a:rPr sz="1800" kern="0" spc="-20" dirty="0">
                <a:solidFill>
                  <a:srgbClr val="202050">
                    <a:alpha val="100000"/>
                  </a:srgbClr>
                </a:solidFill>
                <a:latin typeface="Arial"/>
                <a:ea typeface="Arial"/>
                <a:cs typeface="Arial"/>
              </a:rPr>
              <a:t>acts</a:t>
            </a:r>
            <a:r>
              <a:rPr sz="1800" kern="0" spc="170" dirty="0">
                <a:solidFill>
                  <a:srgbClr val="202050">
                    <a:alpha val="100000"/>
                  </a:srgbClr>
                </a:solidFill>
                <a:latin typeface="Arial"/>
                <a:ea typeface="Arial"/>
                <a:cs typeface="Arial"/>
              </a:rPr>
              <a:t> </a:t>
            </a:r>
            <a:r>
              <a:rPr sz="1800" kern="0" spc="-20" dirty="0">
                <a:solidFill>
                  <a:srgbClr val="202050">
                    <a:alpha val="100000"/>
                  </a:srgbClr>
                </a:solidFill>
                <a:latin typeface="Arial"/>
                <a:ea typeface="Arial"/>
                <a:cs typeface="Arial"/>
              </a:rPr>
              <a:t>as</a:t>
            </a:r>
            <a:r>
              <a:rPr sz="1800" kern="0" spc="180" dirty="0">
                <a:solidFill>
                  <a:srgbClr val="202050">
                    <a:alpha val="100000"/>
                  </a:srgbClr>
                </a:solidFill>
                <a:latin typeface="Arial"/>
                <a:ea typeface="Arial"/>
                <a:cs typeface="Arial"/>
              </a:rPr>
              <a:t> </a:t>
            </a:r>
            <a:r>
              <a:rPr sz="1800" kern="0" spc="-20" dirty="0">
                <a:solidFill>
                  <a:srgbClr val="202050">
                    <a:alpha val="100000"/>
                  </a:srgbClr>
                </a:solidFill>
                <a:latin typeface="Arial"/>
                <a:ea typeface="Arial"/>
                <a:cs typeface="Arial"/>
              </a:rPr>
              <a:t>a</a:t>
            </a:r>
            <a:r>
              <a:rPr sz="1800" kern="0" spc="230" dirty="0">
                <a:solidFill>
                  <a:srgbClr val="202050">
                    <a:alpha val="100000"/>
                  </a:srgbClr>
                </a:solidFill>
                <a:latin typeface="Arial"/>
                <a:ea typeface="Arial"/>
                <a:cs typeface="Arial"/>
              </a:rPr>
              <a:t> </a:t>
            </a:r>
            <a:r>
              <a:rPr sz="1800" kern="0" spc="-20" dirty="0">
                <a:solidFill>
                  <a:srgbClr val="202050">
                    <a:alpha val="100000"/>
                  </a:srgbClr>
                </a:solidFill>
                <a:latin typeface="Arial"/>
                <a:ea typeface="Arial"/>
                <a:cs typeface="Arial"/>
              </a:rPr>
              <a:t>primary</a:t>
            </a:r>
            <a:r>
              <a:rPr sz="1800" kern="0" spc="160" dirty="0">
                <a:solidFill>
                  <a:srgbClr val="202050">
                    <a:alpha val="100000"/>
                  </a:srgbClr>
                </a:solidFill>
                <a:latin typeface="Arial"/>
                <a:ea typeface="Arial"/>
                <a:cs typeface="Arial"/>
              </a:rPr>
              <a:t> </a:t>
            </a:r>
            <a:r>
              <a:rPr sz="1800" kern="0" spc="-20" dirty="0">
                <a:solidFill>
                  <a:srgbClr val="202050">
                    <a:alpha val="100000"/>
                  </a:srgbClr>
                </a:solidFill>
                <a:latin typeface="Arial"/>
                <a:ea typeface="Arial"/>
                <a:cs typeface="Arial"/>
              </a:rPr>
              <a:t>s</a:t>
            </a:r>
            <a:r>
              <a:rPr sz="1800" kern="0" spc="-30" dirty="0">
                <a:solidFill>
                  <a:srgbClr val="202050">
                    <a:alpha val="100000"/>
                  </a:srgbClr>
                </a:solidFill>
                <a:latin typeface="Arial"/>
                <a:ea typeface="Arial"/>
                <a:cs typeface="Arial"/>
              </a:rPr>
              <a:t>ensor</a:t>
            </a:r>
            <a:endParaRPr sz="1800" dirty="0">
              <a:latin typeface="Arial"/>
              <a:ea typeface="Arial"/>
              <a:cs typeface="Arial"/>
            </a:endParaRPr>
          </a:p>
          <a:p>
            <a:pPr marL="323850" algn="l" rtl="0" eaLnBrk="0">
              <a:lnSpc>
                <a:spcPct val="135000"/>
              </a:lnSpc>
              <a:spcBef>
                <a:spcPts val="272"/>
              </a:spcBef>
              <a:tabLst/>
            </a:pPr>
            <a:r>
              <a:rPr sz="1800" kern="0" spc="-10" dirty="0">
                <a:solidFill>
                  <a:srgbClr val="000000">
                    <a:alpha val="100000"/>
                  </a:srgbClr>
                </a:solidFill>
                <a:latin typeface="Arial"/>
                <a:ea typeface="Arial"/>
                <a:cs typeface="Arial"/>
              </a:rPr>
              <a:t>for</a:t>
            </a:r>
            <a:r>
              <a:rPr sz="1800" kern="0" spc="21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cytosolic</a:t>
            </a:r>
            <a:r>
              <a:rPr sz="1800" kern="0" spc="19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dsDNA,initiating</a:t>
            </a:r>
            <a:r>
              <a:rPr sz="1800" kern="0" spc="210" dirty="0">
                <a:solidFill>
                  <a:srgbClr val="000000">
                    <a:alpha val="100000"/>
                  </a:srgbClr>
                </a:solidFill>
                <a:latin typeface="Arial"/>
                <a:ea typeface="Arial"/>
                <a:cs typeface="Arial"/>
              </a:rPr>
              <a:t>  </a:t>
            </a:r>
            <a:r>
              <a:rPr sz="1800" kern="0" spc="-10" dirty="0">
                <a:solidFill>
                  <a:srgbClr val="000000">
                    <a:alpha val="100000"/>
                  </a:srgbClr>
                </a:solidFill>
                <a:latin typeface="Arial"/>
                <a:ea typeface="Arial"/>
                <a:cs typeface="Arial"/>
              </a:rPr>
              <a:t>potent</a:t>
            </a:r>
            <a:r>
              <a:rPr sz="1800" kern="0" spc="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immune</a:t>
            </a:r>
            <a:r>
              <a:rPr sz="1800" kern="0" spc="13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responses,inclu</a:t>
            </a:r>
            <a:r>
              <a:rPr sz="1800" kern="0" spc="-10" dirty="0">
                <a:solidFill>
                  <a:srgbClr val="000000">
                    <a:alpha val="100000"/>
                  </a:srgbClr>
                </a:solidFill>
                <a:latin typeface="Arial"/>
                <a:ea typeface="Arial"/>
                <a:cs typeface="Arial"/>
              </a:rPr>
              <a:t>ding  the</a:t>
            </a:r>
            <a:endParaRPr sz="1800" dirty="0">
              <a:latin typeface="Arial"/>
              <a:ea typeface="Arial"/>
              <a:cs typeface="Arial"/>
            </a:endParaRPr>
          </a:p>
          <a:p>
            <a:pPr algn="r" rtl="0" eaLnBrk="0">
              <a:lnSpc>
                <a:spcPts val="2453"/>
              </a:lnSpc>
              <a:spcBef>
                <a:spcPts val="443"/>
              </a:spcBef>
              <a:tabLst/>
            </a:pPr>
            <a:r>
              <a:rPr sz="1800" kern="0" spc="0" dirty="0">
                <a:solidFill>
                  <a:srgbClr val="000000">
                    <a:alpha val="100000"/>
                  </a:srgbClr>
                </a:solidFill>
                <a:latin typeface="Arial"/>
                <a:ea typeface="Arial"/>
                <a:cs typeface="Arial"/>
              </a:rPr>
              <a:t>production   of   type</a:t>
            </a:r>
            <a:r>
              <a:rPr sz="1800" kern="0" spc="50" dirty="0">
                <a:solidFill>
                  <a:srgbClr val="000000">
                    <a:alpha val="100000"/>
                  </a:srgbClr>
                </a:solidFill>
                <a:latin typeface="Arial"/>
                <a:ea typeface="Arial"/>
                <a:cs typeface="Arial"/>
              </a:rPr>
              <a:t>   </a:t>
            </a:r>
            <a:r>
              <a:rPr sz="1800" kern="0" spc="0" dirty="0">
                <a:solidFill>
                  <a:srgbClr val="000000">
                    <a:alpha val="100000"/>
                  </a:srgbClr>
                </a:solidFill>
                <a:latin typeface="Arial"/>
                <a:ea typeface="Arial"/>
                <a:cs typeface="Arial"/>
              </a:rPr>
              <a:t>linte</a:t>
            </a:r>
            <a:r>
              <a:rPr sz="1800" kern="0" spc="-10" dirty="0">
                <a:solidFill>
                  <a:srgbClr val="000000">
                    <a:alpha val="100000"/>
                  </a:srgbClr>
                </a:solidFill>
                <a:latin typeface="Arial"/>
                <a:ea typeface="Arial"/>
                <a:cs typeface="Arial"/>
              </a:rPr>
              <a:t>rferons(IFNs).</a:t>
            </a:r>
            <a:endParaRPr sz="1800" dirty="0">
              <a:latin typeface="Arial"/>
              <a:ea typeface="Arial"/>
              <a:cs typeface="Arial"/>
            </a:endParaRPr>
          </a:p>
        </p:txBody>
      </p:sp>
      <p:sp>
        <p:nvSpPr>
          <p:cNvPr id="44" name="textbox 44"/>
          <p:cNvSpPr/>
          <p:nvPr/>
        </p:nvSpPr>
        <p:spPr>
          <a:xfrm>
            <a:off x="3193965" y="4033886"/>
            <a:ext cx="2902584" cy="1216025"/>
          </a:xfrm>
          <a:prstGeom prst="rect">
            <a:avLst/>
          </a:prstGeom>
          <a:noFill/>
          <a:ln w="0" cap="flat">
            <a:noFill/>
            <a:prstDash val="solid"/>
            <a:miter lim="0"/>
          </a:ln>
        </p:spPr>
        <p:txBody>
          <a:bodyPr vert="horz" wrap="square" lIns="0" tIns="0" rIns="0" bIns="0"/>
          <a:lstStyle/>
          <a:p>
            <a:pPr algn="l" rtl="0" eaLnBrk="0">
              <a:lnSpc>
                <a:spcPct val="83207"/>
              </a:lnSpc>
              <a:tabLst/>
            </a:pPr>
            <a:endParaRPr sz="100" dirty="0">
              <a:latin typeface="Arial"/>
              <a:ea typeface="Arial"/>
              <a:cs typeface="Arial"/>
            </a:endParaRPr>
          </a:p>
          <a:p>
            <a:pPr marL="12700" algn="l" rtl="0" eaLnBrk="0">
              <a:lnSpc>
                <a:spcPct val="82000"/>
              </a:lnSpc>
              <a:tabLst/>
            </a:pPr>
            <a:r>
              <a:rPr sz="2100" b="1" kern="0" spc="-30" dirty="0">
                <a:solidFill>
                  <a:srgbClr val="1010B0">
                    <a:alpha val="100000"/>
                  </a:srgbClr>
                </a:solidFill>
                <a:latin typeface="Arial"/>
                <a:ea typeface="Arial"/>
                <a:cs typeface="Arial"/>
              </a:rPr>
              <a:t>The</a:t>
            </a:r>
            <a:r>
              <a:rPr sz="2100" b="1" kern="0" spc="140" dirty="0">
                <a:solidFill>
                  <a:srgbClr val="1010B0">
                    <a:alpha val="100000"/>
                  </a:srgbClr>
                </a:solidFill>
                <a:latin typeface="Arial"/>
                <a:ea typeface="Arial"/>
                <a:cs typeface="Arial"/>
              </a:rPr>
              <a:t> </a:t>
            </a:r>
            <a:r>
              <a:rPr sz="2100" b="1" kern="0" spc="-30" dirty="0">
                <a:solidFill>
                  <a:srgbClr val="1010B0">
                    <a:alpha val="100000"/>
                  </a:srgbClr>
                </a:solidFill>
                <a:latin typeface="Arial"/>
                <a:ea typeface="Arial"/>
                <a:cs typeface="Arial"/>
              </a:rPr>
              <a:t>Problem:</a:t>
            </a:r>
            <a:endParaRPr sz="2100" dirty="0">
              <a:latin typeface="Arial"/>
              <a:ea typeface="Arial"/>
              <a:cs typeface="Arial"/>
            </a:endParaRPr>
          </a:p>
          <a:p>
            <a:pPr algn="l" rtl="0" eaLnBrk="0">
              <a:lnSpc>
                <a:spcPct val="102000"/>
              </a:lnSpc>
              <a:tabLst/>
            </a:pPr>
            <a:endParaRPr sz="700" dirty="0">
              <a:latin typeface="Arial"/>
              <a:ea typeface="Arial"/>
              <a:cs typeface="Arial"/>
            </a:endParaRPr>
          </a:p>
          <a:p>
            <a:pPr marL="12700" algn="l" rtl="0" eaLnBrk="0">
              <a:lnSpc>
                <a:spcPct val="128000"/>
              </a:lnSpc>
              <a:tabLst/>
            </a:pPr>
            <a:r>
              <a:rPr sz="2100" kern="0" spc="0" dirty="0">
                <a:solidFill>
                  <a:srgbClr val="202050">
                    <a:alpha val="100000"/>
                  </a:srgbClr>
                </a:solidFill>
                <a:latin typeface="Arial"/>
                <a:ea typeface="Arial"/>
                <a:cs typeface="Arial"/>
              </a:rPr>
              <a:t>Distinguishing</a:t>
            </a:r>
            <a:r>
              <a:rPr sz="2100" kern="0" spc="80" dirty="0">
                <a:solidFill>
                  <a:srgbClr val="202050">
                    <a:alpha val="100000"/>
                  </a:srgbClr>
                </a:solidFill>
                <a:latin typeface="Arial"/>
                <a:ea typeface="Arial"/>
                <a:cs typeface="Arial"/>
              </a:rPr>
              <a:t> </a:t>
            </a:r>
            <a:r>
              <a:rPr sz="2100" kern="0" spc="0" dirty="0">
                <a:solidFill>
                  <a:srgbClr val="202050">
                    <a:alpha val="100000"/>
                  </a:srgbClr>
                </a:solidFill>
                <a:latin typeface="Arial"/>
                <a:ea typeface="Arial"/>
                <a:cs typeface="Arial"/>
              </a:rPr>
              <a:t>self</a:t>
            </a:r>
            <a:r>
              <a:rPr sz="2100" kern="0" spc="80" dirty="0">
                <a:solidFill>
                  <a:srgbClr val="202050">
                    <a:alpha val="100000"/>
                  </a:srgbClr>
                </a:solidFill>
                <a:latin typeface="Arial"/>
                <a:ea typeface="Arial"/>
                <a:cs typeface="Arial"/>
              </a:rPr>
              <a:t> </a:t>
            </a:r>
            <a:r>
              <a:rPr sz="2100" kern="0" spc="0" dirty="0">
                <a:solidFill>
                  <a:srgbClr val="202050">
                    <a:alpha val="100000"/>
                  </a:srgbClr>
                </a:solidFill>
                <a:latin typeface="Arial"/>
                <a:ea typeface="Arial"/>
                <a:cs typeface="Arial"/>
              </a:rPr>
              <a:t>vs</a:t>
            </a:r>
            <a:r>
              <a:rPr sz="2100" kern="0" spc="80" dirty="0">
                <a:solidFill>
                  <a:srgbClr val="202050">
                    <a:alpha val="100000"/>
                  </a:srgbClr>
                </a:solidFill>
                <a:latin typeface="Arial"/>
                <a:ea typeface="Arial"/>
                <a:cs typeface="Arial"/>
              </a:rPr>
              <a:t>.</a:t>
            </a:r>
            <a:r>
              <a:rPr sz="2100" kern="0" spc="20" dirty="0">
                <a:solidFill>
                  <a:srgbClr val="202050">
                    <a:alpha val="100000"/>
                  </a:srgbClr>
                </a:solidFill>
                <a:latin typeface="Arial"/>
                <a:ea typeface="Arial"/>
                <a:cs typeface="Arial"/>
              </a:rPr>
              <a:t> </a:t>
            </a:r>
            <a:r>
              <a:rPr sz="2100" kern="0" spc="0" dirty="0">
                <a:solidFill>
                  <a:srgbClr val="000000">
                    <a:alpha val="100000"/>
                  </a:srgbClr>
                </a:solidFill>
                <a:latin typeface="Arial"/>
                <a:ea typeface="Arial"/>
                <a:cs typeface="Arial"/>
              </a:rPr>
              <a:t>non</a:t>
            </a:r>
            <a:r>
              <a:rPr sz="2100" kern="0" spc="10" dirty="0">
                <a:solidFill>
                  <a:srgbClr val="000000">
                    <a:alpha val="100000"/>
                  </a:srgbClr>
                </a:solidFill>
                <a:latin typeface="Arial"/>
                <a:ea typeface="Arial"/>
                <a:cs typeface="Arial"/>
              </a:rPr>
              <a:t>-</a:t>
            </a:r>
            <a:r>
              <a:rPr sz="2100" kern="0" spc="0" dirty="0">
                <a:solidFill>
                  <a:srgbClr val="202050">
                    <a:alpha val="100000"/>
                  </a:srgbClr>
                </a:solidFill>
                <a:latin typeface="Arial"/>
                <a:ea typeface="Arial"/>
                <a:cs typeface="Arial"/>
              </a:rPr>
              <a:t>self</a:t>
            </a:r>
            <a:r>
              <a:rPr sz="2100" kern="0" spc="10" dirty="0">
                <a:solidFill>
                  <a:srgbClr val="202050">
                    <a:alpha val="100000"/>
                  </a:srgbClr>
                </a:solidFill>
                <a:latin typeface="Arial"/>
                <a:ea typeface="Arial"/>
                <a:cs typeface="Arial"/>
              </a:rPr>
              <a:t>  </a:t>
            </a:r>
            <a:r>
              <a:rPr sz="2100" kern="0" spc="0" dirty="0">
                <a:solidFill>
                  <a:srgbClr val="202050">
                    <a:alpha val="100000"/>
                  </a:srgbClr>
                </a:solidFill>
                <a:latin typeface="Arial"/>
                <a:ea typeface="Arial"/>
                <a:cs typeface="Arial"/>
              </a:rPr>
              <a:t>DNA</a:t>
            </a:r>
            <a:r>
              <a:rPr sz="2100" kern="0" spc="10" dirty="0">
                <a:solidFill>
                  <a:srgbClr val="202050">
                    <a:alpha val="100000"/>
                  </a:srgbClr>
                </a:solidFill>
                <a:latin typeface="Arial"/>
                <a:ea typeface="Arial"/>
                <a:cs typeface="Arial"/>
              </a:rPr>
              <a:t>.</a:t>
            </a:r>
            <a:endParaRPr sz="2100" dirty="0">
              <a:latin typeface="Arial"/>
              <a:ea typeface="Arial"/>
              <a:cs typeface="Arial"/>
            </a:endParaRPr>
          </a:p>
        </p:txBody>
      </p:sp>
      <p:sp>
        <p:nvSpPr>
          <p:cNvPr id="46" name="textbox 46"/>
          <p:cNvSpPr/>
          <p:nvPr/>
        </p:nvSpPr>
        <p:spPr>
          <a:xfrm>
            <a:off x="9029782" y="4041781"/>
            <a:ext cx="2807334" cy="1141094"/>
          </a:xfrm>
          <a:prstGeom prst="rect">
            <a:avLst/>
          </a:prstGeom>
          <a:noFill/>
          <a:ln w="0" cap="flat">
            <a:noFill/>
            <a:prstDash val="solid"/>
            <a:miter lim="0"/>
          </a:ln>
        </p:spPr>
        <p:txBody>
          <a:bodyPr vert="horz" wrap="square" lIns="0" tIns="0" rIns="0" bIns="0"/>
          <a:lstStyle/>
          <a:p>
            <a:pPr algn="l" rtl="0" eaLnBrk="0">
              <a:lnSpc>
                <a:spcPct val="92624"/>
              </a:lnSpc>
              <a:tabLst/>
            </a:pPr>
            <a:endParaRPr sz="100" dirty="0">
              <a:latin typeface="Arial"/>
              <a:ea typeface="Arial"/>
              <a:cs typeface="Arial"/>
            </a:endParaRPr>
          </a:p>
          <a:p>
            <a:pPr marL="12700" algn="l" rtl="0" eaLnBrk="0">
              <a:lnSpc>
                <a:spcPct val="81000"/>
              </a:lnSpc>
              <a:tabLst/>
            </a:pPr>
            <a:r>
              <a:rPr sz="1900" b="1" kern="0" spc="-10" dirty="0">
                <a:solidFill>
                  <a:srgbClr val="1010B0">
                    <a:alpha val="100000"/>
                  </a:srgbClr>
                </a:solidFill>
                <a:latin typeface="Arial"/>
                <a:ea typeface="Arial"/>
                <a:cs typeface="Arial"/>
              </a:rPr>
              <a:t>The  </a:t>
            </a:r>
            <a:r>
              <a:rPr sz="1900" kern="0" spc="-10" dirty="0">
                <a:solidFill>
                  <a:srgbClr val="1010B0">
                    <a:alpha val="100000"/>
                  </a:srgbClr>
                </a:solidFill>
                <a:latin typeface="Arial"/>
                <a:ea typeface="Arial"/>
                <a:cs typeface="Arial"/>
              </a:rPr>
              <a:t>C</a:t>
            </a:r>
            <a:r>
              <a:rPr sz="1900" b="1" kern="0" spc="-10" dirty="0">
                <a:solidFill>
                  <a:srgbClr val="1010B0">
                    <a:alpha val="100000"/>
                  </a:srgbClr>
                </a:solidFill>
                <a:latin typeface="Arial"/>
                <a:ea typeface="Arial"/>
                <a:cs typeface="Arial"/>
              </a:rPr>
              <a:t>ontext:</a:t>
            </a:r>
            <a:endParaRPr sz="1900" dirty="0">
              <a:latin typeface="Arial"/>
              <a:ea typeface="Arial"/>
              <a:cs typeface="Arial"/>
            </a:endParaRPr>
          </a:p>
          <a:p>
            <a:pPr algn="l" rtl="0" eaLnBrk="0">
              <a:lnSpc>
                <a:spcPct val="107000"/>
              </a:lnSpc>
              <a:tabLst/>
            </a:pPr>
            <a:endParaRPr sz="800" dirty="0">
              <a:latin typeface="Arial"/>
              <a:ea typeface="Arial"/>
              <a:cs typeface="Arial"/>
            </a:endParaRPr>
          </a:p>
          <a:p>
            <a:pPr marL="12700" algn="l" rtl="0" eaLnBrk="0">
              <a:lnSpc>
                <a:spcPct val="117000"/>
              </a:lnSpc>
              <a:spcBef>
                <a:spcPts val="3"/>
              </a:spcBef>
              <a:tabLst/>
            </a:pPr>
            <a:r>
              <a:rPr sz="2100" kern="0" spc="-30" dirty="0">
                <a:solidFill>
                  <a:srgbClr val="202050">
                    <a:alpha val="100000"/>
                  </a:srgbClr>
                </a:solidFill>
                <a:latin typeface="Arial"/>
                <a:ea typeface="Arial"/>
                <a:cs typeface="Arial"/>
              </a:rPr>
              <a:t>DNA should</a:t>
            </a:r>
            <a:r>
              <a:rPr sz="2100" kern="0" spc="130" dirty="0">
                <a:solidFill>
                  <a:srgbClr val="202050">
                    <a:alpha val="100000"/>
                  </a:srgbClr>
                </a:solidFill>
                <a:latin typeface="Arial"/>
                <a:ea typeface="Arial"/>
                <a:cs typeface="Arial"/>
              </a:rPr>
              <a:t> </a:t>
            </a:r>
            <a:r>
              <a:rPr sz="2100" kern="0" spc="-30" dirty="0">
                <a:solidFill>
                  <a:srgbClr val="202050">
                    <a:alpha val="100000"/>
                  </a:srgbClr>
                </a:solidFill>
                <a:latin typeface="Arial"/>
                <a:ea typeface="Arial"/>
                <a:cs typeface="Arial"/>
              </a:rPr>
              <a:t>not</a:t>
            </a:r>
            <a:r>
              <a:rPr sz="2100" kern="0" spc="130" dirty="0">
                <a:solidFill>
                  <a:srgbClr val="202050">
                    <a:alpha val="100000"/>
                  </a:srgbClr>
                </a:solidFill>
                <a:latin typeface="Arial"/>
                <a:ea typeface="Arial"/>
                <a:cs typeface="Arial"/>
              </a:rPr>
              <a:t> </a:t>
            </a:r>
            <a:r>
              <a:rPr sz="2100" kern="0" spc="-40" dirty="0">
                <a:solidFill>
                  <a:srgbClr val="202050">
                    <a:alpha val="100000"/>
                  </a:srgbClr>
                </a:solidFill>
                <a:latin typeface="Arial"/>
                <a:ea typeface="Arial"/>
                <a:cs typeface="Arial"/>
              </a:rPr>
              <a:t>be</a:t>
            </a:r>
            <a:r>
              <a:rPr sz="2100" kern="0" spc="140" dirty="0">
                <a:solidFill>
                  <a:srgbClr val="202050">
                    <a:alpha val="100000"/>
                  </a:srgbClr>
                </a:solidFill>
                <a:latin typeface="Arial"/>
                <a:ea typeface="Arial"/>
                <a:cs typeface="Arial"/>
              </a:rPr>
              <a:t> </a:t>
            </a:r>
            <a:r>
              <a:rPr sz="2100" kern="0" spc="-40" dirty="0">
                <a:solidFill>
                  <a:srgbClr val="202050">
                    <a:alpha val="100000"/>
                  </a:srgbClr>
                </a:solidFill>
                <a:latin typeface="Arial"/>
                <a:ea typeface="Arial"/>
                <a:cs typeface="Arial"/>
              </a:rPr>
              <a:t>in</a:t>
            </a:r>
            <a:r>
              <a:rPr sz="2100" kern="0" spc="0" dirty="0">
                <a:solidFill>
                  <a:srgbClr val="202050">
                    <a:alpha val="100000"/>
                  </a:srgbClr>
                </a:solidFill>
                <a:latin typeface="Arial"/>
                <a:ea typeface="Arial"/>
                <a:cs typeface="Arial"/>
              </a:rPr>
              <a:t> </a:t>
            </a:r>
            <a:r>
              <a:rPr sz="2100" kern="0" spc="0" dirty="0">
                <a:solidFill>
                  <a:srgbClr val="202050">
                    <a:alpha val="100000"/>
                  </a:srgbClr>
                </a:solidFill>
                <a:latin typeface="Arial"/>
                <a:ea typeface="Arial"/>
                <a:cs typeface="Arial"/>
              </a:rPr>
              <a:t>the</a:t>
            </a:r>
            <a:r>
              <a:rPr sz="2100" kern="0" spc="340" dirty="0">
                <a:solidFill>
                  <a:srgbClr val="202050">
                    <a:alpha val="100000"/>
                  </a:srgbClr>
                </a:solidFill>
                <a:latin typeface="Arial"/>
                <a:ea typeface="Arial"/>
                <a:cs typeface="Arial"/>
              </a:rPr>
              <a:t> </a:t>
            </a:r>
            <a:r>
              <a:rPr sz="2100" kern="0" spc="0" dirty="0">
                <a:solidFill>
                  <a:srgbClr val="202050">
                    <a:alpha val="100000"/>
                  </a:srgbClr>
                </a:solidFill>
                <a:latin typeface="Arial"/>
                <a:ea typeface="Arial"/>
                <a:cs typeface="Arial"/>
              </a:rPr>
              <a:t>cytosol</a:t>
            </a:r>
            <a:r>
              <a:rPr sz="2100" kern="0" spc="80" dirty="0">
                <a:solidFill>
                  <a:srgbClr val="202050">
                    <a:alpha val="100000"/>
                  </a:srgbClr>
                </a:solidFill>
                <a:latin typeface="Arial"/>
                <a:ea typeface="Arial"/>
                <a:cs typeface="Arial"/>
              </a:rPr>
              <a:t>.</a:t>
            </a:r>
            <a:endParaRPr sz="2100" dirty="0">
              <a:latin typeface="Arial"/>
              <a:ea typeface="Arial"/>
              <a:cs typeface="Arial"/>
            </a:endParaRPr>
          </a:p>
        </p:txBody>
      </p:sp>
      <p:pic>
        <p:nvPicPr>
          <p:cNvPr id="48" name="picture 48"/>
          <p:cNvPicPr>
            <a:picLocks noChangeAspect="1"/>
          </p:cNvPicPr>
          <p:nvPr/>
        </p:nvPicPr>
        <p:blipFill>
          <a:blip r:embed="rId4"/>
          <a:stretch>
            <a:fillRect/>
          </a:stretch>
        </p:blipFill>
        <p:spPr>
          <a:xfrm rot="21600000">
            <a:off x="1987593" y="3930688"/>
            <a:ext cx="1054094" cy="1047671"/>
          </a:xfrm>
          <a:prstGeom prst="rect">
            <a:avLst/>
          </a:prstGeom>
        </p:spPr>
      </p:pic>
      <p:pic>
        <p:nvPicPr>
          <p:cNvPr id="50" name="picture 50"/>
          <p:cNvPicPr>
            <a:picLocks noChangeAspect="1"/>
          </p:cNvPicPr>
          <p:nvPr/>
        </p:nvPicPr>
        <p:blipFill>
          <a:blip r:embed="rId5"/>
          <a:stretch>
            <a:fillRect/>
          </a:stretch>
        </p:blipFill>
        <p:spPr>
          <a:xfrm rot="21600000">
            <a:off x="7880338" y="3930688"/>
            <a:ext cx="1041361" cy="1054097"/>
          </a:xfrm>
          <a:prstGeom prst="rect">
            <a:avLst/>
          </a:prstGeom>
        </p:spPr>
      </p:pic>
      <p:sp>
        <p:nvSpPr>
          <p:cNvPr id="52" name="textbox 52"/>
          <p:cNvSpPr/>
          <p:nvPr/>
        </p:nvSpPr>
        <p:spPr>
          <a:xfrm>
            <a:off x="6921593" y="3942083"/>
            <a:ext cx="1006475" cy="92583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7087"/>
              </a:lnSpc>
              <a:tabLst/>
            </a:pPr>
            <a:r>
              <a:rPr sz="5200" kern="0" spc="-120" dirty="0">
                <a:solidFill>
                  <a:srgbClr val="B0A0F0">
                    <a:alpha val="100000"/>
                  </a:srgbClr>
                </a:solidFill>
                <a:latin typeface="Arial"/>
                <a:ea typeface="Arial"/>
                <a:cs typeface="Arial"/>
              </a:rPr>
              <a:t>02</a:t>
            </a:r>
            <a:endParaRPr sz="5200" dirty="0">
              <a:latin typeface="Arial"/>
              <a:ea typeface="Arial"/>
              <a:cs typeface="Arial"/>
            </a:endParaRPr>
          </a:p>
        </p:txBody>
      </p:sp>
      <p:sp>
        <p:nvSpPr>
          <p:cNvPr id="54" name="textbox 54"/>
          <p:cNvSpPr/>
          <p:nvPr/>
        </p:nvSpPr>
        <p:spPr>
          <a:xfrm>
            <a:off x="844583" y="4164458"/>
            <a:ext cx="942975" cy="641350"/>
          </a:xfrm>
          <a:prstGeom prst="rect">
            <a:avLst/>
          </a:prstGeom>
          <a:noFill/>
          <a:ln w="0" cap="flat">
            <a:noFill/>
            <a:prstDash val="solid"/>
            <a:miter lim="0"/>
          </a:ln>
        </p:spPr>
        <p:txBody>
          <a:bodyPr vert="horz" wrap="square" lIns="0" tIns="0" rIns="0" bIns="0"/>
          <a:lstStyle/>
          <a:p>
            <a:pPr algn="l" rtl="0" eaLnBrk="0">
              <a:lnSpc>
                <a:spcPct val="66220"/>
              </a:lnSpc>
              <a:tabLst/>
            </a:pPr>
            <a:endParaRPr sz="100" dirty="0">
              <a:latin typeface="Arial"/>
              <a:ea typeface="Arial"/>
              <a:cs typeface="Arial"/>
            </a:endParaRPr>
          </a:p>
          <a:p>
            <a:pPr marL="12700" algn="l" rtl="0" eaLnBrk="0">
              <a:lnSpc>
                <a:spcPct val="78000"/>
              </a:lnSpc>
              <a:tabLst/>
            </a:pPr>
            <a:r>
              <a:rPr sz="5200" kern="0" spc="-40" dirty="0">
                <a:solidFill>
                  <a:srgbClr val="B0A0F0">
                    <a:alpha val="100000"/>
                  </a:srgbClr>
                </a:solidFill>
                <a:latin typeface="Times New Roman"/>
                <a:ea typeface="Times New Roman"/>
                <a:cs typeface="Times New Roman"/>
              </a:rPr>
              <a:t>01</a:t>
            </a:r>
            <a:endParaRPr sz="5200" dirty="0">
              <a:latin typeface="Times New Roman"/>
              <a:ea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6"/>
          <p:cNvPicPr>
            <a:picLocks noChangeAspect="1"/>
          </p:cNvPicPr>
          <p:nvPr/>
        </p:nvPicPr>
        <p:blipFill>
          <a:blip r:embed="rId2"/>
          <a:stretch>
            <a:fillRect/>
          </a:stretch>
        </p:blipFill>
        <p:spPr>
          <a:xfrm rot="21600000">
            <a:off x="0" y="8382000"/>
            <a:ext cx="2863789" cy="2152650"/>
          </a:xfrm>
          <a:prstGeom prst="rect">
            <a:avLst/>
          </a:prstGeom>
        </p:spPr>
      </p:pic>
      <p:grpSp>
        <p:nvGrpSpPr>
          <p:cNvPr id="4" name="group 4"/>
          <p:cNvGrpSpPr/>
          <p:nvPr/>
        </p:nvGrpSpPr>
        <p:grpSpPr>
          <a:xfrm rot="21600000">
            <a:off x="10560050" y="317513"/>
            <a:ext cx="6794409" cy="9035991"/>
            <a:chOff x="0" y="0"/>
            <a:chExt cx="6794409" cy="9035991"/>
          </a:xfrm>
        </p:grpSpPr>
        <p:pic>
          <p:nvPicPr>
            <p:cNvPr id="58" name="picture 58"/>
            <p:cNvPicPr>
              <a:picLocks noChangeAspect="1"/>
            </p:cNvPicPr>
            <p:nvPr/>
          </p:nvPicPr>
          <p:blipFill>
            <a:blip r:embed="rId3"/>
            <a:stretch>
              <a:fillRect/>
            </a:stretch>
          </p:blipFill>
          <p:spPr>
            <a:xfrm rot="21600000">
              <a:off x="0" y="0"/>
              <a:ext cx="6794409" cy="9035991"/>
            </a:xfrm>
            <a:prstGeom prst="rect">
              <a:avLst/>
            </a:prstGeom>
          </p:spPr>
        </p:pic>
        <p:sp>
          <p:nvSpPr>
            <p:cNvPr id="60" name="textbox 60"/>
            <p:cNvSpPr/>
            <p:nvPr/>
          </p:nvSpPr>
          <p:spPr>
            <a:xfrm>
              <a:off x="1117610" y="542880"/>
              <a:ext cx="5029200" cy="8103234"/>
            </a:xfrm>
            <a:prstGeom prst="rect">
              <a:avLst/>
            </a:prstGeom>
            <a:noFill/>
            <a:ln w="0" cap="flat">
              <a:noFill/>
              <a:prstDash val="solid"/>
              <a:miter lim="0"/>
            </a:ln>
          </p:spPr>
          <p:txBody>
            <a:bodyPr vert="horz" wrap="square" lIns="0" tIns="0" rIns="0" bIns="0"/>
            <a:lstStyle/>
            <a:p>
              <a:pPr algn="l" rtl="0" eaLnBrk="0">
                <a:lnSpc>
                  <a:spcPct val="79383"/>
                </a:lnSpc>
                <a:tabLst/>
              </a:pPr>
              <a:endParaRPr sz="100" dirty="0">
                <a:latin typeface="Arial"/>
                <a:ea typeface="Arial"/>
                <a:cs typeface="Arial"/>
              </a:endParaRPr>
            </a:p>
            <a:p>
              <a:pPr marL="38100" algn="l" rtl="0" eaLnBrk="0">
                <a:lnSpc>
                  <a:spcPct val="84000"/>
                </a:lnSpc>
                <a:tabLst/>
              </a:pPr>
              <a:r>
                <a:rPr sz="1000" b="1" kern="0" spc="20" dirty="0">
                  <a:solidFill>
                    <a:srgbClr val="000000">
                      <a:alpha val="100000"/>
                    </a:srgbClr>
                  </a:solidFill>
                  <a:latin typeface="Arial"/>
                  <a:ea typeface="Arial"/>
                  <a:cs typeface="Arial"/>
                </a:rPr>
                <a:t>dsDNA</a:t>
              </a: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2164714" algn="l" rtl="0" eaLnBrk="0">
                <a:lnSpc>
                  <a:spcPct val="77000"/>
                </a:lnSpc>
                <a:spcBef>
                  <a:spcPts val="311"/>
                </a:spcBef>
                <a:tabLst/>
              </a:pPr>
              <a:r>
                <a:rPr sz="1000" b="1" kern="0" spc="-10" dirty="0">
                  <a:solidFill>
                    <a:srgbClr val="000000">
                      <a:alpha val="100000"/>
                    </a:srgbClr>
                  </a:solidFill>
                  <a:latin typeface="Arial"/>
                  <a:ea typeface="Arial"/>
                  <a:cs typeface="Arial"/>
                </a:rPr>
                <a:t>Single-membrane</a:t>
              </a:r>
              <a:endParaRPr sz="1000" dirty="0">
                <a:latin typeface="Arial"/>
                <a:ea typeface="Arial"/>
                <a:cs typeface="Arial"/>
              </a:endParaRPr>
            </a:p>
            <a:p>
              <a:pPr marL="2501900" algn="l" rtl="0" eaLnBrk="0">
                <a:lnSpc>
                  <a:spcPts val="1270"/>
                </a:lnSpc>
                <a:tabLst/>
              </a:pPr>
              <a:r>
                <a:rPr sz="900" kern="0" spc="10" dirty="0">
                  <a:solidFill>
                    <a:srgbClr val="000000">
                      <a:alpha val="100000"/>
                    </a:srgbClr>
                  </a:solidFill>
                  <a:latin typeface="Arial"/>
                  <a:ea typeface="Arial"/>
                  <a:cs typeface="Arial"/>
                </a:rPr>
                <a:t>vesicle</a:t>
              </a:r>
              <a:endParaRPr sz="9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marL="81914" algn="l" rtl="0" eaLnBrk="0">
                <a:lnSpc>
                  <a:spcPct val="81000"/>
                </a:lnSpc>
                <a:spcBef>
                  <a:spcPts val="303"/>
                </a:spcBef>
                <a:tabLst/>
              </a:pPr>
              <a:r>
                <a:rPr sz="1000" b="1" kern="0" spc="-20" dirty="0">
                  <a:solidFill>
                    <a:srgbClr val="000000">
                      <a:alpha val="100000"/>
                    </a:srgbClr>
                  </a:solidFill>
                  <a:latin typeface="Arial"/>
                  <a:ea typeface="Arial"/>
                  <a:cs typeface="Arial"/>
                </a:rPr>
                <a:t>c</a:t>
              </a:r>
              <a:r>
                <a:rPr sz="1000" kern="0" spc="-20" dirty="0">
                  <a:solidFill>
                    <a:srgbClr val="000000">
                      <a:alpha val="100000"/>
                    </a:srgbClr>
                  </a:solidFill>
                  <a:latin typeface="Arial"/>
                  <a:ea typeface="Arial"/>
                  <a:cs typeface="Arial"/>
                </a:rPr>
                <a:t>GAS</a:t>
              </a:r>
              <a:endParaRPr sz="1000" dirty="0">
                <a:latin typeface="Arial"/>
                <a:ea typeface="Arial"/>
                <a:cs typeface="Arial"/>
              </a:endParaRPr>
            </a:p>
            <a:p>
              <a:pPr marL="1751964" algn="l" rtl="0" eaLnBrk="0">
                <a:lnSpc>
                  <a:spcPct val="83000"/>
                </a:lnSpc>
                <a:spcBef>
                  <a:spcPts val="28"/>
                </a:spcBef>
                <a:tabLst/>
              </a:pPr>
              <a:r>
                <a:rPr sz="1100" kern="0" spc="-50" dirty="0">
                  <a:solidFill>
                    <a:srgbClr val="000000">
                      <a:alpha val="100000"/>
                    </a:srgbClr>
                  </a:solidFill>
                  <a:latin typeface="Arial"/>
                  <a:ea typeface="Arial"/>
                  <a:cs typeface="Arial"/>
                </a:rPr>
                <a:t>V-ATPase</a:t>
              </a:r>
              <a:endParaRPr sz="11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marL="4323715" indent="-278765" algn="l" rtl="0" eaLnBrk="0">
                <a:lnSpc>
                  <a:spcPct val="108000"/>
                </a:lnSpc>
                <a:spcBef>
                  <a:spcPts val="310"/>
                </a:spcBef>
                <a:tabLst/>
              </a:pPr>
              <a:r>
                <a:rPr sz="1000" b="1" kern="0" spc="20" dirty="0">
                  <a:solidFill>
                    <a:srgbClr val="000000">
                      <a:alpha val="100000"/>
                    </a:srgbClr>
                  </a:solidFill>
                  <a:latin typeface="Arial"/>
                  <a:ea typeface="Arial"/>
                  <a:cs typeface="Arial"/>
                </a:rPr>
                <a:t>Clathrin-coa</a:t>
              </a:r>
              <a:r>
                <a:rPr sz="1000" b="1" kern="0" spc="10" dirty="0">
                  <a:solidFill>
                    <a:srgbClr val="000000">
                      <a:alpha val="100000"/>
                    </a:srgbClr>
                  </a:solidFill>
                  <a:latin typeface="Arial"/>
                  <a:ea typeface="Arial"/>
                  <a:cs typeface="Arial"/>
                </a:rPr>
                <a:t>ted</a:t>
              </a:r>
              <a:r>
                <a:rPr sz="1000" b="1" kern="0" spc="0" dirty="0">
                  <a:solidFill>
                    <a:srgbClr val="000000">
                      <a:alpha val="100000"/>
                    </a:srgbClr>
                  </a:solidFill>
                  <a:latin typeface="Arial"/>
                  <a:ea typeface="Arial"/>
                  <a:cs typeface="Arial"/>
                </a:rPr>
                <a:t> </a:t>
              </a:r>
              <a:r>
                <a:rPr sz="900" b="1" kern="0" spc="20" dirty="0">
                  <a:solidFill>
                    <a:srgbClr val="000000">
                      <a:alpha val="100000"/>
                    </a:srgbClr>
                  </a:solidFill>
                  <a:latin typeface="Arial"/>
                  <a:ea typeface="Arial"/>
                  <a:cs typeface="Arial"/>
                </a:rPr>
                <a:t>vesicle</a:t>
              </a:r>
              <a:endParaRPr sz="900" dirty="0">
                <a:latin typeface="Arial"/>
                <a:ea typeface="Arial"/>
                <a:cs typeface="Arial"/>
              </a:endParaRPr>
            </a:p>
            <a:p>
              <a:pPr marL="12700" algn="l" rtl="0" eaLnBrk="0">
                <a:lnSpc>
                  <a:spcPct val="84000"/>
                </a:lnSpc>
                <a:spcBef>
                  <a:spcPts val="436"/>
                </a:spcBef>
                <a:tabLst/>
              </a:pPr>
              <a:r>
                <a:rPr sz="1100" kern="0" spc="20" dirty="0">
                  <a:solidFill>
                    <a:srgbClr val="000000">
                      <a:alpha val="100000"/>
                    </a:srgbClr>
                  </a:solidFill>
                  <a:latin typeface="Arial"/>
                  <a:ea typeface="Arial"/>
                  <a:cs typeface="Arial"/>
                </a:rPr>
                <a:t>cGAMP</a:t>
              </a:r>
              <a:endParaRPr sz="1100" dirty="0">
                <a:latin typeface="Arial"/>
                <a:ea typeface="Arial"/>
                <a:cs typeface="Arial"/>
              </a:endParaRPr>
            </a:p>
            <a:p>
              <a:pPr marL="958850" algn="l" rtl="0" eaLnBrk="0">
                <a:lnSpc>
                  <a:spcPts val="826"/>
                </a:lnSpc>
                <a:spcBef>
                  <a:spcPts val="974"/>
                </a:spcBef>
                <a:tabLst/>
              </a:pPr>
              <a:r>
                <a:rPr sz="1100" kern="0" spc="-20" dirty="0">
                  <a:solidFill>
                    <a:srgbClr val="000000">
                      <a:alpha val="100000"/>
                    </a:srgbClr>
                  </a:solidFill>
                  <a:latin typeface="Arial"/>
                  <a:ea typeface="Arial"/>
                  <a:cs typeface="Arial"/>
                </a:rPr>
                <a:t>COP </a:t>
              </a:r>
              <a:r>
                <a:rPr sz="1100" b="1" kern="0" spc="-20" dirty="0">
                  <a:solidFill>
                    <a:srgbClr val="000000">
                      <a:alpha val="100000"/>
                    </a:srgbClr>
                  </a:solidFill>
                  <a:latin typeface="Arial"/>
                  <a:ea typeface="Arial"/>
                  <a:cs typeface="Arial"/>
                </a:rPr>
                <a:t>Il coated</a:t>
              </a:r>
              <a:endParaRPr sz="1100" dirty="0">
                <a:latin typeface="Arial"/>
                <a:ea typeface="Arial"/>
                <a:cs typeface="Arial"/>
              </a:endParaRPr>
            </a:p>
            <a:p>
              <a:pPr marL="1180464" algn="l" rtl="0" eaLnBrk="0">
                <a:lnSpc>
                  <a:spcPts val="1149"/>
                </a:lnSpc>
                <a:tabLst/>
              </a:pPr>
              <a:r>
                <a:rPr sz="900" b="1" kern="0" spc="20" dirty="0">
                  <a:solidFill>
                    <a:srgbClr val="000000">
                      <a:alpha val="100000"/>
                    </a:srgbClr>
                  </a:solidFill>
                  <a:latin typeface="Arial"/>
                  <a:ea typeface="Arial"/>
                  <a:cs typeface="Arial"/>
                </a:rPr>
                <a:t>vesicle</a:t>
              </a:r>
              <a:endParaRPr sz="900" dirty="0">
                <a:latin typeface="Arial"/>
                <a:ea typeface="Arial"/>
                <a:cs typeface="Arial"/>
              </a:endParaRPr>
            </a:p>
            <a:p>
              <a:pPr algn="l" rtl="0" eaLnBrk="0">
                <a:lnSpc>
                  <a:spcPct val="152000"/>
                </a:lnSpc>
                <a:tabLst/>
              </a:pPr>
              <a:endParaRPr sz="1000" dirty="0">
                <a:latin typeface="Arial"/>
                <a:ea typeface="Arial"/>
                <a:cs typeface="Arial"/>
              </a:endParaRPr>
            </a:p>
            <a:p>
              <a:pPr marL="4126865" algn="l" rtl="0" eaLnBrk="0">
                <a:lnSpc>
                  <a:spcPct val="84000"/>
                </a:lnSpc>
                <a:spcBef>
                  <a:spcPts val="308"/>
                </a:spcBef>
                <a:tabLst/>
              </a:pPr>
              <a:r>
                <a:rPr sz="1000" kern="0" spc="0" dirty="0">
                  <a:solidFill>
                    <a:srgbClr val="000000">
                      <a:alpha val="100000"/>
                    </a:srgbClr>
                  </a:solidFill>
                  <a:latin typeface="Arial"/>
                  <a:ea typeface="Arial"/>
                  <a:cs typeface="Arial"/>
                </a:rPr>
                <a:t>TBK</a:t>
              </a:r>
              <a:r>
                <a:rPr sz="1000" kern="0" spc="90" dirty="0">
                  <a:solidFill>
                    <a:srgbClr val="000000">
                      <a:alpha val="100000"/>
                    </a:srgbClr>
                  </a:solidFill>
                  <a:latin typeface="Arial"/>
                  <a:ea typeface="Arial"/>
                  <a:cs typeface="Arial"/>
                </a:rPr>
                <a:t>1</a:t>
              </a:r>
              <a:endParaRPr sz="1000" dirty="0">
                <a:latin typeface="Arial"/>
                <a:ea typeface="Arial"/>
                <a:cs typeface="Arial"/>
              </a:endParaRPr>
            </a:p>
            <a:p>
              <a:pPr marL="4304665" algn="l" rtl="0" eaLnBrk="0">
                <a:lnSpc>
                  <a:spcPct val="84000"/>
                </a:lnSpc>
                <a:spcBef>
                  <a:spcPts val="1008"/>
                </a:spcBef>
                <a:tabLst/>
              </a:pPr>
              <a:r>
                <a:rPr sz="900" kern="0" spc="0" dirty="0">
                  <a:solidFill>
                    <a:srgbClr val="000000">
                      <a:alpha val="100000"/>
                    </a:srgbClr>
                  </a:solidFill>
                  <a:latin typeface="Arial"/>
                  <a:ea typeface="Arial"/>
                  <a:cs typeface="Arial"/>
                </a:rPr>
                <a:t>IKKe</a:t>
              </a:r>
              <a:endParaRPr sz="900" dirty="0">
                <a:latin typeface="Arial"/>
                <a:ea typeface="Arial"/>
                <a:cs typeface="Arial"/>
              </a:endParaRPr>
            </a:p>
            <a:p>
              <a:pPr algn="l" rtl="0" eaLnBrk="0">
                <a:lnSpc>
                  <a:spcPct val="125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marL="2635250" algn="l" rtl="0" eaLnBrk="0">
                <a:lnSpc>
                  <a:spcPct val="85000"/>
                </a:lnSpc>
                <a:spcBef>
                  <a:spcPts val="303"/>
                </a:spcBef>
                <a:tabLst/>
              </a:pPr>
              <a:r>
                <a:rPr sz="1000" kern="0" spc="10" dirty="0">
                  <a:solidFill>
                    <a:srgbClr val="000000">
                      <a:alpha val="100000"/>
                    </a:srgbClr>
                  </a:solidFill>
                  <a:latin typeface="Arial"/>
                  <a:ea typeface="Arial"/>
                  <a:cs typeface="Arial"/>
                </a:rPr>
                <a:t>GOLGI</a:t>
              </a:r>
              <a:endParaRPr sz="1000" dirty="0">
                <a:latin typeface="Arial"/>
                <a:ea typeface="Arial"/>
                <a:cs typeface="Arial"/>
              </a:endParaRPr>
            </a:p>
            <a:p>
              <a:pPr marL="1682114" algn="l" rtl="0" eaLnBrk="0">
                <a:lnSpc>
                  <a:spcPct val="82000"/>
                </a:lnSpc>
                <a:spcBef>
                  <a:spcPts val="141"/>
                </a:spcBef>
                <a:tabLst/>
              </a:pPr>
              <a:r>
                <a:rPr sz="1100" kern="0" spc="-20" dirty="0">
                  <a:solidFill>
                    <a:srgbClr val="000000">
                      <a:alpha val="100000"/>
                    </a:srgbClr>
                  </a:solidFill>
                  <a:latin typeface="Arial"/>
                  <a:ea typeface="Arial"/>
                  <a:cs typeface="Arial"/>
                </a:rPr>
                <a:t>COP-</a:t>
              </a:r>
              <a:r>
                <a:rPr sz="1100" b="1" kern="0" spc="-20" dirty="0">
                  <a:solidFill>
                    <a:srgbClr val="000000">
                      <a:alpha val="100000"/>
                    </a:srgbClr>
                  </a:solidFill>
                  <a:latin typeface="Arial"/>
                  <a:ea typeface="Arial"/>
                  <a:cs typeface="Arial"/>
                </a:rPr>
                <a:t>I coated</a:t>
              </a:r>
              <a:endParaRPr sz="1100" dirty="0">
                <a:latin typeface="Arial"/>
                <a:ea typeface="Arial"/>
                <a:cs typeface="Arial"/>
              </a:endParaRPr>
            </a:p>
            <a:p>
              <a:pPr marL="1898014" algn="l" rtl="0" eaLnBrk="0">
                <a:lnSpc>
                  <a:spcPct val="84000"/>
                </a:lnSpc>
                <a:spcBef>
                  <a:spcPts val="569"/>
                </a:spcBef>
                <a:tabLst/>
              </a:pPr>
              <a:r>
                <a:rPr sz="1000" b="1" kern="0" spc="20" dirty="0">
                  <a:solidFill>
                    <a:srgbClr val="000000">
                      <a:alpha val="100000"/>
                    </a:srgbClr>
                  </a:solidFill>
                  <a:latin typeface="Arial"/>
                  <a:ea typeface="Arial"/>
                  <a:cs typeface="Arial"/>
                </a:rPr>
                <a:t>vesicle</a:t>
              </a:r>
              <a:endParaRPr sz="1000" dirty="0">
                <a:latin typeface="Arial"/>
                <a:ea typeface="Arial"/>
                <a:cs typeface="Arial"/>
              </a:endParaRPr>
            </a:p>
            <a:p>
              <a:pPr marL="254000" algn="l" rtl="0" eaLnBrk="0">
                <a:lnSpc>
                  <a:spcPct val="84000"/>
                </a:lnSpc>
                <a:spcBef>
                  <a:spcPts val="1114"/>
                </a:spcBef>
                <a:tabLst/>
              </a:pPr>
              <a:r>
                <a:rPr sz="1100" b="1" kern="0" spc="-20" dirty="0">
                  <a:solidFill>
                    <a:srgbClr val="000000">
                      <a:alpha val="100000"/>
                    </a:srgbClr>
                  </a:solidFill>
                  <a:latin typeface="Arial"/>
                  <a:ea typeface="Arial"/>
                  <a:cs typeface="Arial"/>
                </a:rPr>
                <a:t>STING</a:t>
              </a:r>
              <a:endParaRPr sz="11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2399664" algn="l" rtl="0" eaLnBrk="0">
                <a:lnSpc>
                  <a:spcPct val="84000"/>
                </a:lnSpc>
                <a:spcBef>
                  <a:spcPts val="340"/>
                </a:spcBef>
                <a:tabLst/>
              </a:pPr>
              <a:r>
                <a:rPr sz="1100" kern="0" spc="10" dirty="0">
                  <a:solidFill>
                    <a:srgbClr val="906040">
                      <a:alpha val="100000"/>
                    </a:srgbClr>
                  </a:solidFill>
                  <a:latin typeface="Arial"/>
                  <a:ea typeface="Arial"/>
                  <a:cs typeface="Arial"/>
                </a:rPr>
                <a:t>NUCLEUS</a:t>
              </a:r>
              <a:endParaRPr sz="1100" dirty="0">
                <a:latin typeface="Arial"/>
                <a:ea typeface="Arial"/>
                <a:cs typeface="Arial"/>
              </a:endParaRPr>
            </a:p>
            <a:p>
              <a:pPr algn="l" rtl="0" eaLnBrk="0">
                <a:lnSpc>
                  <a:spcPct val="173000"/>
                </a:lnSpc>
                <a:tabLst/>
              </a:pPr>
              <a:endParaRPr sz="1000" dirty="0">
                <a:latin typeface="Arial"/>
                <a:ea typeface="Arial"/>
                <a:cs typeface="Arial"/>
              </a:endParaRPr>
            </a:p>
            <a:p>
              <a:pPr marL="1289050" algn="l" rtl="0" eaLnBrk="0">
                <a:lnSpc>
                  <a:spcPct val="84000"/>
                </a:lnSpc>
                <a:spcBef>
                  <a:spcPts val="308"/>
                </a:spcBef>
                <a:tabLst/>
              </a:pPr>
              <a:r>
                <a:rPr sz="1000" b="1" kern="0" spc="10" dirty="0">
                  <a:solidFill>
                    <a:srgbClr val="000000">
                      <a:alpha val="100000"/>
                    </a:srgbClr>
                  </a:solidFill>
                  <a:latin typeface="Arial"/>
                  <a:ea typeface="Arial"/>
                  <a:cs typeface="Arial"/>
                </a:rPr>
                <a:t>Mobilized</a:t>
              </a:r>
              <a:r>
                <a:rPr sz="1000" b="1" kern="0" spc="70" dirty="0">
                  <a:solidFill>
                    <a:srgbClr val="000000">
                      <a:alpha val="100000"/>
                    </a:srgbClr>
                  </a:solidFill>
                  <a:latin typeface="Arial"/>
                  <a:ea typeface="Arial"/>
                  <a:cs typeface="Arial"/>
                </a:rPr>
                <a:t>   </a:t>
              </a:r>
              <a:r>
                <a:rPr sz="1000" b="1" kern="0" spc="10" dirty="0">
                  <a:solidFill>
                    <a:srgbClr val="000000">
                      <a:alpha val="100000"/>
                    </a:srgbClr>
                  </a:solidFill>
                  <a:latin typeface="Arial"/>
                  <a:ea typeface="Arial"/>
                  <a:cs typeface="Arial"/>
                </a:rPr>
                <a:t>upon</a:t>
              </a:r>
              <a:endParaRPr sz="1000" dirty="0">
                <a:latin typeface="Arial"/>
                <a:ea typeface="Arial"/>
                <a:cs typeface="Arial"/>
              </a:endParaRPr>
            </a:p>
            <a:p>
              <a:pPr marL="1485264" algn="l" rtl="0" eaLnBrk="0">
                <a:lnSpc>
                  <a:spcPct val="84000"/>
                </a:lnSpc>
                <a:spcBef>
                  <a:spcPts val="228"/>
                </a:spcBef>
                <a:tabLst/>
              </a:pPr>
              <a:r>
                <a:rPr sz="1000" b="1" kern="0" spc="10" dirty="0">
                  <a:solidFill>
                    <a:srgbClr val="000000">
                      <a:alpha val="100000"/>
                    </a:srgbClr>
                  </a:solidFill>
                  <a:latin typeface="Arial"/>
                  <a:ea typeface="Arial"/>
                  <a:cs typeface="Arial"/>
                </a:rPr>
                <a:t>activation</a:t>
              </a:r>
              <a:endParaRPr sz="1000" dirty="0">
                <a:latin typeface="Arial"/>
                <a:ea typeface="Arial"/>
                <a:cs typeface="Arial"/>
              </a:endParaRPr>
            </a:p>
            <a:p>
              <a:pPr algn="l" rtl="0" eaLnBrk="0">
                <a:lnSpc>
                  <a:spcPct val="136000"/>
                </a:lnSpc>
                <a:tabLst/>
              </a:pPr>
              <a:endParaRPr sz="1000" dirty="0">
                <a:latin typeface="Arial"/>
                <a:ea typeface="Arial"/>
                <a:cs typeface="Arial"/>
              </a:endParaRPr>
            </a:p>
            <a:p>
              <a:pPr algn="l" rtl="0" eaLnBrk="0">
                <a:lnSpc>
                  <a:spcPct val="137000"/>
                </a:lnSpc>
                <a:tabLst/>
              </a:pPr>
              <a:endParaRPr sz="1000" dirty="0">
                <a:latin typeface="Arial"/>
                <a:ea typeface="Arial"/>
                <a:cs typeface="Arial"/>
              </a:endParaRPr>
            </a:p>
            <a:p>
              <a:pPr marL="2908300" algn="l" rtl="0" eaLnBrk="0">
                <a:lnSpc>
                  <a:spcPct val="81000"/>
                </a:lnSpc>
                <a:spcBef>
                  <a:spcPts val="301"/>
                </a:spcBef>
                <a:tabLst/>
              </a:pPr>
              <a:r>
                <a:rPr sz="1000" kern="0" spc="-20" dirty="0">
                  <a:solidFill>
                    <a:srgbClr val="000000">
                      <a:alpha val="100000"/>
                    </a:srgbClr>
                  </a:solidFill>
                  <a:latin typeface="Arial"/>
                  <a:ea typeface="Arial"/>
                  <a:cs typeface="Arial"/>
                </a:rPr>
                <a:t>IRF3</a:t>
              </a:r>
              <a:r>
                <a:rPr sz="1000" kern="0" spc="6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NF-k  </a:t>
              </a:r>
              <a:r>
                <a:rPr sz="1000" kern="0" spc="-20" dirty="0">
                  <a:solidFill>
                    <a:srgbClr val="000000">
                      <a:alpha val="100000"/>
                    </a:srgbClr>
                  </a:solidFill>
                  <a:latin typeface="Arial"/>
                  <a:ea typeface="Arial"/>
                  <a:cs typeface="Arial"/>
                </a:rPr>
                <a:t>B</a:t>
              </a:r>
              <a:endParaRPr sz="1000" dirty="0">
                <a:latin typeface="Arial"/>
                <a:ea typeface="Arial"/>
                <a:cs typeface="Arial"/>
              </a:endParaRPr>
            </a:p>
            <a:p>
              <a:pPr marL="3067050" algn="l" rtl="0" eaLnBrk="0">
                <a:lnSpc>
                  <a:spcPct val="84000"/>
                </a:lnSpc>
                <a:spcBef>
                  <a:spcPts val="1293"/>
                </a:spcBef>
                <a:tabLst/>
              </a:pPr>
              <a:r>
                <a:rPr sz="1000" kern="0" spc="10" dirty="0">
                  <a:solidFill>
                    <a:srgbClr val="000000">
                      <a:alpha val="100000"/>
                    </a:srgbClr>
                  </a:solidFill>
                  <a:latin typeface="Arial"/>
                  <a:ea typeface="Arial"/>
                  <a:cs typeface="Arial"/>
                </a:rPr>
                <a:t>Promoter</a:t>
              </a:r>
              <a:endParaRPr sz="1000" dirty="0">
                <a:latin typeface="Arial"/>
                <a:ea typeface="Arial"/>
                <a:cs typeface="Arial"/>
              </a:endParaRPr>
            </a:p>
            <a:p>
              <a:pPr marL="1428750" algn="l" rtl="0" eaLnBrk="0">
                <a:lnSpc>
                  <a:spcPct val="77000"/>
                </a:lnSpc>
                <a:spcBef>
                  <a:spcPts val="1086"/>
                </a:spcBef>
                <a:tabLst/>
              </a:pPr>
              <a:r>
                <a:rPr sz="1200" b="1" kern="0" spc="-30" dirty="0">
                  <a:solidFill>
                    <a:srgbClr val="000000">
                      <a:alpha val="100000"/>
                    </a:srgbClr>
                  </a:solidFill>
                  <a:latin typeface="Arial"/>
                  <a:ea typeface="Arial"/>
                  <a:cs typeface="Arial"/>
                </a:rPr>
                <a:t>Nuclear cGAS</a:t>
              </a:r>
              <a:endParaRPr sz="1200" dirty="0">
                <a:latin typeface="Arial"/>
                <a:ea typeface="Arial"/>
                <a:cs typeface="Arial"/>
              </a:endParaRPr>
            </a:p>
            <a:p>
              <a:pPr marL="806450" algn="l" rtl="0" eaLnBrk="0">
                <a:lnSpc>
                  <a:spcPts val="1502"/>
                </a:lnSpc>
                <a:tabLst/>
              </a:pPr>
              <a:r>
                <a:rPr sz="1000" kern="0" spc="50" dirty="0">
                  <a:solidFill>
                    <a:srgbClr val="000000">
                      <a:alpha val="100000"/>
                    </a:srgbClr>
                  </a:solidFill>
                  <a:latin typeface="SimSun"/>
                  <a:ea typeface="SimSun"/>
                  <a:cs typeface="SimSun"/>
                </a:rPr>
                <a:t>("</a:t>
              </a:r>
              <a:r>
                <a:rPr sz="1000" b="1" kern="0" spc="0" dirty="0">
                  <a:solidFill>
                    <a:srgbClr val="000000">
                      <a:alpha val="100000"/>
                    </a:srgbClr>
                  </a:solidFill>
                  <a:latin typeface="Arial"/>
                  <a:ea typeface="Arial"/>
                  <a:cs typeface="Arial"/>
                </a:rPr>
                <a:t>silenced</a:t>
              </a:r>
              <a:r>
                <a:rPr sz="1000" b="1" kern="0" spc="50" dirty="0">
                  <a:solidFill>
                    <a:srgbClr val="000000">
                      <a:alpha val="100000"/>
                    </a:srgbClr>
                  </a:solidFill>
                  <a:latin typeface="Arial"/>
                  <a:ea typeface="Arial"/>
                  <a:cs typeface="Arial"/>
                </a:rPr>
                <a:t>   </a:t>
              </a:r>
              <a:r>
                <a:rPr sz="1000" b="1" kern="0" spc="0" dirty="0">
                  <a:solidFill>
                    <a:srgbClr val="000000">
                      <a:alpha val="100000"/>
                    </a:srgbClr>
                  </a:solidFill>
                  <a:latin typeface="Arial"/>
                  <a:ea typeface="Arial"/>
                  <a:cs typeface="Arial"/>
                </a:rPr>
                <a:t>on</a:t>
              </a:r>
              <a:r>
                <a:rPr sz="1000" b="1" kern="0" spc="50" dirty="0">
                  <a:solidFill>
                    <a:srgbClr val="000000">
                      <a:alpha val="100000"/>
                    </a:srgbClr>
                  </a:solidFill>
                  <a:latin typeface="Arial"/>
                  <a:ea typeface="Arial"/>
                  <a:cs typeface="Arial"/>
                </a:rPr>
                <a:t>   </a:t>
              </a:r>
              <a:r>
                <a:rPr sz="1000" b="1" kern="0" spc="0" dirty="0">
                  <a:solidFill>
                    <a:srgbClr val="000000">
                      <a:alpha val="100000"/>
                    </a:srgbClr>
                  </a:solidFill>
                  <a:latin typeface="Arial"/>
                  <a:ea typeface="Arial"/>
                  <a:cs typeface="Arial"/>
                </a:rPr>
                <a:t>the</a:t>
              </a:r>
              <a:r>
                <a:rPr sz="1000" b="1" kern="0" spc="50" dirty="0">
                  <a:solidFill>
                    <a:srgbClr val="000000">
                      <a:alpha val="100000"/>
                    </a:srgbClr>
                  </a:solidFill>
                  <a:latin typeface="Arial"/>
                  <a:ea typeface="Arial"/>
                  <a:cs typeface="Arial"/>
                </a:rPr>
                <a:t>  </a:t>
              </a:r>
              <a:r>
                <a:rPr sz="1000" b="1" kern="0" spc="40" dirty="0">
                  <a:solidFill>
                    <a:srgbClr val="000000">
                      <a:alpha val="100000"/>
                    </a:srgbClr>
                  </a:solidFill>
                  <a:latin typeface="Arial"/>
                  <a:ea typeface="Arial"/>
                  <a:cs typeface="Arial"/>
                </a:rPr>
                <a:t> </a:t>
              </a:r>
              <a:r>
                <a:rPr sz="1000" b="1" kern="0" spc="0" dirty="0">
                  <a:solidFill>
                    <a:srgbClr val="000000">
                      <a:alpha val="100000"/>
                    </a:srgbClr>
                  </a:solidFill>
                  <a:latin typeface="Arial"/>
                  <a:ea typeface="Arial"/>
                  <a:cs typeface="Arial"/>
                </a:rPr>
                <a:t>nucloosome</a:t>
              </a:r>
              <a:r>
                <a:rPr sz="1000" b="1" kern="0" spc="40" dirty="0">
                  <a:solidFill>
                    <a:srgbClr val="000000">
                      <a:alpha val="100000"/>
                    </a:srgbClr>
                  </a:solidFill>
                  <a:latin typeface="Arial"/>
                  <a:ea typeface="Arial"/>
                  <a:cs typeface="Arial"/>
                </a:rPr>
                <a:t>")</a:t>
              </a:r>
              <a:endParaRPr sz="1000" dirty="0">
                <a:latin typeface="Arial"/>
                <a:ea typeface="Arial"/>
                <a:cs typeface="Arial"/>
              </a:endParaRPr>
            </a:p>
          </p:txBody>
        </p:sp>
      </p:grpSp>
      <p:sp>
        <p:nvSpPr>
          <p:cNvPr id="62" name="textbox 62"/>
          <p:cNvSpPr/>
          <p:nvPr/>
        </p:nvSpPr>
        <p:spPr>
          <a:xfrm>
            <a:off x="2571695" y="2510254"/>
            <a:ext cx="6143624" cy="7183119"/>
          </a:xfrm>
          <a:prstGeom prst="rect">
            <a:avLst/>
          </a:prstGeom>
          <a:noFill/>
          <a:ln w="0" cap="flat">
            <a:noFill/>
            <a:prstDash val="solid"/>
            <a:miter lim="0"/>
          </a:ln>
        </p:spPr>
        <p:txBody>
          <a:bodyPr vert="horz" wrap="square" lIns="0" tIns="0" rIns="0" bIns="0"/>
          <a:lstStyle/>
          <a:p>
            <a:pPr algn="l" rtl="0" eaLnBrk="0">
              <a:lnSpc>
                <a:spcPct val="67729"/>
              </a:lnSpc>
              <a:tabLst/>
            </a:pPr>
            <a:endParaRPr sz="100" dirty="0">
              <a:latin typeface="Arial"/>
              <a:ea typeface="Arial"/>
              <a:cs typeface="Arial"/>
            </a:endParaRPr>
          </a:p>
          <a:p>
            <a:pPr marL="12700" algn="l" rtl="0" eaLnBrk="0">
              <a:lnSpc>
                <a:spcPct val="119000"/>
              </a:lnSpc>
              <a:tabLst/>
            </a:pPr>
            <a:r>
              <a:rPr sz="1700" b="1" kern="0" spc="0" dirty="0">
                <a:solidFill>
                  <a:srgbClr val="202060">
                    <a:alpha val="100000"/>
                  </a:srgbClr>
                </a:solidFill>
                <a:latin typeface="Arial"/>
                <a:ea typeface="Arial"/>
                <a:cs typeface="Arial"/>
              </a:rPr>
              <a:t>Sensor</a:t>
            </a:r>
            <a:r>
              <a:rPr sz="1700" b="1" kern="0" spc="50" dirty="0">
                <a:solidFill>
                  <a:srgbClr val="202060">
                    <a:alpha val="100000"/>
                  </a:srgbClr>
                </a:solidFill>
                <a:latin typeface="Arial"/>
                <a:ea typeface="Arial"/>
                <a:cs typeface="Arial"/>
              </a:rPr>
              <a:t>(</a:t>
            </a:r>
            <a:r>
              <a:rPr sz="1700" b="1" kern="0" spc="0" dirty="0">
                <a:solidFill>
                  <a:srgbClr val="202060">
                    <a:alpha val="100000"/>
                  </a:srgbClr>
                </a:solidFill>
                <a:latin typeface="Arial"/>
                <a:ea typeface="Arial"/>
                <a:cs typeface="Arial"/>
              </a:rPr>
              <a:t>cGAS</a:t>
            </a:r>
            <a:r>
              <a:rPr sz="1700" b="1" kern="0" spc="50" dirty="0">
                <a:solidFill>
                  <a:srgbClr val="202060">
                    <a:alpha val="100000"/>
                  </a:srgbClr>
                </a:solidFill>
                <a:latin typeface="Arial"/>
                <a:ea typeface="Arial"/>
                <a:cs typeface="Arial"/>
              </a:rPr>
              <a:t>):</a:t>
            </a:r>
            <a:r>
              <a:rPr sz="1700" b="1" kern="0" spc="19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Cyclic</a:t>
            </a:r>
            <a:r>
              <a:rPr sz="1700" kern="0" spc="5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GMP</a:t>
            </a:r>
            <a:r>
              <a:rPr sz="1700" kern="0" spc="50" dirty="0">
                <a:solidFill>
                  <a:srgbClr val="202060">
                    <a:alpha val="100000"/>
                  </a:srgbClr>
                </a:solidFill>
                <a:latin typeface="Arial"/>
                <a:ea typeface="Arial"/>
                <a:cs typeface="Arial"/>
              </a:rPr>
              <a:t>-</a:t>
            </a:r>
            <a:r>
              <a:rPr sz="1700" kern="0" spc="0" dirty="0">
                <a:solidFill>
                  <a:srgbClr val="202060">
                    <a:alpha val="100000"/>
                  </a:srgbClr>
                </a:solidFill>
                <a:latin typeface="Arial"/>
                <a:ea typeface="Arial"/>
                <a:cs typeface="Arial"/>
              </a:rPr>
              <a:t>AMP</a:t>
            </a:r>
            <a:r>
              <a:rPr sz="1700" kern="0" spc="5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synthase</a:t>
            </a:r>
            <a:r>
              <a:rPr sz="1700" kern="0" spc="50" dirty="0">
                <a:solidFill>
                  <a:srgbClr val="202060">
                    <a:alpha val="100000"/>
                  </a:srgbClr>
                </a:solidFill>
                <a:latin typeface="Arial"/>
                <a:ea typeface="Arial"/>
                <a:cs typeface="Arial"/>
              </a:rPr>
              <a:t>(</a:t>
            </a:r>
            <a:r>
              <a:rPr sz="1700" kern="0" spc="0" dirty="0">
                <a:solidFill>
                  <a:srgbClr val="202060">
                    <a:alpha val="100000"/>
                  </a:srgbClr>
                </a:solidFill>
                <a:latin typeface="Arial"/>
                <a:ea typeface="Arial"/>
                <a:cs typeface="Arial"/>
              </a:rPr>
              <a:t>cGAS</a:t>
            </a:r>
            <a:r>
              <a:rPr sz="1700" kern="0" spc="50" dirty="0">
                <a:solidFill>
                  <a:srgbClr val="202060">
                    <a:alpha val="100000"/>
                  </a:srgbClr>
                </a:solidFill>
                <a:latin typeface="Arial"/>
                <a:ea typeface="Arial"/>
                <a:cs typeface="Arial"/>
              </a:rPr>
              <a:t>)</a:t>
            </a:r>
            <a:r>
              <a:rPr sz="1700" kern="0" spc="0" dirty="0">
                <a:solidFill>
                  <a:srgbClr val="202060">
                    <a:alpha val="100000"/>
                  </a:srgbClr>
                </a:solidFill>
                <a:latin typeface="Arial"/>
                <a:ea typeface="Arial"/>
                <a:cs typeface="Arial"/>
              </a:rPr>
              <a:t>is</a:t>
            </a:r>
            <a:r>
              <a:rPr sz="1700" kern="0" spc="5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the      </a:t>
            </a:r>
            <a:r>
              <a:rPr sz="1700" kern="0" spc="-10" dirty="0">
                <a:solidFill>
                  <a:srgbClr val="202060">
                    <a:alpha val="100000"/>
                  </a:srgbClr>
                </a:solidFill>
                <a:latin typeface="Arial"/>
                <a:ea typeface="Arial"/>
                <a:cs typeface="Arial"/>
              </a:rPr>
              <a:t>cytosolic</a:t>
            </a:r>
            <a:r>
              <a:rPr sz="1700" kern="0" spc="180" dirty="0">
                <a:solidFill>
                  <a:srgbClr val="202060">
                    <a:alpha val="100000"/>
                  </a:srgbClr>
                </a:solidFill>
                <a:latin typeface="Arial"/>
                <a:ea typeface="Arial"/>
                <a:cs typeface="Arial"/>
              </a:rPr>
              <a:t> </a:t>
            </a:r>
            <a:r>
              <a:rPr sz="1700" kern="0" spc="-10" dirty="0">
                <a:solidFill>
                  <a:srgbClr val="202060">
                    <a:alpha val="100000"/>
                  </a:srgbClr>
                </a:solidFill>
                <a:latin typeface="Arial"/>
                <a:ea typeface="Arial"/>
                <a:cs typeface="Arial"/>
              </a:rPr>
              <a:t>DNA sensor.</a:t>
            </a:r>
            <a:endParaRPr sz="1700" dirty="0">
              <a:latin typeface="Arial"/>
              <a:ea typeface="Arial"/>
              <a:cs typeface="Arial"/>
            </a:endParaRPr>
          </a:p>
          <a:p>
            <a:pPr marL="88900" algn="l" rtl="0" eaLnBrk="0">
              <a:lnSpc>
                <a:spcPts val="2180"/>
              </a:lnSpc>
              <a:spcBef>
                <a:spcPts val="802"/>
              </a:spcBef>
              <a:tabLst/>
            </a:pPr>
            <a:r>
              <a:rPr sz="1600" kern="0" spc="-10" dirty="0">
                <a:solidFill>
                  <a:srgbClr val="1020B0">
                    <a:alpha val="100000"/>
                  </a:srgbClr>
                </a:solidFill>
                <a:latin typeface="SimSun"/>
                <a:ea typeface="SimSun"/>
                <a:cs typeface="SimSun"/>
              </a:rPr>
              <a:t>● </a:t>
            </a:r>
            <a:r>
              <a:rPr sz="1600" kern="0" spc="-10" dirty="0">
                <a:solidFill>
                  <a:srgbClr val="203070">
                    <a:alpha val="100000"/>
                  </a:srgbClr>
                </a:solidFill>
                <a:latin typeface="Arial"/>
                <a:ea typeface="Arial"/>
                <a:cs typeface="Arial"/>
              </a:rPr>
              <a:t>Upon  binding</a:t>
            </a:r>
            <a:r>
              <a:rPr sz="1600" kern="0" spc="60" dirty="0">
                <a:solidFill>
                  <a:srgbClr val="203070">
                    <a:alpha val="100000"/>
                  </a:srgbClr>
                </a:solidFill>
                <a:latin typeface="Arial"/>
                <a:ea typeface="Arial"/>
                <a:cs typeface="Arial"/>
              </a:rPr>
              <a:t>  </a:t>
            </a:r>
            <a:r>
              <a:rPr sz="1600" kern="0" spc="-10" dirty="0">
                <a:solidFill>
                  <a:srgbClr val="203070">
                    <a:alpha val="100000"/>
                  </a:srgbClr>
                </a:solidFill>
                <a:latin typeface="Arial"/>
                <a:ea typeface="Arial"/>
                <a:cs typeface="Arial"/>
              </a:rPr>
              <a:t>dsDNA,cGAS</a:t>
            </a:r>
            <a:r>
              <a:rPr sz="1600" kern="0" spc="100" dirty="0">
                <a:solidFill>
                  <a:srgbClr val="203070">
                    <a:alpha val="100000"/>
                  </a:srgbClr>
                </a:solidFill>
                <a:latin typeface="Arial"/>
                <a:ea typeface="Arial"/>
                <a:cs typeface="Arial"/>
              </a:rPr>
              <a:t>  </a:t>
            </a:r>
            <a:r>
              <a:rPr sz="1600" kern="0" spc="-10" dirty="0">
                <a:solidFill>
                  <a:srgbClr val="203070">
                    <a:alpha val="100000"/>
                  </a:srgbClr>
                </a:solidFill>
                <a:latin typeface="Arial"/>
                <a:ea typeface="Arial"/>
                <a:cs typeface="Arial"/>
              </a:rPr>
              <a:t>is</a:t>
            </a:r>
            <a:r>
              <a:rPr sz="1600" kern="0" spc="80" dirty="0">
                <a:solidFill>
                  <a:srgbClr val="203070">
                    <a:alpha val="100000"/>
                  </a:srgbClr>
                </a:solidFill>
                <a:latin typeface="Arial"/>
                <a:ea typeface="Arial"/>
                <a:cs typeface="Arial"/>
              </a:rPr>
              <a:t>  </a:t>
            </a:r>
            <a:r>
              <a:rPr sz="1600" kern="0" spc="-10" dirty="0">
                <a:solidFill>
                  <a:srgbClr val="203070">
                    <a:alpha val="100000"/>
                  </a:srgbClr>
                </a:solidFill>
                <a:latin typeface="Arial"/>
                <a:ea typeface="Arial"/>
                <a:cs typeface="Arial"/>
              </a:rPr>
              <a:t>e</a:t>
            </a:r>
            <a:r>
              <a:rPr sz="1600" kern="0" spc="-20" dirty="0">
                <a:solidFill>
                  <a:srgbClr val="203070">
                    <a:alpha val="100000"/>
                  </a:srgbClr>
                </a:solidFill>
                <a:latin typeface="Arial"/>
                <a:ea typeface="Arial"/>
                <a:cs typeface="Arial"/>
              </a:rPr>
              <a:t>nzymatically</a:t>
            </a:r>
            <a:r>
              <a:rPr sz="1600" kern="0" spc="70" dirty="0">
                <a:solidFill>
                  <a:srgbClr val="203070">
                    <a:alpha val="100000"/>
                  </a:srgbClr>
                </a:solidFill>
                <a:latin typeface="Arial"/>
                <a:ea typeface="Arial"/>
                <a:cs typeface="Arial"/>
              </a:rPr>
              <a:t>  </a:t>
            </a:r>
            <a:r>
              <a:rPr sz="1600" kern="0" spc="-20" dirty="0">
                <a:solidFill>
                  <a:srgbClr val="203070">
                    <a:alpha val="100000"/>
                  </a:srgbClr>
                </a:solidFill>
                <a:latin typeface="Arial"/>
                <a:ea typeface="Arial"/>
                <a:cs typeface="Arial"/>
              </a:rPr>
              <a:t>activated.</a:t>
            </a:r>
            <a:endParaRPr sz="1600" dirty="0">
              <a:latin typeface="Arial"/>
              <a:ea typeface="Arial"/>
              <a:cs typeface="Arial"/>
            </a:endParaRPr>
          </a:p>
          <a:p>
            <a:pPr algn="l" rtl="0" eaLnBrk="0">
              <a:lnSpc>
                <a:spcPct val="132000"/>
              </a:lnSpc>
              <a:tabLst/>
            </a:pPr>
            <a:endParaRPr sz="1000" dirty="0">
              <a:latin typeface="Arial"/>
              <a:ea typeface="Arial"/>
              <a:cs typeface="Arial"/>
            </a:endParaRPr>
          </a:p>
          <a:p>
            <a:pPr algn="l" rtl="0" eaLnBrk="0">
              <a:lnSpc>
                <a:spcPct val="132000"/>
              </a:lnSpc>
              <a:tabLst/>
            </a:pPr>
            <a:endParaRPr sz="1000" dirty="0">
              <a:latin typeface="Arial"/>
              <a:ea typeface="Arial"/>
              <a:cs typeface="Arial"/>
            </a:endParaRPr>
          </a:p>
          <a:p>
            <a:pPr marL="12700" algn="l" rtl="0" eaLnBrk="0">
              <a:lnSpc>
                <a:spcPct val="116000"/>
              </a:lnSpc>
              <a:spcBef>
                <a:spcPts val="517"/>
              </a:spcBef>
              <a:tabLst/>
            </a:pPr>
            <a:r>
              <a:rPr sz="1700" b="1" kern="0" spc="-10" dirty="0">
                <a:solidFill>
                  <a:srgbClr val="202060">
                    <a:alpha val="100000"/>
                  </a:srgbClr>
                </a:solidFill>
                <a:latin typeface="Arial"/>
                <a:ea typeface="Arial"/>
                <a:cs typeface="Arial"/>
              </a:rPr>
              <a:t>Second    Messenger(cGAMP):</a:t>
            </a:r>
            <a:r>
              <a:rPr sz="1700" b="1" kern="0" spc="150" dirty="0">
                <a:solidFill>
                  <a:srgbClr val="202060">
                    <a:alpha val="100000"/>
                  </a:srgbClr>
                </a:solidFill>
                <a:latin typeface="Arial"/>
                <a:ea typeface="Arial"/>
                <a:cs typeface="Arial"/>
              </a:rPr>
              <a:t> </a:t>
            </a:r>
            <a:r>
              <a:rPr sz="1700" kern="0" spc="-10" dirty="0">
                <a:solidFill>
                  <a:srgbClr val="202060">
                    <a:alpha val="100000"/>
                  </a:srgbClr>
                </a:solidFill>
                <a:latin typeface="Arial"/>
                <a:ea typeface="Arial"/>
                <a:cs typeface="Arial"/>
              </a:rPr>
              <a:t>Activated cG</a:t>
            </a:r>
            <a:r>
              <a:rPr sz="1700" kern="0" spc="-20" dirty="0">
                <a:solidFill>
                  <a:srgbClr val="202060">
                    <a:alpha val="100000"/>
                  </a:srgbClr>
                </a:solidFill>
                <a:latin typeface="Arial"/>
                <a:ea typeface="Arial"/>
                <a:cs typeface="Arial"/>
              </a:rPr>
              <a:t>AS synthesizes</a:t>
            </a:r>
            <a:r>
              <a:rPr sz="1700" kern="0" spc="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the</a:t>
            </a:r>
            <a:r>
              <a:rPr sz="1700" kern="0" spc="8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cyclic</a:t>
            </a:r>
            <a:r>
              <a:rPr sz="1700" kern="0" spc="8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dinucleotide</a:t>
            </a:r>
            <a:r>
              <a:rPr sz="1700" kern="0" spc="80" dirty="0">
                <a:solidFill>
                  <a:srgbClr val="202060">
                    <a:alpha val="100000"/>
                  </a:srgbClr>
                </a:solidFill>
                <a:latin typeface="Arial"/>
                <a:ea typeface="Arial"/>
                <a:cs typeface="Arial"/>
              </a:rPr>
              <a:t> 2'3'-</a:t>
            </a:r>
            <a:r>
              <a:rPr sz="1700" kern="0" spc="0" dirty="0">
                <a:solidFill>
                  <a:srgbClr val="202060">
                    <a:alpha val="100000"/>
                  </a:srgbClr>
                </a:solidFill>
                <a:latin typeface="Arial"/>
                <a:ea typeface="Arial"/>
                <a:cs typeface="Arial"/>
              </a:rPr>
              <a:t>cyclic</a:t>
            </a:r>
            <a:r>
              <a:rPr sz="1700" kern="0" spc="80" dirty="0">
                <a:solidFill>
                  <a:srgbClr val="202060">
                    <a:alpha val="100000"/>
                  </a:srgbClr>
                </a:solidFill>
                <a:latin typeface="Arial"/>
                <a:ea typeface="Arial"/>
                <a:cs typeface="Arial"/>
              </a:rPr>
              <a:t> </a:t>
            </a:r>
            <a:r>
              <a:rPr sz="1700" kern="0" spc="0" dirty="0">
                <a:solidFill>
                  <a:srgbClr val="202060">
                    <a:alpha val="100000"/>
                  </a:srgbClr>
                </a:solidFill>
                <a:latin typeface="Arial"/>
                <a:ea typeface="Arial"/>
                <a:cs typeface="Arial"/>
              </a:rPr>
              <a:t>GMP</a:t>
            </a:r>
            <a:r>
              <a:rPr sz="1700" kern="0" spc="80" dirty="0">
                <a:solidFill>
                  <a:srgbClr val="202060">
                    <a:alpha val="100000"/>
                  </a:srgbClr>
                </a:solidFill>
                <a:latin typeface="Arial"/>
                <a:ea typeface="Arial"/>
                <a:cs typeface="Arial"/>
              </a:rPr>
              <a:t>-</a:t>
            </a:r>
            <a:r>
              <a:rPr sz="1700" kern="0" spc="0" dirty="0">
                <a:solidFill>
                  <a:srgbClr val="202060">
                    <a:alpha val="100000"/>
                  </a:srgbClr>
                </a:solidFill>
                <a:latin typeface="Arial"/>
                <a:ea typeface="Arial"/>
                <a:cs typeface="Arial"/>
              </a:rPr>
              <a:t>AMP</a:t>
            </a:r>
            <a:r>
              <a:rPr sz="1700" kern="0" spc="80" dirty="0">
                <a:solidFill>
                  <a:srgbClr val="202060">
                    <a:alpha val="100000"/>
                  </a:srgbClr>
                </a:solidFill>
                <a:latin typeface="Arial"/>
                <a:ea typeface="Arial"/>
                <a:cs typeface="Arial"/>
              </a:rPr>
              <a:t>(</a:t>
            </a:r>
            <a:r>
              <a:rPr sz="1700" kern="0" spc="0" dirty="0">
                <a:solidFill>
                  <a:srgbClr val="202060">
                    <a:alpha val="100000"/>
                  </a:srgbClr>
                </a:solidFill>
                <a:latin typeface="Arial"/>
                <a:ea typeface="Arial"/>
                <a:cs typeface="Arial"/>
              </a:rPr>
              <a:t>cGAMP</a:t>
            </a:r>
            <a:r>
              <a:rPr sz="1700" kern="0" spc="80" dirty="0">
                <a:solidFill>
                  <a:srgbClr val="202060">
                    <a:alpha val="100000"/>
                  </a:srgbClr>
                </a:solidFill>
                <a:latin typeface="Arial"/>
                <a:ea typeface="Arial"/>
                <a:cs typeface="Arial"/>
              </a:rPr>
              <a:t>)</a:t>
            </a:r>
            <a:endParaRPr sz="1700" dirty="0">
              <a:latin typeface="Arial"/>
              <a:ea typeface="Arial"/>
              <a:cs typeface="Arial"/>
            </a:endParaRPr>
          </a:p>
          <a:p>
            <a:pPr marL="12700" algn="l" rtl="0" eaLnBrk="0">
              <a:lnSpc>
                <a:spcPts val="2385"/>
              </a:lnSpc>
              <a:spcBef>
                <a:spcPts val="211"/>
              </a:spcBef>
              <a:tabLst/>
            </a:pPr>
            <a:r>
              <a:rPr sz="1700" kern="0" spc="-40" dirty="0">
                <a:solidFill>
                  <a:srgbClr val="202060">
                    <a:alpha val="100000"/>
                  </a:srgbClr>
                </a:solidFill>
                <a:latin typeface="Arial"/>
                <a:ea typeface="Arial"/>
                <a:cs typeface="Arial"/>
              </a:rPr>
              <a:t>from ATP and</a:t>
            </a:r>
            <a:r>
              <a:rPr sz="1700" kern="0" spc="60" dirty="0">
                <a:solidFill>
                  <a:srgbClr val="202060">
                    <a:alpha val="100000"/>
                  </a:srgbClr>
                </a:solidFill>
                <a:latin typeface="Arial"/>
                <a:ea typeface="Arial"/>
                <a:cs typeface="Arial"/>
              </a:rPr>
              <a:t> </a:t>
            </a:r>
            <a:r>
              <a:rPr sz="1700" kern="0" spc="-40" dirty="0">
                <a:solidFill>
                  <a:srgbClr val="202060">
                    <a:alpha val="100000"/>
                  </a:srgbClr>
                </a:solidFill>
                <a:latin typeface="Arial"/>
                <a:ea typeface="Arial"/>
                <a:cs typeface="Arial"/>
              </a:rPr>
              <a:t>GTP.</a:t>
            </a:r>
            <a:endParaRPr sz="1700" dirty="0">
              <a:latin typeface="Arial"/>
              <a:ea typeface="Arial"/>
              <a:cs typeface="Arial"/>
            </a:endParaRPr>
          </a:p>
          <a:p>
            <a:pPr algn="l" rtl="0" eaLnBrk="0">
              <a:lnSpc>
                <a:spcPct val="131000"/>
              </a:lnSpc>
              <a:tabLst/>
            </a:pPr>
            <a:endParaRPr sz="1000" dirty="0">
              <a:latin typeface="Arial"/>
              <a:ea typeface="Arial"/>
              <a:cs typeface="Arial"/>
            </a:endParaRPr>
          </a:p>
          <a:p>
            <a:pPr algn="l" rtl="0" eaLnBrk="0">
              <a:lnSpc>
                <a:spcPct val="131000"/>
              </a:lnSpc>
              <a:tabLst/>
            </a:pPr>
            <a:endParaRPr sz="1000" dirty="0">
              <a:latin typeface="Arial"/>
              <a:ea typeface="Arial"/>
              <a:cs typeface="Arial"/>
            </a:endParaRPr>
          </a:p>
          <a:p>
            <a:pPr marL="12700" algn="l" rtl="0" eaLnBrk="0">
              <a:lnSpc>
                <a:spcPct val="117000"/>
              </a:lnSpc>
              <a:spcBef>
                <a:spcPts val="520"/>
              </a:spcBef>
              <a:tabLst/>
            </a:pPr>
            <a:r>
              <a:rPr sz="1700" b="1" kern="0" spc="-10" dirty="0">
                <a:solidFill>
                  <a:srgbClr val="201060">
                    <a:alpha val="100000"/>
                  </a:srgbClr>
                </a:solidFill>
                <a:latin typeface="Arial"/>
                <a:ea typeface="Arial"/>
                <a:cs typeface="Arial"/>
              </a:rPr>
              <a:t>Adaptor(</a:t>
            </a:r>
            <a:r>
              <a:rPr sz="1700" b="1" kern="0" spc="180" dirty="0">
                <a:solidFill>
                  <a:srgbClr val="201060">
                    <a:alpha val="100000"/>
                  </a:srgbClr>
                </a:solidFill>
                <a:latin typeface="Arial"/>
                <a:ea typeface="Arial"/>
                <a:cs typeface="Arial"/>
              </a:rPr>
              <a:t>  </a:t>
            </a:r>
            <a:r>
              <a:rPr sz="1700" b="1" kern="0" spc="-10" dirty="0">
                <a:solidFill>
                  <a:srgbClr val="202060">
                    <a:alpha val="100000"/>
                  </a:srgbClr>
                </a:solidFill>
                <a:latin typeface="Arial"/>
                <a:ea typeface="Arial"/>
                <a:cs typeface="Arial"/>
              </a:rPr>
              <a:t>STING):</a:t>
            </a:r>
            <a:r>
              <a:rPr sz="1700" b="1" kern="0" spc="120" dirty="0">
                <a:solidFill>
                  <a:srgbClr val="202060">
                    <a:alpha val="100000"/>
                  </a:srgbClr>
                </a:solidFill>
                <a:latin typeface="Arial"/>
                <a:ea typeface="Arial"/>
                <a:cs typeface="Arial"/>
              </a:rPr>
              <a:t>  </a:t>
            </a:r>
            <a:r>
              <a:rPr sz="1700" kern="0" spc="-10" dirty="0">
                <a:solidFill>
                  <a:srgbClr val="202060">
                    <a:alpha val="100000"/>
                  </a:srgbClr>
                </a:solidFill>
                <a:latin typeface="Arial"/>
                <a:ea typeface="Arial"/>
                <a:cs typeface="Arial"/>
              </a:rPr>
              <a:t>cGAMP diffuses through the cytosol and</a:t>
            </a:r>
            <a:r>
              <a:rPr sz="1700" kern="0" spc="0" dirty="0">
                <a:solidFill>
                  <a:srgbClr val="202060">
                    <a:alpha val="100000"/>
                  </a:srgbClr>
                </a:solidFill>
                <a:latin typeface="Arial"/>
                <a:ea typeface="Arial"/>
                <a:cs typeface="Arial"/>
              </a:rPr>
              <a:t>  </a:t>
            </a:r>
            <a:r>
              <a:rPr sz="1700" kern="0" spc="-10" dirty="0">
                <a:solidFill>
                  <a:srgbClr val="202060">
                    <a:alpha val="100000"/>
                  </a:srgbClr>
                </a:solidFill>
                <a:latin typeface="Arial"/>
                <a:ea typeface="Arial"/>
                <a:cs typeface="Arial"/>
              </a:rPr>
              <a:t>binds</a:t>
            </a:r>
            <a:r>
              <a:rPr sz="1700" kern="0" spc="320" dirty="0">
                <a:solidFill>
                  <a:srgbClr val="202060">
                    <a:alpha val="100000"/>
                  </a:srgbClr>
                </a:solidFill>
                <a:latin typeface="Arial"/>
                <a:ea typeface="Arial"/>
                <a:cs typeface="Arial"/>
              </a:rPr>
              <a:t> </a:t>
            </a:r>
            <a:r>
              <a:rPr sz="1700" kern="0" spc="-10" dirty="0">
                <a:solidFill>
                  <a:srgbClr val="202060">
                    <a:alpha val="100000"/>
                  </a:srgbClr>
                </a:solidFill>
                <a:latin typeface="Arial"/>
                <a:ea typeface="Arial"/>
                <a:cs typeface="Arial"/>
              </a:rPr>
              <a:t>to</a:t>
            </a:r>
            <a:r>
              <a:rPr sz="1700" kern="0" spc="330" dirty="0">
                <a:solidFill>
                  <a:srgbClr val="202060">
                    <a:alpha val="100000"/>
                  </a:srgbClr>
                </a:solidFill>
                <a:latin typeface="Arial"/>
                <a:ea typeface="Arial"/>
                <a:cs typeface="Arial"/>
              </a:rPr>
              <a:t> </a:t>
            </a:r>
            <a:r>
              <a:rPr sz="1700" kern="0" spc="-10" dirty="0">
                <a:solidFill>
                  <a:srgbClr val="202060">
                    <a:alpha val="100000"/>
                  </a:srgbClr>
                </a:solidFill>
                <a:latin typeface="Arial"/>
                <a:ea typeface="Arial"/>
                <a:cs typeface="Arial"/>
              </a:rPr>
              <a:t>the</a:t>
            </a:r>
            <a:r>
              <a:rPr sz="1700" kern="0" spc="350" dirty="0">
                <a:solidFill>
                  <a:srgbClr val="202060">
                    <a:alpha val="100000"/>
                  </a:srgbClr>
                </a:solidFill>
                <a:latin typeface="Arial"/>
                <a:ea typeface="Arial"/>
                <a:cs typeface="Arial"/>
              </a:rPr>
              <a:t> </a:t>
            </a:r>
            <a:r>
              <a:rPr sz="1700" kern="0" spc="-10" dirty="0">
                <a:solidFill>
                  <a:srgbClr val="203070">
                    <a:alpha val="100000"/>
                  </a:srgbClr>
                </a:solidFill>
                <a:latin typeface="Arial"/>
                <a:ea typeface="Arial"/>
                <a:cs typeface="Arial"/>
              </a:rPr>
              <a:t>STING  </a:t>
            </a:r>
            <a:r>
              <a:rPr sz="1700" kern="0" spc="-20" dirty="0">
                <a:solidFill>
                  <a:srgbClr val="202060">
                    <a:alpha val="100000"/>
                  </a:srgbClr>
                </a:solidFill>
                <a:latin typeface="Arial"/>
                <a:ea typeface="Arial"/>
                <a:cs typeface="Arial"/>
              </a:rPr>
              <a:t>protein,which  is  anchored</a:t>
            </a:r>
            <a:r>
              <a:rPr sz="1700" kern="0" spc="50" dirty="0">
                <a:solidFill>
                  <a:srgbClr val="202060">
                    <a:alpha val="100000"/>
                  </a:srgbClr>
                </a:solidFill>
                <a:latin typeface="Arial"/>
                <a:ea typeface="Arial"/>
                <a:cs typeface="Arial"/>
              </a:rPr>
              <a:t>  </a:t>
            </a:r>
            <a:r>
              <a:rPr sz="1700" kern="0" spc="-20" dirty="0">
                <a:solidFill>
                  <a:srgbClr val="202060">
                    <a:alpha val="100000"/>
                  </a:srgbClr>
                </a:solidFill>
                <a:latin typeface="Arial"/>
                <a:ea typeface="Arial"/>
                <a:cs typeface="Arial"/>
              </a:rPr>
              <a:t>in  the</a:t>
            </a:r>
            <a:endParaRPr sz="1700" dirty="0">
              <a:latin typeface="Arial"/>
              <a:ea typeface="Arial"/>
              <a:cs typeface="Arial"/>
            </a:endParaRPr>
          </a:p>
          <a:p>
            <a:pPr marL="12700" algn="l" rtl="0" eaLnBrk="0">
              <a:lnSpc>
                <a:spcPct val="81000"/>
              </a:lnSpc>
              <a:spcBef>
                <a:spcPts val="464"/>
              </a:spcBef>
              <a:tabLst/>
            </a:pPr>
            <a:r>
              <a:rPr sz="1700" kern="0" spc="-20" dirty="0">
                <a:solidFill>
                  <a:srgbClr val="202060">
                    <a:alpha val="100000"/>
                  </a:srgbClr>
                </a:solidFill>
                <a:latin typeface="Arial"/>
                <a:ea typeface="Arial"/>
                <a:cs typeface="Arial"/>
              </a:rPr>
              <a:t>Endoplasmic</a:t>
            </a:r>
            <a:r>
              <a:rPr sz="1700" kern="0" spc="110" dirty="0">
                <a:solidFill>
                  <a:srgbClr val="202060">
                    <a:alpha val="100000"/>
                  </a:srgbClr>
                </a:solidFill>
                <a:latin typeface="Arial"/>
                <a:ea typeface="Arial"/>
                <a:cs typeface="Arial"/>
              </a:rPr>
              <a:t> </a:t>
            </a:r>
            <a:r>
              <a:rPr sz="1700" kern="0" spc="-20" dirty="0">
                <a:solidFill>
                  <a:srgbClr val="202060">
                    <a:alpha val="100000"/>
                  </a:srgbClr>
                </a:solidFill>
                <a:latin typeface="Arial"/>
                <a:ea typeface="Arial"/>
                <a:cs typeface="Arial"/>
              </a:rPr>
              <a:t>Reticulum(ER</a:t>
            </a:r>
            <a:r>
              <a:rPr sz="1700" kern="0" spc="-30" dirty="0">
                <a:solidFill>
                  <a:srgbClr val="202060">
                    <a:alpha val="100000"/>
                  </a:srgbClr>
                </a:solidFill>
                <a:latin typeface="Arial"/>
                <a:ea typeface="Arial"/>
                <a:cs typeface="Arial"/>
              </a:rPr>
              <a:t>).</a:t>
            </a:r>
            <a:endParaRPr sz="1700" dirty="0">
              <a:latin typeface="Arial"/>
              <a:ea typeface="Arial"/>
              <a:cs typeface="Arial"/>
            </a:endParaRPr>
          </a:p>
          <a:p>
            <a:pPr algn="l" rtl="0" eaLnBrk="0">
              <a:lnSpc>
                <a:spcPct val="124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marL="12700" algn="l" rtl="0" eaLnBrk="0">
              <a:lnSpc>
                <a:spcPct val="81000"/>
              </a:lnSpc>
              <a:spcBef>
                <a:spcPts val="572"/>
              </a:spcBef>
              <a:tabLst/>
            </a:pPr>
            <a:r>
              <a:rPr sz="1900" b="1" kern="0" spc="-70" dirty="0">
                <a:solidFill>
                  <a:srgbClr val="202060">
                    <a:alpha val="100000"/>
                  </a:srgbClr>
                </a:solidFill>
                <a:latin typeface="Arial"/>
                <a:ea typeface="Arial"/>
                <a:cs typeface="Arial"/>
              </a:rPr>
              <a:t>Signal Transduction:</a:t>
            </a:r>
            <a:endParaRPr sz="1900" dirty="0">
              <a:latin typeface="Arial"/>
              <a:ea typeface="Arial"/>
              <a:cs typeface="Arial"/>
            </a:endParaRPr>
          </a:p>
          <a:p>
            <a:pPr marL="291465" indent="-278765" algn="l" rtl="0" eaLnBrk="0">
              <a:lnSpc>
                <a:spcPct val="135000"/>
              </a:lnSpc>
              <a:spcBef>
                <a:spcPts val="632"/>
              </a:spcBef>
              <a:tabLst/>
            </a:pPr>
            <a:r>
              <a:rPr sz="1300" kern="0" spc="30" dirty="0">
                <a:solidFill>
                  <a:srgbClr val="1010E0">
                    <a:alpha val="100000"/>
                  </a:srgbClr>
                </a:solidFill>
                <a:latin typeface="SimSun"/>
                <a:ea typeface="SimSun"/>
                <a:cs typeface="SimSun"/>
              </a:rPr>
              <a:t>●</a:t>
            </a:r>
            <a:r>
              <a:rPr sz="1300" kern="0" spc="220" dirty="0">
                <a:solidFill>
                  <a:srgbClr val="1010E0">
                    <a:alpha val="100000"/>
                  </a:srgbClr>
                </a:solidFill>
                <a:latin typeface="SimSun"/>
                <a:ea typeface="SimSun"/>
                <a:cs typeface="SimSun"/>
              </a:rPr>
              <a:t> </a:t>
            </a:r>
            <a:r>
              <a:rPr sz="1300" kern="0" spc="0" dirty="0">
                <a:solidFill>
                  <a:srgbClr val="202060">
                    <a:alpha val="100000"/>
                  </a:srgbClr>
                </a:solidFill>
                <a:latin typeface="Arial"/>
                <a:ea typeface="Arial"/>
                <a:cs typeface="Arial"/>
              </a:rPr>
              <a:t>cGAMP</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binding</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triggers</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a</a:t>
            </a:r>
            <a:r>
              <a:rPr sz="1300" kern="0" spc="30" dirty="0">
                <a:solidFill>
                  <a:srgbClr val="202060">
                    <a:alpha val="100000"/>
                  </a:srgbClr>
                </a:solidFill>
                <a:latin typeface="Arial"/>
                <a:ea typeface="Arial"/>
                <a:cs typeface="Arial"/>
              </a:rPr>
              <a:t>  </a:t>
            </a:r>
            <a:r>
              <a:rPr sz="1300" kern="0" spc="2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conformational</a:t>
            </a:r>
            <a:r>
              <a:rPr sz="1300" kern="0" spc="2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change</a:t>
            </a:r>
            <a:r>
              <a:rPr sz="1300" kern="0" spc="2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in</a:t>
            </a:r>
            <a:r>
              <a:rPr sz="1300" kern="0" spc="2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STING</a:t>
            </a:r>
            <a:r>
              <a:rPr sz="1300" kern="0" spc="20" dirty="0">
                <a:solidFill>
                  <a:srgbClr val="202060">
                    <a:alpha val="100000"/>
                  </a:srgbClr>
                </a:solidFill>
                <a:latin typeface="Arial"/>
                <a:ea typeface="Arial"/>
                <a:cs typeface="Arial"/>
              </a:rPr>
              <a:t>,</a:t>
            </a:r>
            <a:r>
              <a:rPr sz="1300" kern="0" spc="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leading</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to</a:t>
            </a:r>
            <a:r>
              <a:rPr sz="1300" kern="0" spc="7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its</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oligomerization</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and</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trafficking</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from</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the</a:t>
            </a:r>
            <a:r>
              <a:rPr sz="1300" kern="0" spc="30" dirty="0">
                <a:solidFill>
                  <a:srgbClr val="202060">
                    <a:alpha val="100000"/>
                  </a:srgbClr>
                </a:solidFill>
                <a:latin typeface="Arial"/>
                <a:ea typeface="Arial"/>
                <a:cs typeface="Arial"/>
              </a:rPr>
              <a:t>  </a:t>
            </a:r>
            <a:r>
              <a:rPr sz="1300" kern="0" spc="2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ER</a:t>
            </a:r>
            <a:r>
              <a:rPr sz="1300" kern="0" spc="2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to      </a:t>
            </a:r>
            <a:r>
              <a:rPr sz="1300" kern="0" spc="0" dirty="0">
                <a:solidFill>
                  <a:srgbClr val="202060">
                    <a:alpha val="100000"/>
                  </a:srgbClr>
                </a:solidFill>
                <a:latin typeface="Arial"/>
                <a:ea typeface="Arial"/>
                <a:cs typeface="Arial"/>
              </a:rPr>
              <a:t>the</a:t>
            </a:r>
            <a:r>
              <a:rPr sz="1300" kern="0" spc="30" dirty="0">
                <a:solidFill>
                  <a:srgbClr val="202060">
                    <a:alpha val="100000"/>
                  </a:srgbClr>
                </a:solidFill>
                <a:latin typeface="Arial"/>
                <a:ea typeface="Arial"/>
                <a:cs typeface="Arial"/>
              </a:rPr>
              <a:t>      </a:t>
            </a:r>
            <a:r>
              <a:rPr sz="1300" kern="0" spc="0" dirty="0">
                <a:solidFill>
                  <a:srgbClr val="202060">
                    <a:alpha val="100000"/>
                  </a:srgbClr>
                </a:solidFill>
                <a:latin typeface="Arial"/>
                <a:ea typeface="Arial"/>
                <a:cs typeface="Arial"/>
              </a:rPr>
              <a:t>Golgi</a:t>
            </a:r>
            <a:r>
              <a:rPr sz="1300" kern="0" spc="70" dirty="0">
                <a:solidFill>
                  <a:srgbClr val="202060">
                    <a:alpha val="100000"/>
                  </a:srgbClr>
                </a:solidFill>
                <a:latin typeface="Arial"/>
                <a:ea typeface="Arial"/>
                <a:cs typeface="Arial"/>
              </a:rPr>
              <a:t>.</a:t>
            </a:r>
            <a:endParaRPr sz="1300" dirty="0">
              <a:latin typeface="Arial"/>
              <a:ea typeface="Arial"/>
              <a:cs typeface="Arial"/>
            </a:endParaRPr>
          </a:p>
          <a:p>
            <a:pPr algn="l" rtl="0" eaLnBrk="0">
              <a:lnSpc>
                <a:spcPct val="140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2700" algn="l" rtl="0" eaLnBrk="0">
              <a:lnSpc>
                <a:spcPts val="2180"/>
              </a:lnSpc>
              <a:spcBef>
                <a:spcPts val="488"/>
              </a:spcBef>
              <a:tabLst/>
            </a:pPr>
            <a:r>
              <a:rPr sz="1600" kern="0" spc="-10" dirty="0">
                <a:solidFill>
                  <a:srgbClr val="1010E0">
                    <a:alpha val="100000"/>
                  </a:srgbClr>
                </a:solidFill>
                <a:latin typeface="SimSun"/>
                <a:ea typeface="SimSun"/>
                <a:cs typeface="SimSun"/>
              </a:rPr>
              <a:t>● </a:t>
            </a:r>
            <a:r>
              <a:rPr sz="1600" kern="0" spc="-10" dirty="0">
                <a:solidFill>
                  <a:srgbClr val="202060">
                    <a:alpha val="100000"/>
                  </a:srgbClr>
                </a:solidFill>
                <a:latin typeface="Arial"/>
                <a:ea typeface="Arial"/>
                <a:cs typeface="Arial"/>
              </a:rPr>
              <a:t>TBK1</a:t>
            </a:r>
            <a:r>
              <a:rPr sz="1600" kern="0" spc="190" dirty="0">
                <a:solidFill>
                  <a:srgbClr val="202060">
                    <a:alpha val="100000"/>
                  </a:srgbClr>
                </a:solidFill>
                <a:latin typeface="Arial"/>
                <a:ea typeface="Arial"/>
                <a:cs typeface="Arial"/>
              </a:rPr>
              <a:t> </a:t>
            </a:r>
            <a:r>
              <a:rPr sz="1600" kern="0" spc="-10" dirty="0">
                <a:solidFill>
                  <a:srgbClr val="202060">
                    <a:alpha val="100000"/>
                  </a:srgbClr>
                </a:solidFill>
                <a:latin typeface="Arial"/>
                <a:ea typeface="Arial"/>
                <a:cs typeface="Arial"/>
              </a:rPr>
              <a:t>then</a:t>
            </a:r>
            <a:r>
              <a:rPr sz="1600" kern="0" spc="270" dirty="0">
                <a:solidFill>
                  <a:srgbClr val="202060">
                    <a:alpha val="100000"/>
                  </a:srgbClr>
                </a:solidFill>
                <a:latin typeface="Arial"/>
                <a:ea typeface="Arial"/>
                <a:cs typeface="Arial"/>
              </a:rPr>
              <a:t> </a:t>
            </a:r>
            <a:r>
              <a:rPr sz="1600" kern="0" spc="-10" dirty="0">
                <a:solidFill>
                  <a:srgbClr val="202060">
                    <a:alpha val="100000"/>
                  </a:srgbClr>
                </a:solidFill>
                <a:latin typeface="Arial"/>
                <a:ea typeface="Arial"/>
                <a:cs typeface="Arial"/>
              </a:rPr>
              <a:t>phosphorylates</a:t>
            </a:r>
            <a:r>
              <a:rPr sz="1600" kern="0" spc="190" dirty="0">
                <a:solidFill>
                  <a:srgbClr val="202060">
                    <a:alpha val="100000"/>
                  </a:srgbClr>
                </a:solidFill>
                <a:latin typeface="Arial"/>
                <a:ea typeface="Arial"/>
                <a:cs typeface="Arial"/>
              </a:rPr>
              <a:t> </a:t>
            </a:r>
            <a:r>
              <a:rPr sz="1600" kern="0" spc="-10" dirty="0">
                <a:solidFill>
                  <a:srgbClr val="202060">
                    <a:alpha val="100000"/>
                  </a:srgbClr>
                </a:solidFill>
                <a:latin typeface="Arial"/>
                <a:ea typeface="Arial"/>
                <a:cs typeface="Arial"/>
              </a:rPr>
              <a:t>t</a:t>
            </a:r>
            <a:r>
              <a:rPr sz="1600" kern="0" spc="-20" dirty="0">
                <a:solidFill>
                  <a:srgbClr val="202060">
                    <a:alpha val="100000"/>
                  </a:srgbClr>
                </a:solidFill>
                <a:latin typeface="Arial"/>
                <a:ea typeface="Arial"/>
                <a:cs typeface="Arial"/>
              </a:rPr>
              <a:t>he</a:t>
            </a:r>
            <a:r>
              <a:rPr sz="1600" kern="0" spc="190" dirty="0">
                <a:solidFill>
                  <a:srgbClr val="202060">
                    <a:alpha val="100000"/>
                  </a:srgbClr>
                </a:solidFill>
                <a:latin typeface="Arial"/>
                <a:ea typeface="Arial"/>
                <a:cs typeface="Arial"/>
              </a:rPr>
              <a:t> </a:t>
            </a:r>
            <a:r>
              <a:rPr sz="1600" kern="0" spc="-20" dirty="0">
                <a:solidFill>
                  <a:srgbClr val="202060">
                    <a:alpha val="100000"/>
                  </a:srgbClr>
                </a:solidFill>
                <a:latin typeface="Arial"/>
                <a:ea typeface="Arial"/>
                <a:cs typeface="Arial"/>
              </a:rPr>
              <a:t>transcription</a:t>
            </a:r>
            <a:r>
              <a:rPr sz="1600" kern="0" spc="180" dirty="0">
                <a:solidFill>
                  <a:srgbClr val="202060">
                    <a:alpha val="100000"/>
                  </a:srgbClr>
                </a:solidFill>
                <a:latin typeface="Arial"/>
                <a:ea typeface="Arial"/>
                <a:cs typeface="Arial"/>
              </a:rPr>
              <a:t> </a:t>
            </a:r>
            <a:r>
              <a:rPr sz="1600" kern="0" spc="-20" dirty="0">
                <a:solidFill>
                  <a:srgbClr val="202060">
                    <a:alpha val="100000"/>
                  </a:srgbClr>
                </a:solidFill>
                <a:latin typeface="Arial"/>
                <a:ea typeface="Arial"/>
                <a:cs typeface="Arial"/>
              </a:rPr>
              <a:t>factor</a:t>
            </a:r>
            <a:r>
              <a:rPr sz="1600" kern="0" spc="290" dirty="0">
                <a:solidFill>
                  <a:srgbClr val="202060">
                    <a:alpha val="100000"/>
                  </a:srgbClr>
                </a:solidFill>
                <a:latin typeface="Arial"/>
                <a:ea typeface="Arial"/>
                <a:cs typeface="Arial"/>
              </a:rPr>
              <a:t> </a:t>
            </a:r>
            <a:r>
              <a:rPr sz="1600" kern="0" spc="-20" dirty="0">
                <a:solidFill>
                  <a:srgbClr val="202060">
                    <a:alpha val="100000"/>
                  </a:srgbClr>
                </a:solidFill>
                <a:latin typeface="Arial"/>
                <a:ea typeface="Arial"/>
                <a:cs typeface="Arial"/>
              </a:rPr>
              <a:t>IRF3,</a:t>
            </a:r>
            <a:endParaRPr sz="1600" dirty="0">
              <a:latin typeface="Arial"/>
              <a:ea typeface="Arial"/>
              <a:cs typeface="Arial"/>
            </a:endParaRPr>
          </a:p>
          <a:p>
            <a:pPr marL="291465" algn="l" rtl="0" eaLnBrk="0">
              <a:lnSpc>
                <a:spcPts val="2180"/>
              </a:lnSpc>
              <a:spcBef>
                <a:spcPts val="70"/>
              </a:spcBef>
              <a:tabLst/>
            </a:pPr>
            <a:r>
              <a:rPr sz="1600" kern="0" spc="-10" dirty="0">
                <a:solidFill>
                  <a:srgbClr val="000000">
                    <a:alpha val="100000"/>
                  </a:srgbClr>
                </a:solidFill>
                <a:latin typeface="Arial"/>
                <a:ea typeface="Arial"/>
                <a:cs typeface="Arial"/>
              </a:rPr>
              <a:t>leading</a:t>
            </a:r>
            <a:r>
              <a:rPr sz="1600" kern="0" spc="23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to</a:t>
            </a:r>
            <a:r>
              <a:rPr sz="1600" kern="0" spc="32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its</a:t>
            </a:r>
            <a:r>
              <a:rPr sz="1600" kern="0" spc="32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nuclear</a:t>
            </a:r>
            <a:r>
              <a:rPr sz="1600" kern="0" spc="21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transl</a:t>
            </a:r>
            <a:r>
              <a:rPr sz="1600" kern="0" spc="-20" dirty="0">
                <a:solidFill>
                  <a:srgbClr val="000000">
                    <a:alpha val="100000"/>
                  </a:srgbClr>
                </a:solidFill>
                <a:latin typeface="Arial"/>
                <a:ea typeface="Arial"/>
                <a:cs typeface="Arial"/>
              </a:rPr>
              <a:t>ocation.</a:t>
            </a:r>
            <a:endParaRPr sz="1600" dirty="0">
              <a:latin typeface="Arial"/>
              <a:ea typeface="Arial"/>
              <a:cs typeface="Arial"/>
            </a:endParaRPr>
          </a:p>
          <a:p>
            <a:pPr marL="291465" indent="-278765" algn="l" rtl="0" eaLnBrk="0">
              <a:lnSpc>
                <a:spcPct val="121000"/>
              </a:lnSpc>
              <a:spcBef>
                <a:spcPts val="633"/>
              </a:spcBef>
              <a:tabLst/>
            </a:pPr>
            <a:r>
              <a:rPr sz="1500" kern="0" spc="50" dirty="0">
                <a:solidFill>
                  <a:srgbClr val="2010D0">
                    <a:alpha val="100000"/>
                  </a:srgbClr>
                </a:solidFill>
                <a:latin typeface="SimSun"/>
                <a:ea typeface="SimSun"/>
                <a:cs typeface="SimSun"/>
              </a:rPr>
              <a:t>● </a:t>
            </a:r>
            <a:r>
              <a:rPr sz="1500" kern="0" spc="0" dirty="0">
                <a:solidFill>
                  <a:srgbClr val="202060">
                    <a:alpha val="100000"/>
                  </a:srgbClr>
                </a:solidFill>
                <a:latin typeface="Arial"/>
                <a:ea typeface="Arial"/>
                <a:cs typeface="Arial"/>
              </a:rPr>
              <a:t>This</a:t>
            </a:r>
            <a:r>
              <a:rPr sz="1500" kern="0" spc="34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cascade</a:t>
            </a:r>
            <a:r>
              <a:rPr sz="1500" kern="0" spc="37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results</a:t>
            </a:r>
            <a:r>
              <a:rPr sz="1500" kern="0" spc="37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in</a:t>
            </a:r>
            <a:r>
              <a:rPr sz="1500" kern="0" spc="30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the</a:t>
            </a:r>
            <a:r>
              <a:rPr sz="1500" kern="0" spc="30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transcription</a:t>
            </a:r>
            <a:r>
              <a:rPr sz="1500" kern="0" spc="33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of</a:t>
            </a:r>
            <a:r>
              <a:rPr sz="1500" kern="0" spc="24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type</a:t>
            </a:r>
            <a:r>
              <a:rPr sz="1500" kern="0" spc="5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IIFNs</a:t>
            </a:r>
            <a:r>
              <a:rPr sz="1500" kern="0" spc="330" dirty="0">
                <a:solidFill>
                  <a:srgbClr val="202060">
                    <a:alpha val="100000"/>
                  </a:srgbClr>
                </a:solidFill>
                <a:latin typeface="Arial"/>
                <a:ea typeface="Arial"/>
                <a:cs typeface="Arial"/>
              </a:rPr>
              <a:t> </a:t>
            </a:r>
            <a:r>
              <a:rPr sz="1500" kern="0" spc="0" dirty="0">
                <a:solidFill>
                  <a:srgbClr val="202060">
                    <a:alpha val="100000"/>
                  </a:srgbClr>
                </a:solidFill>
                <a:latin typeface="Arial"/>
                <a:ea typeface="Arial"/>
                <a:cs typeface="Arial"/>
              </a:rPr>
              <a:t>and       </a:t>
            </a:r>
            <a:r>
              <a:rPr sz="1500" kern="0" spc="20" dirty="0">
                <a:solidFill>
                  <a:srgbClr val="202060">
                    <a:alpha val="100000"/>
                  </a:srgbClr>
                </a:solidFill>
                <a:latin typeface="Arial"/>
                <a:ea typeface="Arial"/>
                <a:cs typeface="Arial"/>
              </a:rPr>
              <a:t>other  pro-inflammatory  cytokines,i</a:t>
            </a:r>
            <a:r>
              <a:rPr sz="1500" kern="0" spc="10" dirty="0">
                <a:solidFill>
                  <a:srgbClr val="202060">
                    <a:alpha val="100000"/>
                  </a:srgbClr>
                </a:solidFill>
                <a:latin typeface="Arial"/>
                <a:ea typeface="Arial"/>
                <a:cs typeface="Arial"/>
              </a:rPr>
              <a:t>nitiating</a:t>
            </a:r>
            <a:r>
              <a:rPr sz="1500" kern="0" spc="60" dirty="0">
                <a:solidFill>
                  <a:srgbClr val="202060">
                    <a:alpha val="100000"/>
                  </a:srgbClr>
                </a:solidFill>
                <a:latin typeface="Arial"/>
                <a:ea typeface="Arial"/>
                <a:cs typeface="Arial"/>
              </a:rPr>
              <a:t>  </a:t>
            </a:r>
            <a:r>
              <a:rPr sz="1500" kern="0" spc="10" dirty="0">
                <a:solidFill>
                  <a:srgbClr val="202060">
                    <a:alpha val="100000"/>
                  </a:srgbClr>
                </a:solidFill>
                <a:latin typeface="Arial"/>
                <a:ea typeface="Arial"/>
                <a:cs typeface="Arial"/>
              </a:rPr>
              <a:t>a</a:t>
            </a:r>
            <a:r>
              <a:rPr sz="1500" kern="0" spc="90" dirty="0">
                <a:solidFill>
                  <a:srgbClr val="202060">
                    <a:alpha val="100000"/>
                  </a:srgbClr>
                </a:solidFill>
                <a:latin typeface="Arial"/>
                <a:ea typeface="Arial"/>
                <a:cs typeface="Arial"/>
              </a:rPr>
              <a:t>  </a:t>
            </a:r>
            <a:r>
              <a:rPr sz="1500" kern="0" spc="10" dirty="0">
                <a:solidFill>
                  <a:srgbClr val="202060">
                    <a:alpha val="100000"/>
                  </a:srgbClr>
                </a:solidFill>
                <a:latin typeface="Arial"/>
                <a:ea typeface="Arial"/>
                <a:cs typeface="Arial"/>
              </a:rPr>
              <a:t>broad</a:t>
            </a:r>
            <a:r>
              <a:rPr sz="1500" kern="0" spc="60" dirty="0">
                <a:solidFill>
                  <a:srgbClr val="202060">
                    <a:alpha val="100000"/>
                  </a:srgbClr>
                </a:solidFill>
                <a:latin typeface="Arial"/>
                <a:ea typeface="Arial"/>
                <a:cs typeface="Arial"/>
              </a:rPr>
              <a:t>  </a:t>
            </a:r>
            <a:r>
              <a:rPr sz="1500" kern="0" spc="10" dirty="0">
                <a:solidFill>
                  <a:srgbClr val="202060">
                    <a:alpha val="100000"/>
                  </a:srgbClr>
                </a:solidFill>
                <a:latin typeface="Arial"/>
                <a:ea typeface="Arial"/>
                <a:cs typeface="Arial"/>
              </a:rPr>
              <a:t>antiviral</a:t>
            </a:r>
            <a:endParaRPr sz="1500" dirty="0">
              <a:latin typeface="Arial"/>
              <a:ea typeface="Arial"/>
              <a:cs typeface="Arial"/>
            </a:endParaRPr>
          </a:p>
          <a:p>
            <a:pPr marL="291465" algn="l" rtl="0" eaLnBrk="0">
              <a:lnSpc>
                <a:spcPct val="79000"/>
              </a:lnSpc>
              <a:spcBef>
                <a:spcPts val="214"/>
              </a:spcBef>
              <a:tabLst/>
            </a:pPr>
            <a:r>
              <a:rPr sz="1200" kern="0" spc="-10" dirty="0">
                <a:solidFill>
                  <a:srgbClr val="000000">
                    <a:alpha val="100000"/>
                  </a:srgbClr>
                </a:solidFill>
                <a:latin typeface="Arial"/>
                <a:ea typeface="Arial"/>
                <a:cs typeface="Arial"/>
              </a:rPr>
              <a:t>state.</a:t>
            </a:r>
            <a:endParaRPr sz="1200" dirty="0">
              <a:latin typeface="Arial"/>
              <a:ea typeface="Arial"/>
              <a:cs typeface="Arial"/>
            </a:endParaRPr>
          </a:p>
        </p:txBody>
      </p:sp>
      <p:sp>
        <p:nvSpPr>
          <p:cNvPr id="64" name="textbox 64"/>
          <p:cNvSpPr/>
          <p:nvPr/>
        </p:nvSpPr>
        <p:spPr>
          <a:xfrm>
            <a:off x="660317" y="644534"/>
            <a:ext cx="8845550" cy="1241425"/>
          </a:xfrm>
          <a:prstGeom prst="rect">
            <a:avLst/>
          </a:prstGeom>
          <a:noFill/>
          <a:ln w="0" cap="flat">
            <a:noFill/>
            <a:prstDash val="solid"/>
            <a:miter lim="0"/>
          </a:ln>
        </p:spPr>
        <p:txBody>
          <a:bodyPr vert="horz" wrap="square" lIns="0" tIns="0" rIns="0" bIns="0"/>
          <a:lstStyle/>
          <a:p>
            <a:pPr algn="l" rtl="0" eaLnBrk="0">
              <a:lnSpc>
                <a:spcPct val="83838"/>
              </a:lnSpc>
              <a:tabLst/>
            </a:pPr>
            <a:endParaRPr sz="100" dirty="0">
              <a:latin typeface="Arial"/>
              <a:ea typeface="Arial"/>
              <a:cs typeface="Arial"/>
            </a:endParaRPr>
          </a:p>
          <a:p>
            <a:pPr marL="12700" algn="l" rtl="0" eaLnBrk="0">
              <a:lnSpc>
                <a:spcPct val="75000"/>
              </a:lnSpc>
              <a:tabLst/>
            </a:pPr>
            <a:r>
              <a:rPr sz="5100" kern="0" spc="-60" dirty="0">
                <a:solidFill>
                  <a:srgbClr val="1020B0">
                    <a:alpha val="100000"/>
                  </a:srgbClr>
                </a:solidFill>
                <a:latin typeface="Arial"/>
                <a:ea typeface="Arial"/>
                <a:cs typeface="Arial"/>
              </a:rPr>
              <a:t>Mechanism:</a:t>
            </a:r>
            <a:r>
              <a:rPr sz="5100" kern="0" spc="-570" dirty="0">
                <a:solidFill>
                  <a:srgbClr val="1020B0">
                    <a:alpha val="100000"/>
                  </a:srgbClr>
                </a:solidFill>
                <a:latin typeface="Arial"/>
                <a:ea typeface="Arial"/>
                <a:cs typeface="Arial"/>
              </a:rPr>
              <a:t> </a:t>
            </a:r>
            <a:r>
              <a:rPr sz="5100" kern="0" spc="-70" dirty="0">
                <a:solidFill>
                  <a:srgbClr val="0020B0">
                    <a:alpha val="100000"/>
                  </a:srgbClr>
                </a:solidFill>
                <a:latin typeface="Arial"/>
                <a:ea typeface="Arial"/>
                <a:cs typeface="Arial"/>
              </a:rPr>
              <a:t>The Core</a:t>
            </a:r>
            <a:endParaRPr sz="5100" dirty="0">
              <a:latin typeface="Arial"/>
              <a:ea typeface="Arial"/>
              <a:cs typeface="Arial"/>
            </a:endParaRPr>
          </a:p>
          <a:p>
            <a:pPr algn="r" rtl="0" eaLnBrk="0">
              <a:lnSpc>
                <a:spcPct val="83000"/>
              </a:lnSpc>
              <a:spcBef>
                <a:spcPts val="3"/>
              </a:spcBef>
              <a:tabLst/>
            </a:pPr>
            <a:r>
              <a:rPr sz="5000" kern="0" spc="-210" dirty="0">
                <a:solidFill>
                  <a:srgbClr val="1020B0">
                    <a:alpha val="100000"/>
                  </a:srgbClr>
                </a:solidFill>
                <a:latin typeface="Arial"/>
                <a:ea typeface="Arial"/>
                <a:cs typeface="Arial"/>
              </a:rPr>
              <a:t>cGAS-STING Signaling Cascade</a:t>
            </a:r>
            <a:endParaRPr sz="5000" dirty="0">
              <a:latin typeface="Arial"/>
              <a:ea typeface="Arial"/>
              <a:cs typeface="Arial"/>
            </a:endParaRPr>
          </a:p>
        </p:txBody>
      </p:sp>
      <p:grpSp>
        <p:nvGrpSpPr>
          <p:cNvPr id="6" name="group 6"/>
          <p:cNvGrpSpPr/>
          <p:nvPr/>
        </p:nvGrpSpPr>
        <p:grpSpPr>
          <a:xfrm rot="21600000">
            <a:off x="641370" y="2419388"/>
            <a:ext cx="1663631" cy="5098980"/>
            <a:chOff x="0" y="0"/>
            <a:chExt cx="1663631" cy="5098980"/>
          </a:xfrm>
        </p:grpSpPr>
        <p:pic>
          <p:nvPicPr>
            <p:cNvPr id="66" name="picture 66"/>
            <p:cNvPicPr>
              <a:picLocks noChangeAspect="1"/>
            </p:cNvPicPr>
            <p:nvPr/>
          </p:nvPicPr>
          <p:blipFill>
            <a:blip r:embed="rId4"/>
            <a:stretch>
              <a:fillRect/>
            </a:stretch>
          </p:blipFill>
          <p:spPr>
            <a:xfrm rot="21600000">
              <a:off x="0" y="0"/>
              <a:ext cx="1663631" cy="5098980"/>
            </a:xfrm>
            <a:prstGeom prst="rect">
              <a:avLst/>
            </a:prstGeom>
          </p:spPr>
        </p:pic>
        <p:sp>
          <p:nvSpPr>
            <p:cNvPr id="68" name="textbox 68"/>
            <p:cNvSpPr/>
            <p:nvPr/>
          </p:nvSpPr>
          <p:spPr>
            <a:xfrm>
              <a:off x="-12700" y="-12700"/>
              <a:ext cx="1689100" cy="5169534"/>
            </a:xfrm>
            <a:prstGeom prst="rect">
              <a:avLst/>
            </a:prstGeom>
            <a:noFill/>
            <a:ln w="0" cap="flat">
              <a:noFill/>
              <a:prstDash val="solid"/>
              <a:miter lim="0"/>
            </a:ln>
          </p:spPr>
          <p:txBody>
            <a:bodyPr vert="horz" wrap="square" lIns="0" tIns="0" rIns="0" bIns="0"/>
            <a:lstStyle/>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marL="43815" algn="l" rtl="0" eaLnBrk="0">
                <a:lnSpc>
                  <a:spcPct val="95000"/>
                </a:lnSpc>
                <a:spcBef>
                  <a:spcPts val="6"/>
                </a:spcBef>
                <a:tabLst/>
              </a:pPr>
              <a:r>
                <a:rPr sz="2800" kern="0" spc="-10" dirty="0">
                  <a:solidFill>
                    <a:srgbClr val="C0C0F0">
                      <a:alpha val="100000"/>
                    </a:srgbClr>
                  </a:solidFill>
                  <a:latin typeface="SimSun"/>
                  <a:ea typeface="SimSun"/>
                  <a:cs typeface="SimSun"/>
                </a:rPr>
                <a:t>③</a:t>
              </a:r>
              <a:endParaRPr sz="2800" dirty="0">
                <a:latin typeface="SimSun"/>
                <a:ea typeface="SimSun"/>
                <a:cs typeface="SimSun"/>
              </a:endParaRPr>
            </a:p>
          </p:txBody>
        </p:sp>
      </p:grpSp>
      <p:sp>
        <p:nvSpPr>
          <p:cNvPr id="70" name="textbox 70"/>
          <p:cNvSpPr/>
          <p:nvPr/>
        </p:nvSpPr>
        <p:spPr>
          <a:xfrm>
            <a:off x="10623566" y="9379327"/>
            <a:ext cx="6915785" cy="788669"/>
          </a:xfrm>
          <a:prstGeom prst="rect">
            <a:avLst/>
          </a:prstGeom>
          <a:noFill/>
          <a:ln w="0" cap="flat">
            <a:noFill/>
            <a:prstDash val="solid"/>
            <a:miter lim="0"/>
          </a:ln>
        </p:spPr>
        <p:txBody>
          <a:bodyPr vert="horz" wrap="square" lIns="0" tIns="0" rIns="0" bIns="0"/>
          <a:lstStyle/>
          <a:p>
            <a:pPr algn="l" rtl="0" eaLnBrk="0">
              <a:lnSpc>
                <a:spcPct val="84351"/>
              </a:lnSpc>
              <a:tabLst/>
            </a:pPr>
            <a:endParaRPr sz="100" dirty="0">
              <a:latin typeface="Arial"/>
              <a:ea typeface="Arial"/>
              <a:cs typeface="Arial"/>
            </a:endParaRPr>
          </a:p>
          <a:p>
            <a:pPr marL="12700" algn="l" rtl="0" eaLnBrk="0">
              <a:lnSpc>
                <a:spcPct val="119000"/>
              </a:lnSpc>
              <a:tabLst/>
            </a:pPr>
            <a:r>
              <a:rPr sz="1400" b="1" kern="0" spc="-10" dirty="0">
                <a:solidFill>
                  <a:srgbClr val="202060">
                    <a:alpha val="100000"/>
                  </a:srgbClr>
                </a:solidFill>
                <a:latin typeface="Arial"/>
                <a:ea typeface="Arial"/>
                <a:cs typeface="Arial"/>
              </a:rPr>
              <a:t>Figure</a:t>
            </a:r>
            <a:r>
              <a:rPr sz="1400" b="1" kern="0" spc="110" dirty="0">
                <a:solidFill>
                  <a:srgbClr val="202060">
                    <a:alpha val="100000"/>
                  </a:srgbClr>
                </a:solidFill>
                <a:latin typeface="Arial"/>
                <a:ea typeface="Arial"/>
                <a:cs typeface="Arial"/>
              </a:rPr>
              <a:t> </a:t>
            </a:r>
            <a:r>
              <a:rPr sz="1400" b="1" kern="0" spc="-10" dirty="0">
                <a:solidFill>
                  <a:srgbClr val="202060">
                    <a:alpha val="100000"/>
                  </a:srgbClr>
                </a:solidFill>
                <a:latin typeface="Arial"/>
                <a:ea typeface="Arial"/>
                <a:cs typeface="Arial"/>
              </a:rPr>
              <a:t>1</a:t>
            </a:r>
            <a:r>
              <a:rPr sz="1400" kern="0" spc="-10" dirty="0">
                <a:solidFill>
                  <a:srgbClr val="202060">
                    <a:alpha val="100000"/>
                  </a:srgbClr>
                </a:solidFill>
                <a:latin typeface="Arial"/>
                <a:ea typeface="Arial"/>
                <a:cs typeface="Arial"/>
              </a:rPr>
              <a:t>:The</a:t>
            </a:r>
            <a:r>
              <a:rPr sz="1400" kern="0" spc="170" dirty="0">
                <a:solidFill>
                  <a:srgbClr val="202060">
                    <a:alpha val="100000"/>
                  </a:srgbClr>
                </a:solidFill>
                <a:latin typeface="Arial"/>
                <a:ea typeface="Arial"/>
                <a:cs typeface="Arial"/>
              </a:rPr>
              <a:t> </a:t>
            </a:r>
            <a:r>
              <a:rPr sz="1400" kern="0" spc="-10" dirty="0">
                <a:solidFill>
                  <a:srgbClr val="202060">
                    <a:alpha val="100000"/>
                  </a:srgbClr>
                </a:solidFill>
                <a:latin typeface="Arial"/>
                <a:ea typeface="Arial"/>
                <a:cs typeface="Arial"/>
              </a:rPr>
              <a:t>cGAS-STING</a:t>
            </a:r>
            <a:r>
              <a:rPr sz="1400" kern="0" spc="210" dirty="0">
                <a:solidFill>
                  <a:srgbClr val="202060">
                    <a:alpha val="100000"/>
                  </a:srgbClr>
                </a:solidFill>
                <a:latin typeface="Arial"/>
                <a:ea typeface="Arial"/>
                <a:cs typeface="Arial"/>
              </a:rPr>
              <a:t> </a:t>
            </a:r>
            <a:r>
              <a:rPr sz="1400" kern="0" spc="-10" dirty="0">
                <a:solidFill>
                  <a:srgbClr val="202060">
                    <a:alpha val="100000"/>
                  </a:srgbClr>
                </a:solidFill>
                <a:latin typeface="Arial"/>
                <a:ea typeface="Arial"/>
                <a:cs typeface="Arial"/>
              </a:rPr>
              <a:t>pathway.Th</a:t>
            </a:r>
            <a:r>
              <a:rPr sz="1400" kern="0" spc="-20" dirty="0">
                <a:solidFill>
                  <a:srgbClr val="202060">
                    <a:alpha val="100000"/>
                  </a:srgbClr>
                </a:solidFill>
                <a:latin typeface="Arial"/>
                <a:ea typeface="Arial"/>
                <a:cs typeface="Arial"/>
              </a:rPr>
              <a:t>is</a:t>
            </a:r>
            <a:r>
              <a:rPr sz="1400" kern="0" spc="170" dirty="0">
                <a:solidFill>
                  <a:srgbClr val="202060">
                    <a:alpha val="100000"/>
                  </a:srgbClr>
                </a:solidFill>
                <a:latin typeface="Arial"/>
                <a:ea typeface="Arial"/>
                <a:cs typeface="Arial"/>
              </a:rPr>
              <a:t> </a:t>
            </a:r>
            <a:r>
              <a:rPr sz="1400" kern="0" spc="-20" dirty="0">
                <a:solidFill>
                  <a:srgbClr val="202060">
                    <a:alpha val="100000"/>
                  </a:srgbClr>
                </a:solidFill>
                <a:latin typeface="Arial"/>
                <a:ea typeface="Arial"/>
                <a:cs typeface="Arial"/>
              </a:rPr>
              <a:t>diagram</a:t>
            </a:r>
            <a:r>
              <a:rPr sz="1400" kern="0" spc="210" dirty="0">
                <a:solidFill>
                  <a:srgbClr val="202060">
                    <a:alpha val="100000"/>
                  </a:srgbClr>
                </a:solidFill>
                <a:latin typeface="Arial"/>
                <a:ea typeface="Arial"/>
                <a:cs typeface="Arial"/>
              </a:rPr>
              <a:t> </a:t>
            </a:r>
            <a:r>
              <a:rPr sz="1400" kern="0" spc="-20" dirty="0">
                <a:solidFill>
                  <a:srgbClr val="202060">
                    <a:alpha val="100000"/>
                  </a:srgbClr>
                </a:solidFill>
                <a:latin typeface="Arial"/>
                <a:ea typeface="Arial"/>
                <a:cs typeface="Arial"/>
              </a:rPr>
              <a:t>illustrates</a:t>
            </a:r>
            <a:r>
              <a:rPr sz="1400" kern="0" spc="150" dirty="0">
                <a:solidFill>
                  <a:srgbClr val="202060">
                    <a:alpha val="100000"/>
                  </a:srgbClr>
                </a:solidFill>
                <a:latin typeface="Arial"/>
                <a:ea typeface="Arial"/>
                <a:cs typeface="Arial"/>
              </a:rPr>
              <a:t> </a:t>
            </a:r>
            <a:r>
              <a:rPr sz="1400" kern="0" spc="-20" dirty="0">
                <a:solidFill>
                  <a:srgbClr val="202060">
                    <a:alpha val="100000"/>
                  </a:srgbClr>
                </a:solidFill>
                <a:latin typeface="Arial"/>
                <a:ea typeface="Arial"/>
                <a:cs typeface="Arial"/>
              </a:rPr>
              <a:t>the</a:t>
            </a:r>
            <a:r>
              <a:rPr sz="1400" kern="0" spc="170" dirty="0">
                <a:solidFill>
                  <a:srgbClr val="202060">
                    <a:alpha val="100000"/>
                  </a:srgbClr>
                </a:solidFill>
                <a:latin typeface="Arial"/>
                <a:ea typeface="Arial"/>
                <a:cs typeface="Arial"/>
              </a:rPr>
              <a:t> </a:t>
            </a:r>
            <a:r>
              <a:rPr sz="1400" kern="0" spc="-20" dirty="0">
                <a:solidFill>
                  <a:srgbClr val="202060">
                    <a:alpha val="100000"/>
                  </a:srgbClr>
                </a:solidFill>
                <a:latin typeface="Arial"/>
                <a:ea typeface="Arial"/>
                <a:cs typeface="Arial"/>
              </a:rPr>
              <a:t>complete</a:t>
            </a:r>
            <a:r>
              <a:rPr sz="1400" kern="0" spc="170" dirty="0">
                <a:solidFill>
                  <a:srgbClr val="202060">
                    <a:alpha val="100000"/>
                  </a:srgbClr>
                </a:solidFill>
                <a:latin typeface="Arial"/>
                <a:ea typeface="Arial"/>
                <a:cs typeface="Arial"/>
              </a:rPr>
              <a:t> </a:t>
            </a:r>
            <a:r>
              <a:rPr sz="1400" kern="0" spc="-20" dirty="0">
                <a:solidFill>
                  <a:srgbClr val="202060">
                    <a:alpha val="100000"/>
                  </a:srgbClr>
                </a:solidFill>
                <a:latin typeface="Arial"/>
                <a:ea typeface="Arial"/>
                <a:cs typeface="Arial"/>
              </a:rPr>
              <a:t>signaling</a:t>
            </a:r>
            <a:r>
              <a:rPr sz="1400" kern="0" spc="0" dirty="0">
                <a:solidFill>
                  <a:srgbClr val="202060">
                    <a:alpha val="100000"/>
                  </a:srgbClr>
                </a:solidFill>
                <a:latin typeface="Arial"/>
                <a:ea typeface="Arial"/>
                <a:cs typeface="Arial"/>
              </a:rPr>
              <a:t>  </a:t>
            </a:r>
            <a:r>
              <a:rPr sz="1400" kern="0" spc="-10" dirty="0">
                <a:solidFill>
                  <a:srgbClr val="202060">
                    <a:alpha val="100000"/>
                  </a:srgbClr>
                </a:solidFill>
                <a:latin typeface="Arial"/>
                <a:ea typeface="Arial"/>
                <a:cs typeface="Arial"/>
              </a:rPr>
              <a:t>cascade from cytosolic</a:t>
            </a:r>
            <a:r>
              <a:rPr sz="1400" kern="0" spc="90" dirty="0">
                <a:solidFill>
                  <a:srgbClr val="202060">
                    <a:alpha val="100000"/>
                  </a:srgbClr>
                </a:solidFill>
                <a:latin typeface="Arial"/>
                <a:ea typeface="Arial"/>
                <a:cs typeface="Arial"/>
              </a:rPr>
              <a:t> </a:t>
            </a:r>
            <a:r>
              <a:rPr sz="1400" kern="0" spc="-10" dirty="0">
                <a:solidFill>
                  <a:srgbClr val="202060">
                    <a:alpha val="100000"/>
                  </a:srgbClr>
                </a:solidFill>
                <a:latin typeface="Arial"/>
                <a:ea typeface="Arial"/>
                <a:cs typeface="Arial"/>
              </a:rPr>
              <a:t>DNA detection by</a:t>
            </a:r>
            <a:r>
              <a:rPr sz="1400" kern="0" spc="240" dirty="0">
                <a:solidFill>
                  <a:srgbClr val="202060">
                    <a:alpha val="100000"/>
                  </a:srgbClr>
                </a:solidFill>
                <a:latin typeface="Arial"/>
                <a:ea typeface="Arial"/>
                <a:cs typeface="Arial"/>
              </a:rPr>
              <a:t> </a:t>
            </a:r>
            <a:r>
              <a:rPr sz="1400" kern="0" spc="-10" dirty="0">
                <a:solidFill>
                  <a:srgbClr val="000000">
                    <a:alpha val="100000"/>
                  </a:srgbClr>
                </a:solidFill>
                <a:latin typeface="Arial"/>
                <a:ea typeface="Arial"/>
                <a:cs typeface="Arial"/>
              </a:rPr>
              <a:t>cGAS </a:t>
            </a:r>
            <a:r>
              <a:rPr sz="1400" kern="0" spc="-10" dirty="0">
                <a:solidFill>
                  <a:srgbClr val="202060">
                    <a:alpha val="100000"/>
                  </a:srgbClr>
                </a:solidFill>
                <a:latin typeface="Arial"/>
                <a:ea typeface="Arial"/>
                <a:cs typeface="Arial"/>
              </a:rPr>
              <a:t>to the transcrip</a:t>
            </a:r>
            <a:r>
              <a:rPr sz="1400" kern="0" spc="-20" dirty="0">
                <a:solidFill>
                  <a:srgbClr val="202060">
                    <a:alpha val="100000"/>
                  </a:srgbClr>
                </a:solidFill>
                <a:latin typeface="Arial"/>
                <a:ea typeface="Arial"/>
                <a:cs typeface="Arial"/>
              </a:rPr>
              <a:t>tional activation of</a:t>
            </a:r>
            <a:endParaRPr sz="1400" dirty="0">
              <a:latin typeface="Arial"/>
              <a:ea typeface="Arial"/>
              <a:cs typeface="Arial"/>
            </a:endParaRPr>
          </a:p>
          <a:p>
            <a:pPr marL="12700" algn="l" rtl="0" eaLnBrk="0">
              <a:lnSpc>
                <a:spcPts val="1908"/>
              </a:lnSpc>
              <a:spcBef>
                <a:spcPts val="101"/>
              </a:spcBef>
              <a:tabLst/>
            </a:pPr>
            <a:r>
              <a:rPr sz="1400" kern="0" spc="-20" dirty="0">
                <a:solidFill>
                  <a:srgbClr val="202060">
                    <a:alpha val="100000"/>
                  </a:srgbClr>
                </a:solidFill>
                <a:latin typeface="Arial"/>
                <a:ea typeface="Arial"/>
                <a:cs typeface="Arial"/>
              </a:rPr>
              <a:t>immune response genes.</a:t>
            </a:r>
            <a:endParaRPr sz="1400" dirty="0">
              <a:latin typeface="Arial"/>
              <a:ea typeface="Arial"/>
              <a:cs typeface="Arial"/>
            </a:endParaRPr>
          </a:p>
        </p:txBody>
      </p:sp>
      <p:sp>
        <p:nvSpPr>
          <p:cNvPr id="72" name="textbox 72"/>
          <p:cNvSpPr/>
          <p:nvPr/>
        </p:nvSpPr>
        <p:spPr>
          <a:xfrm>
            <a:off x="2571696" y="7734667"/>
            <a:ext cx="5490210" cy="591184"/>
          </a:xfrm>
          <a:prstGeom prst="rect">
            <a:avLst/>
          </a:prstGeom>
          <a:noFill/>
          <a:ln w="0" cap="flat">
            <a:noFill/>
            <a:prstDash val="solid"/>
            <a:miter lim="0"/>
          </a:ln>
        </p:spPr>
        <p:txBody>
          <a:bodyPr vert="horz" wrap="square" lIns="0" tIns="0" rIns="0" bIns="0"/>
          <a:lstStyle/>
          <a:p>
            <a:pPr algn="l" rtl="0" eaLnBrk="0">
              <a:lnSpc>
                <a:spcPct val="80250"/>
              </a:lnSpc>
              <a:tabLst/>
            </a:pPr>
            <a:endParaRPr sz="100" dirty="0">
              <a:latin typeface="Arial"/>
              <a:ea typeface="Arial"/>
              <a:cs typeface="Arial"/>
            </a:endParaRPr>
          </a:p>
          <a:p>
            <a:pPr marL="291465" indent="-278765" algn="l" rtl="0" eaLnBrk="0">
              <a:lnSpc>
                <a:spcPct val="116000"/>
              </a:lnSpc>
              <a:tabLst/>
            </a:pPr>
            <a:r>
              <a:rPr sz="1600" kern="0" spc="-20" dirty="0">
                <a:solidFill>
                  <a:srgbClr val="2010D0">
                    <a:alpha val="100000"/>
                  </a:srgbClr>
                </a:solidFill>
                <a:latin typeface="SimSun"/>
                <a:ea typeface="SimSun"/>
                <a:cs typeface="SimSun"/>
              </a:rPr>
              <a:t>● </a:t>
            </a:r>
            <a:r>
              <a:rPr sz="1600" kern="0" spc="-20" dirty="0">
                <a:solidFill>
                  <a:srgbClr val="202060">
                    <a:alpha val="100000"/>
                  </a:srgbClr>
                </a:solidFill>
                <a:latin typeface="Arial"/>
                <a:ea typeface="Arial"/>
                <a:cs typeface="Arial"/>
              </a:rPr>
              <a:t>At  the  Golgi,STING </a:t>
            </a:r>
            <a:r>
              <a:rPr sz="1600" kern="0" spc="-20" dirty="0">
                <a:solidFill>
                  <a:srgbClr val="000000">
                    <a:alpha val="100000"/>
                  </a:srgbClr>
                </a:solidFill>
                <a:latin typeface="Arial"/>
                <a:ea typeface="Arial"/>
                <a:cs typeface="Arial"/>
              </a:rPr>
              <a:t>serves as</a:t>
            </a:r>
            <a:r>
              <a:rPr sz="1600" kern="0" spc="9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a</a:t>
            </a:r>
            <a:r>
              <a:rPr sz="1600" kern="0" spc="8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scaffold</a:t>
            </a:r>
            <a:r>
              <a:rPr sz="1600" kern="0" spc="6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to</a:t>
            </a:r>
            <a:r>
              <a:rPr sz="1600" kern="0" spc="13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recruit</a:t>
            </a:r>
            <a:r>
              <a:rPr sz="1600" kern="0" spc="9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a</a:t>
            </a:r>
            <a:r>
              <a:rPr sz="1600" kern="0" spc="-30" dirty="0">
                <a:solidFill>
                  <a:srgbClr val="000000">
                    <a:alpha val="100000"/>
                  </a:srgbClr>
                </a:solidFill>
                <a:latin typeface="Arial"/>
                <a:ea typeface="Arial"/>
                <a:cs typeface="Arial"/>
              </a:rPr>
              <a:t>nd</a:t>
            </a:r>
            <a:r>
              <a:rPr sz="1600" kern="0" spc="0" dirty="0">
                <a:solidFill>
                  <a:srgbClr val="000000">
                    <a:alpha val="100000"/>
                  </a:srgbClr>
                </a:solidFill>
                <a:latin typeface="Arial"/>
                <a:ea typeface="Arial"/>
                <a:cs typeface="Arial"/>
              </a:rPr>
              <a:t> </a:t>
            </a:r>
            <a:r>
              <a:rPr sz="1600" kern="0" spc="0" dirty="0">
                <a:solidFill>
                  <a:srgbClr val="202060">
                    <a:alpha val="100000"/>
                  </a:srgbClr>
                </a:solidFill>
                <a:latin typeface="Arial"/>
                <a:ea typeface="Arial"/>
                <a:cs typeface="Arial"/>
              </a:rPr>
              <a:t>activate the kinase TBK1.</a:t>
            </a:r>
            <a:endParaRPr sz="1600" dirty="0">
              <a:latin typeface="Arial"/>
              <a:ea typeface="Arial"/>
              <a:cs typeface="Arial"/>
            </a:endParaRPr>
          </a:p>
        </p:txBody>
      </p:sp>
      <p:pic>
        <p:nvPicPr>
          <p:cNvPr id="74" name="picture 74"/>
          <p:cNvPicPr>
            <a:picLocks noChangeAspect="1"/>
          </p:cNvPicPr>
          <p:nvPr/>
        </p:nvPicPr>
        <p:blipFill>
          <a:blip r:embed="rId5"/>
          <a:stretch>
            <a:fillRect/>
          </a:stretch>
        </p:blipFill>
        <p:spPr>
          <a:xfrm rot="21600000">
            <a:off x="17335546" y="0"/>
            <a:ext cx="1384236" cy="1181144"/>
          </a:xfrm>
          <a:prstGeom prst="rect">
            <a:avLst/>
          </a:prstGeom>
        </p:spPr>
      </p:pic>
      <p:pic>
        <p:nvPicPr>
          <p:cNvPr id="76" name="picture 76"/>
          <p:cNvPicPr>
            <a:picLocks noChangeAspect="1"/>
          </p:cNvPicPr>
          <p:nvPr/>
        </p:nvPicPr>
        <p:blipFill>
          <a:blip r:embed="rId6"/>
          <a:stretch>
            <a:fillRect/>
          </a:stretch>
        </p:blipFill>
        <p:spPr>
          <a:xfrm rot="21600000">
            <a:off x="17399027" y="368291"/>
            <a:ext cx="12734" cy="8832883"/>
          </a:xfrm>
          <a:prstGeom prst="rect">
            <a:avLst/>
          </a:prstGeom>
        </p:spPr>
      </p:pic>
      <p:sp>
        <p:nvSpPr>
          <p:cNvPr id="78" name="textbox 78"/>
          <p:cNvSpPr/>
          <p:nvPr/>
        </p:nvSpPr>
        <p:spPr>
          <a:xfrm>
            <a:off x="16040103" y="1585809"/>
            <a:ext cx="1139825" cy="167004"/>
          </a:xfrm>
          <a:prstGeom prst="rect">
            <a:avLst/>
          </a:prstGeom>
          <a:noFill/>
          <a:ln w="0" cap="flat">
            <a:noFill/>
            <a:prstDash val="solid"/>
            <a:miter lim="0"/>
          </a:ln>
        </p:spPr>
        <p:txBody>
          <a:bodyPr vert="horz" wrap="square" lIns="0" tIns="0" rIns="0" bIns="0"/>
          <a:lstStyle/>
          <a:p>
            <a:pPr algn="l" rtl="0" eaLnBrk="0">
              <a:lnSpc>
                <a:spcPct val="87930"/>
              </a:lnSpc>
              <a:tabLst/>
            </a:pPr>
            <a:endParaRPr sz="100" dirty="0">
              <a:latin typeface="Arial"/>
              <a:ea typeface="Arial"/>
              <a:cs typeface="Arial"/>
            </a:endParaRPr>
          </a:p>
          <a:p>
            <a:pPr marL="12700" algn="l" rtl="0" eaLnBrk="0">
              <a:lnSpc>
                <a:spcPct val="84000"/>
              </a:lnSpc>
              <a:tabLst/>
            </a:pPr>
            <a:r>
              <a:rPr sz="1100" kern="0" spc="20" dirty="0">
                <a:solidFill>
                  <a:srgbClr val="806050">
                    <a:alpha val="100000"/>
                  </a:srgbClr>
                </a:solidFill>
                <a:latin typeface="Arial"/>
                <a:ea typeface="Arial"/>
                <a:cs typeface="Arial"/>
              </a:rPr>
              <a:t>ENDOSOME</a:t>
            </a:r>
            <a:endParaRPr sz="1100" dirty="0">
              <a:latin typeface="Arial"/>
              <a:ea typeface="Arial"/>
              <a:cs typeface="Arial"/>
            </a:endParaRPr>
          </a:p>
        </p:txBody>
      </p:sp>
      <p:sp>
        <p:nvSpPr>
          <p:cNvPr id="80" name="textbox 80"/>
          <p:cNvSpPr/>
          <p:nvPr/>
        </p:nvSpPr>
        <p:spPr>
          <a:xfrm>
            <a:off x="14522538" y="868188"/>
            <a:ext cx="1075689" cy="167004"/>
          </a:xfrm>
          <a:prstGeom prst="rect">
            <a:avLst/>
          </a:prstGeom>
          <a:noFill/>
          <a:ln w="0" cap="flat">
            <a:noFill/>
            <a:prstDash val="solid"/>
            <a:miter lim="0"/>
          </a:ln>
        </p:spPr>
        <p:txBody>
          <a:bodyPr vert="horz" wrap="square" lIns="0" tIns="0" rIns="0" bIns="0"/>
          <a:lstStyle/>
          <a:p>
            <a:pPr algn="l" rtl="0" eaLnBrk="0">
              <a:lnSpc>
                <a:spcPct val="87930"/>
              </a:lnSpc>
              <a:tabLst/>
            </a:pPr>
            <a:endParaRPr sz="100" dirty="0">
              <a:latin typeface="Arial"/>
              <a:ea typeface="Arial"/>
              <a:cs typeface="Arial"/>
            </a:endParaRPr>
          </a:p>
          <a:p>
            <a:pPr marL="12700" algn="l" rtl="0" eaLnBrk="0">
              <a:lnSpc>
                <a:spcPct val="84000"/>
              </a:lnSpc>
              <a:tabLst/>
            </a:pPr>
            <a:r>
              <a:rPr sz="1100" kern="0" spc="10" dirty="0">
                <a:solidFill>
                  <a:srgbClr val="806050">
                    <a:alpha val="100000"/>
                  </a:srgbClr>
                </a:solidFill>
                <a:latin typeface="Arial"/>
                <a:ea typeface="Arial"/>
                <a:cs typeface="Arial"/>
              </a:rPr>
              <a:t>LYSoSOME</a:t>
            </a:r>
            <a:endParaRPr sz="1100" dirty="0">
              <a:latin typeface="Arial"/>
              <a:ea typeface="Arial"/>
              <a:cs typeface="Arial"/>
            </a:endParaRPr>
          </a:p>
        </p:txBody>
      </p:sp>
      <p:sp>
        <p:nvSpPr>
          <p:cNvPr id="82" name="textbox 82"/>
          <p:cNvSpPr/>
          <p:nvPr/>
        </p:nvSpPr>
        <p:spPr>
          <a:xfrm>
            <a:off x="14668416" y="2247593"/>
            <a:ext cx="713104" cy="196850"/>
          </a:xfrm>
          <a:prstGeom prst="rect">
            <a:avLst/>
          </a:prstGeom>
          <a:noFill/>
          <a:ln w="0" cap="flat">
            <a:noFill/>
            <a:prstDash val="solid"/>
            <a:miter lim="0"/>
          </a:ln>
        </p:spPr>
        <p:txBody>
          <a:bodyPr vert="horz" wrap="square" lIns="0" tIns="0" rIns="0" bIns="0"/>
          <a:lstStyle/>
          <a:p>
            <a:pPr algn="l" rtl="0" eaLnBrk="0">
              <a:lnSpc>
                <a:spcPct val="89004"/>
              </a:lnSpc>
              <a:tabLst/>
            </a:pPr>
            <a:endParaRPr sz="100" dirty="0">
              <a:latin typeface="Arial"/>
              <a:ea typeface="Arial"/>
              <a:cs typeface="Arial"/>
            </a:endParaRPr>
          </a:p>
          <a:p>
            <a:pPr algn="r" rtl="0" eaLnBrk="0">
              <a:lnSpc>
                <a:spcPct val="86000"/>
              </a:lnSpc>
              <a:tabLst/>
            </a:pPr>
            <a:r>
              <a:rPr sz="1300" kern="0" spc="-50" dirty="0">
                <a:solidFill>
                  <a:srgbClr val="50C040">
                    <a:alpha val="100000"/>
                  </a:srgbClr>
                </a:solidFill>
                <a:latin typeface="Arial"/>
                <a:ea typeface="Arial"/>
                <a:cs typeface="Arial"/>
              </a:rPr>
              <a:t>O</a:t>
            </a:r>
            <a:r>
              <a:rPr sz="1300" kern="0" spc="-50" dirty="0">
                <a:solidFill>
                  <a:srgbClr val="000000">
                    <a:alpha val="100000"/>
                  </a:srgbClr>
                </a:solidFill>
                <a:latin typeface="Arial"/>
                <a:ea typeface="Arial"/>
                <a:cs typeface="Arial"/>
              </a:rPr>
              <a:t>LC3</a:t>
            </a:r>
            <a:endParaRPr sz="1300" dirty="0">
              <a:latin typeface="Arial"/>
              <a:ea typeface="Arial"/>
              <a:cs typeface="Arial"/>
            </a:endParaRPr>
          </a:p>
        </p:txBody>
      </p:sp>
      <p:sp>
        <p:nvSpPr>
          <p:cNvPr id="84" name="textbox 84"/>
          <p:cNvSpPr/>
          <p:nvPr/>
        </p:nvSpPr>
        <p:spPr>
          <a:xfrm rot="16200000">
            <a:off x="10902743" y="7989093"/>
            <a:ext cx="567054" cy="151129"/>
          </a:xfrm>
          <a:prstGeom prst="rect">
            <a:avLst/>
          </a:prstGeom>
          <a:noFill/>
          <a:ln w="0" cap="flat">
            <a:noFill/>
            <a:prstDash val="solid"/>
            <a:miter lim="0"/>
          </a:ln>
        </p:spPr>
        <p:txBody>
          <a:bodyPr vert="horz" wrap="square" lIns="0" tIns="0" rIns="0" bIns="0"/>
          <a:lstStyle/>
          <a:p>
            <a:pPr algn="l" rtl="0" eaLnBrk="0">
              <a:lnSpc>
                <a:spcPct val="124000"/>
              </a:lnSpc>
              <a:tabLst/>
            </a:pPr>
            <a:endParaRPr sz="200" dirty="0">
              <a:latin typeface="Arial"/>
              <a:ea typeface="Arial"/>
              <a:cs typeface="Arial"/>
            </a:endParaRPr>
          </a:p>
          <a:p>
            <a:pPr marL="12700" algn="l" rtl="0" eaLnBrk="0">
              <a:lnSpc>
                <a:spcPct val="82000"/>
              </a:lnSpc>
              <a:spcBef>
                <a:spcPts val="1"/>
              </a:spcBef>
              <a:tabLst/>
            </a:pPr>
            <a:r>
              <a:rPr sz="800" kern="0" spc="10" dirty="0">
                <a:solidFill>
                  <a:srgbClr val="000000">
                    <a:alpha val="100000"/>
                  </a:srgbClr>
                </a:solidFill>
                <a:latin typeface="SimSun"/>
                <a:ea typeface="SimSun"/>
                <a:cs typeface="SimSun"/>
              </a:rPr>
              <a:t>ENDOP</a:t>
            </a:r>
            <a:endParaRPr sz="800" dirty="0">
              <a:latin typeface="SimSun"/>
              <a:ea typeface="SimSun"/>
              <a:cs typeface="SimSun"/>
            </a:endParaRPr>
          </a:p>
        </p:txBody>
      </p:sp>
      <p:pic>
        <p:nvPicPr>
          <p:cNvPr id="86" name="picture 86"/>
          <p:cNvPicPr>
            <a:picLocks noChangeAspect="1"/>
          </p:cNvPicPr>
          <p:nvPr/>
        </p:nvPicPr>
        <p:blipFill>
          <a:blip r:embed="rId7"/>
          <a:stretch>
            <a:fillRect/>
          </a:stretch>
        </p:blipFill>
        <p:spPr>
          <a:xfrm rot="21600000">
            <a:off x="647738" y="2051081"/>
            <a:ext cx="1092108" cy="63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88"/>
          <p:cNvSpPr/>
          <p:nvPr/>
        </p:nvSpPr>
        <p:spPr>
          <a:xfrm>
            <a:off x="1435018" y="2072885"/>
            <a:ext cx="7714614" cy="795146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861"/>
              </a:lnSpc>
              <a:tabLst/>
            </a:pPr>
            <a:r>
              <a:rPr sz="2000" b="1" kern="0" spc="-40" dirty="0">
                <a:solidFill>
                  <a:srgbClr val="1010B0">
                    <a:alpha val="100000"/>
                  </a:srgbClr>
                </a:solidFill>
                <a:latin typeface="Arial"/>
                <a:ea typeface="Arial"/>
                <a:cs typeface="Arial"/>
              </a:rPr>
              <a:t>DNA-Dependent Activation:A finely tuned alloste</a:t>
            </a:r>
            <a:r>
              <a:rPr sz="2000" b="1" kern="0" spc="-50" dirty="0">
                <a:solidFill>
                  <a:srgbClr val="1010B0">
                    <a:alpha val="100000"/>
                  </a:srgbClr>
                </a:solidFill>
                <a:latin typeface="Arial"/>
                <a:ea typeface="Arial"/>
                <a:cs typeface="Arial"/>
              </a:rPr>
              <a:t>ric mechanism.</a:t>
            </a:r>
            <a:endParaRPr sz="2000" dirty="0">
              <a:latin typeface="Arial"/>
              <a:ea typeface="Arial"/>
              <a:cs typeface="Arial"/>
            </a:endParaRPr>
          </a:p>
          <a:p>
            <a:pPr algn="l" rtl="0" eaLnBrk="0">
              <a:lnSpc>
                <a:spcPct val="194000"/>
              </a:lnSpc>
              <a:tabLst/>
            </a:pPr>
            <a:endParaRPr sz="1000" dirty="0">
              <a:latin typeface="Arial"/>
              <a:ea typeface="Arial"/>
              <a:cs typeface="Arial"/>
            </a:endParaRPr>
          </a:p>
          <a:p>
            <a:pPr marL="596900" algn="l" rtl="0" eaLnBrk="0">
              <a:lnSpc>
                <a:spcPct val="118000"/>
              </a:lnSpc>
              <a:spcBef>
                <a:spcPts val="488"/>
              </a:spcBef>
              <a:tabLst/>
            </a:pPr>
            <a:r>
              <a:rPr sz="1600" b="1" kern="0" spc="0" dirty="0">
                <a:solidFill>
                  <a:srgbClr val="000000">
                    <a:alpha val="100000"/>
                  </a:srgbClr>
                </a:solidFill>
                <a:latin typeface="Arial"/>
                <a:ea typeface="Arial"/>
                <a:cs typeface="Arial"/>
              </a:rPr>
              <a:t>Structure: </a:t>
            </a:r>
            <a:r>
              <a:rPr sz="1600" kern="0" spc="0" dirty="0">
                <a:solidFill>
                  <a:srgbClr val="102040">
                    <a:alpha val="100000"/>
                  </a:srgbClr>
                </a:solidFill>
                <a:latin typeface="Arial"/>
                <a:ea typeface="Arial"/>
                <a:cs typeface="Arial"/>
              </a:rPr>
              <a:t>cGAS </a:t>
            </a:r>
            <a:r>
              <a:rPr sz="1600" kern="0" spc="0" dirty="0">
                <a:solidFill>
                  <a:srgbClr val="000000">
                    <a:alpha val="100000"/>
                  </a:srgbClr>
                </a:solidFill>
                <a:latin typeface="Arial"/>
                <a:ea typeface="Arial"/>
                <a:cs typeface="Arial"/>
              </a:rPr>
              <a:t>consists of </a:t>
            </a:r>
            <a:r>
              <a:rPr sz="1600" kern="0" spc="-10" dirty="0">
                <a:solidFill>
                  <a:srgbClr val="000000">
                    <a:alpha val="100000"/>
                  </a:srgbClr>
                </a:solidFill>
                <a:latin typeface="Arial"/>
                <a:ea typeface="Arial"/>
                <a:cs typeface="Arial"/>
              </a:rPr>
              <a:t>a catalytic C-terminal domain</a:t>
            </a:r>
            <a:r>
              <a:rPr sz="1600" kern="0" spc="6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and</a:t>
            </a:r>
            <a:r>
              <a:rPr sz="1600" kern="0" spc="7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a</a:t>
            </a:r>
            <a:r>
              <a:rPr sz="1600" kern="0" spc="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disordered,positively</a:t>
            </a:r>
            <a:r>
              <a:rPr sz="1600" kern="0" spc="39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charged</a:t>
            </a:r>
            <a:r>
              <a:rPr sz="1600" kern="0" spc="38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N-terminal</a:t>
            </a:r>
            <a:r>
              <a:rPr sz="1600" kern="0" spc="31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domain.</a:t>
            </a:r>
            <a:endParaRPr sz="1600" dirty="0">
              <a:latin typeface="Arial"/>
              <a:ea typeface="Arial"/>
              <a:cs typeface="Arial"/>
            </a:endParaRPr>
          </a:p>
          <a:p>
            <a:pPr algn="l" rtl="0" eaLnBrk="0">
              <a:lnSpc>
                <a:spcPct val="124000"/>
              </a:lnSpc>
              <a:tabLst/>
            </a:pPr>
            <a:endParaRPr sz="1000" dirty="0">
              <a:latin typeface="Arial"/>
              <a:ea typeface="Arial"/>
              <a:cs typeface="Arial"/>
            </a:endParaRPr>
          </a:p>
          <a:p>
            <a:pPr marL="596900" algn="l" rtl="0" eaLnBrk="0">
              <a:lnSpc>
                <a:spcPts val="2180"/>
              </a:lnSpc>
              <a:spcBef>
                <a:spcPts val="485"/>
              </a:spcBef>
              <a:tabLst/>
            </a:pPr>
            <a:r>
              <a:rPr sz="1600" b="1" kern="0" spc="-10" dirty="0">
                <a:solidFill>
                  <a:srgbClr val="201040">
                    <a:alpha val="100000"/>
                  </a:srgbClr>
                </a:solidFill>
                <a:latin typeface="Arial"/>
                <a:ea typeface="Arial"/>
                <a:cs typeface="Arial"/>
              </a:rPr>
              <a:t>Activation Step</a:t>
            </a:r>
            <a:r>
              <a:rPr sz="1600" kern="0" spc="-10" dirty="0">
                <a:solidFill>
                  <a:srgbClr val="000000">
                    <a:alpha val="100000"/>
                  </a:srgbClr>
                </a:solidFill>
                <a:latin typeface="Arial"/>
                <a:ea typeface="Arial"/>
                <a:cs typeface="Arial"/>
              </a:rPr>
              <a:t>:Binding</a:t>
            </a:r>
            <a:r>
              <a:rPr sz="1600" kern="0" spc="19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of</a:t>
            </a:r>
            <a:r>
              <a:rPr sz="1600" kern="0" spc="14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dsDNA</a:t>
            </a:r>
            <a:r>
              <a:rPr sz="1600" kern="0" spc="24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induces</a:t>
            </a:r>
            <a:r>
              <a:rPr sz="1600" kern="0" spc="20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cGAS</a:t>
            </a:r>
            <a:r>
              <a:rPr sz="1600" kern="0" spc="20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dim</a:t>
            </a:r>
            <a:r>
              <a:rPr sz="1600" kern="0" spc="-20" dirty="0">
                <a:solidFill>
                  <a:srgbClr val="000000">
                    <a:alpha val="100000"/>
                  </a:srgbClr>
                </a:solidFill>
                <a:latin typeface="Arial"/>
                <a:ea typeface="Arial"/>
                <a:cs typeface="Arial"/>
              </a:rPr>
              <a:t>erization,</a:t>
            </a:r>
            <a:endParaRPr sz="1600" dirty="0">
              <a:latin typeface="Arial"/>
              <a:ea typeface="Arial"/>
              <a:cs typeface="Arial"/>
            </a:endParaRPr>
          </a:p>
          <a:p>
            <a:pPr marL="596900" algn="l" rtl="0" eaLnBrk="0">
              <a:lnSpc>
                <a:spcPct val="123000"/>
              </a:lnSpc>
              <a:spcBef>
                <a:spcPts val="374"/>
              </a:spcBef>
              <a:tabLst/>
            </a:pPr>
            <a:r>
              <a:rPr sz="1600" kern="0" spc="-10" dirty="0">
                <a:solidFill>
                  <a:srgbClr val="000000">
                    <a:alpha val="100000"/>
                  </a:srgbClr>
                </a:solidFill>
                <a:latin typeface="Arial"/>
                <a:ea typeface="Arial"/>
                <a:cs typeface="Arial"/>
              </a:rPr>
              <a:t>forming</a:t>
            </a:r>
            <a:r>
              <a:rPr sz="1600" kern="0" spc="31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a</a:t>
            </a:r>
            <a:r>
              <a:rPr sz="1600" kern="0" spc="25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2:2</a:t>
            </a:r>
            <a:r>
              <a:rPr sz="1600" kern="0" spc="27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cGAS-dsDNA</a:t>
            </a:r>
            <a:r>
              <a:rPr sz="1600" kern="0" spc="26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complex.This</a:t>
            </a:r>
            <a:r>
              <a:rPr sz="1600" kern="0" spc="25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stabilizes</a:t>
            </a:r>
            <a:r>
              <a:rPr sz="1600" kern="0" spc="23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the</a:t>
            </a:r>
            <a:r>
              <a:rPr sz="1600" kern="0" spc="26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active</a:t>
            </a:r>
            <a:r>
              <a:rPr sz="1600" kern="0" spc="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enzyme conformation an</a:t>
            </a:r>
            <a:r>
              <a:rPr sz="1600" kern="0" spc="-10" dirty="0">
                <a:solidFill>
                  <a:srgbClr val="000000">
                    <a:alpha val="100000"/>
                  </a:srgbClr>
                </a:solidFill>
                <a:latin typeface="Arial"/>
                <a:ea typeface="Arial"/>
                <a:cs typeface="Arial"/>
              </a:rPr>
              <a:t>d opens the catalytic</a:t>
            </a:r>
            <a:r>
              <a:rPr sz="1600" kern="0" spc="9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pocket.</a:t>
            </a:r>
            <a:endParaRPr sz="1600" dirty="0">
              <a:latin typeface="Arial"/>
              <a:ea typeface="Arial"/>
              <a:cs typeface="Arial"/>
            </a:endParaRPr>
          </a:p>
          <a:p>
            <a:pPr algn="l" rtl="0" eaLnBrk="0">
              <a:lnSpc>
                <a:spcPct val="115000"/>
              </a:lnSpc>
              <a:tabLst/>
            </a:pPr>
            <a:endParaRPr sz="1000" dirty="0">
              <a:latin typeface="Arial"/>
              <a:ea typeface="Arial"/>
              <a:cs typeface="Arial"/>
            </a:endParaRPr>
          </a:p>
          <a:p>
            <a:pPr marL="596900" algn="l" rtl="0" eaLnBrk="0">
              <a:lnSpc>
                <a:spcPct val="130000"/>
              </a:lnSpc>
              <a:spcBef>
                <a:spcPts val="486"/>
              </a:spcBef>
              <a:tabLst/>
            </a:pPr>
            <a:r>
              <a:rPr sz="1600" b="1" kern="0" spc="-10" dirty="0">
                <a:solidFill>
                  <a:srgbClr val="201040">
                    <a:alpha val="100000"/>
                  </a:srgbClr>
                </a:solidFill>
                <a:latin typeface="Arial"/>
                <a:ea typeface="Arial"/>
                <a:cs typeface="Arial"/>
              </a:rPr>
              <a:t>Amplification: </a:t>
            </a:r>
            <a:r>
              <a:rPr sz="1600" kern="0" spc="-10" dirty="0">
                <a:solidFill>
                  <a:srgbClr val="000000">
                    <a:alpha val="100000"/>
                  </a:srgbClr>
                </a:solidFill>
                <a:latin typeface="Arial"/>
                <a:ea typeface="Arial"/>
                <a:cs typeface="Arial"/>
              </a:rPr>
              <a:t>On long</a:t>
            </a:r>
            <a:r>
              <a:rPr sz="1600" kern="0" spc="-20" dirty="0">
                <a:solidFill>
                  <a:srgbClr val="000000">
                    <a:alpha val="100000"/>
                  </a:srgbClr>
                </a:solidFill>
                <a:latin typeface="Arial"/>
                <a:ea typeface="Arial"/>
                <a:cs typeface="Arial"/>
              </a:rPr>
              <a:t> dsDNA,cGAS dimers form cooperative,</a:t>
            </a:r>
            <a:r>
              <a:rPr sz="1600" kern="0" spc="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ladder-like oligomers,enhancing activity.Th</a:t>
            </a:r>
            <a:r>
              <a:rPr sz="1600" kern="0" spc="-20" dirty="0">
                <a:solidFill>
                  <a:srgbClr val="000000">
                    <a:alpha val="100000"/>
                  </a:srgbClr>
                </a:solidFill>
                <a:latin typeface="Arial"/>
                <a:ea typeface="Arial"/>
                <a:cs typeface="Arial"/>
              </a:rPr>
              <a:t>e</a:t>
            </a:r>
            <a:r>
              <a:rPr sz="1600" kern="0" spc="10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N-terminal domain</a:t>
            </a:r>
            <a:r>
              <a:rPr sz="1600" kern="0" spc="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further promotes liquid-liquid phase</a:t>
            </a:r>
            <a:r>
              <a:rPr sz="1600" kern="0" spc="-20" dirty="0">
                <a:solidFill>
                  <a:srgbClr val="000000">
                    <a:alpha val="100000"/>
                  </a:srgbClr>
                </a:solidFill>
                <a:latin typeface="Arial"/>
                <a:ea typeface="Arial"/>
                <a:cs typeface="Arial"/>
              </a:rPr>
              <a:t> separation,concentrating</a:t>
            </a:r>
            <a:r>
              <a:rPr sz="1600" kern="0" spc="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components and amplifying the si</a:t>
            </a:r>
            <a:r>
              <a:rPr sz="1600" kern="0" spc="-30" dirty="0">
                <a:solidFill>
                  <a:srgbClr val="000000">
                    <a:alpha val="100000"/>
                  </a:srgbClr>
                </a:solidFill>
                <a:latin typeface="Arial"/>
                <a:ea typeface="Arial"/>
                <a:cs typeface="Arial"/>
              </a:rPr>
              <a:t>gnal.</a:t>
            </a:r>
            <a:endParaRPr sz="1600" dirty="0">
              <a:latin typeface="Arial"/>
              <a:ea typeface="Arial"/>
              <a:cs typeface="Arial"/>
            </a:endParaRPr>
          </a:p>
          <a:p>
            <a:pPr algn="l" rtl="0" eaLnBrk="0">
              <a:lnSpc>
                <a:spcPct val="128000"/>
              </a:lnSpc>
              <a:tabLst/>
            </a:pPr>
            <a:endParaRPr sz="1000" dirty="0">
              <a:latin typeface="Arial"/>
              <a:ea typeface="Arial"/>
              <a:cs typeface="Arial"/>
            </a:endParaRPr>
          </a:p>
          <a:p>
            <a:pPr algn="l" rtl="0" eaLnBrk="0">
              <a:lnSpc>
                <a:spcPct val="129000"/>
              </a:lnSpc>
              <a:tabLst/>
            </a:pPr>
            <a:endParaRPr sz="1000" dirty="0">
              <a:latin typeface="Arial"/>
              <a:ea typeface="Arial"/>
              <a:cs typeface="Arial"/>
            </a:endParaRPr>
          </a:p>
          <a:p>
            <a:pPr marL="19050" algn="l" rtl="0" eaLnBrk="0">
              <a:lnSpc>
                <a:spcPct val="84000"/>
              </a:lnSpc>
              <a:spcBef>
                <a:spcPts val="576"/>
              </a:spcBef>
              <a:tabLst/>
            </a:pPr>
            <a:r>
              <a:rPr sz="1900" b="1" kern="0" spc="-30" dirty="0">
                <a:solidFill>
                  <a:srgbClr val="1010B0">
                    <a:alpha val="100000"/>
                  </a:srgbClr>
                </a:solidFill>
                <a:latin typeface="Arial"/>
                <a:ea typeface="Arial"/>
                <a:cs typeface="Arial"/>
              </a:rPr>
              <a:t>Nuclear Regulation:Preventing activation by self genomic</a:t>
            </a:r>
            <a:r>
              <a:rPr sz="1900" b="1" kern="0" spc="200" dirty="0">
                <a:solidFill>
                  <a:srgbClr val="1010B0">
                    <a:alpha val="100000"/>
                  </a:srgbClr>
                </a:solidFill>
                <a:latin typeface="Arial"/>
                <a:ea typeface="Arial"/>
                <a:cs typeface="Arial"/>
              </a:rPr>
              <a:t> </a:t>
            </a:r>
            <a:r>
              <a:rPr sz="1900" b="1" kern="0" spc="-30" dirty="0">
                <a:solidFill>
                  <a:srgbClr val="1010B0">
                    <a:alpha val="100000"/>
                  </a:srgbClr>
                </a:solidFill>
                <a:latin typeface="Arial"/>
                <a:ea typeface="Arial"/>
                <a:cs typeface="Arial"/>
              </a:rPr>
              <a:t>DNA.</a:t>
            </a:r>
            <a:endParaRPr sz="1900" dirty="0">
              <a:latin typeface="Arial"/>
              <a:ea typeface="Arial"/>
              <a:cs typeface="Arial"/>
            </a:endParaRPr>
          </a:p>
          <a:p>
            <a:pPr algn="l" rtl="0" eaLnBrk="0">
              <a:lnSpc>
                <a:spcPct val="178000"/>
              </a:lnSpc>
              <a:tabLst/>
            </a:pPr>
            <a:endParaRPr sz="1000" dirty="0">
              <a:latin typeface="Arial"/>
              <a:ea typeface="Arial"/>
              <a:cs typeface="Arial"/>
            </a:endParaRPr>
          </a:p>
          <a:p>
            <a:pPr marL="596900" algn="l" rtl="0" eaLnBrk="0">
              <a:lnSpc>
                <a:spcPct val="128000"/>
              </a:lnSpc>
              <a:spcBef>
                <a:spcPts val="458"/>
              </a:spcBef>
              <a:tabLst/>
            </a:pPr>
            <a:r>
              <a:rPr sz="1500" b="1" kern="0" spc="0" dirty="0">
                <a:solidFill>
                  <a:srgbClr val="000000">
                    <a:alpha val="100000"/>
                  </a:srgbClr>
                </a:solidFill>
                <a:latin typeface="Arial"/>
                <a:ea typeface="Arial"/>
                <a:cs typeface="Arial"/>
              </a:rPr>
              <a:t>Key</a:t>
            </a:r>
            <a:r>
              <a:rPr sz="1500" b="1" kern="0" spc="110" dirty="0">
                <a:solidFill>
                  <a:srgbClr val="000000">
                    <a:alpha val="100000"/>
                  </a:srgbClr>
                </a:solidFill>
                <a:latin typeface="Arial"/>
                <a:ea typeface="Arial"/>
                <a:cs typeface="Arial"/>
              </a:rPr>
              <a:t> </a:t>
            </a:r>
            <a:r>
              <a:rPr sz="1500" b="1" kern="0" spc="0" dirty="0">
                <a:solidFill>
                  <a:srgbClr val="000000">
                    <a:alpha val="100000"/>
                  </a:srgbClr>
                </a:solidFill>
                <a:latin typeface="Arial"/>
                <a:ea typeface="Arial"/>
                <a:cs typeface="Arial"/>
              </a:rPr>
              <a:t>Insight</a:t>
            </a:r>
            <a:r>
              <a:rPr sz="1500" kern="0" spc="6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A</a:t>
            </a:r>
            <a:r>
              <a:rPr sz="1500" kern="0" spc="3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large</a:t>
            </a:r>
            <a:r>
              <a:rPr sz="1500" kern="0" spc="3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pool</a:t>
            </a:r>
            <a:r>
              <a:rPr sz="1500" kern="0" spc="27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of</a:t>
            </a:r>
            <a:r>
              <a:rPr sz="1500" kern="0" spc="23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cGAS</a:t>
            </a:r>
            <a:r>
              <a:rPr sz="1500" kern="0" spc="3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resides</a:t>
            </a:r>
            <a:r>
              <a:rPr sz="1500" kern="0" spc="3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in</a:t>
            </a:r>
            <a:r>
              <a:rPr sz="1500" kern="0" spc="25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the</a:t>
            </a:r>
            <a:r>
              <a:rPr sz="1500" kern="0" spc="3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nucleus</a:t>
            </a:r>
            <a:r>
              <a:rPr sz="1500" kern="0" spc="6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where                       </a:t>
            </a:r>
            <a:r>
              <a:rPr sz="1500" kern="0" spc="0" dirty="0">
                <a:solidFill>
                  <a:srgbClr val="000000">
                    <a:alpha val="100000"/>
                  </a:srgbClr>
                </a:solidFill>
                <a:latin typeface="Arial"/>
                <a:ea typeface="Arial"/>
                <a:cs typeface="Arial"/>
              </a:rPr>
              <a:t>it</a:t>
            </a:r>
            <a:r>
              <a:rPr sz="1500" kern="0" spc="28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must</a:t>
            </a:r>
            <a:r>
              <a:rPr sz="1500" kern="0" spc="28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be</a:t>
            </a:r>
            <a:r>
              <a:rPr sz="1500" kern="0" spc="28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kep</a:t>
            </a:r>
            <a:r>
              <a:rPr sz="1500" kern="0" spc="-10" dirty="0">
                <a:solidFill>
                  <a:srgbClr val="000000">
                    <a:alpha val="100000"/>
                  </a:srgbClr>
                </a:solidFill>
                <a:latin typeface="Arial"/>
                <a:ea typeface="Arial"/>
                <a:cs typeface="Arial"/>
              </a:rPr>
              <a:t>t</a:t>
            </a:r>
            <a:r>
              <a:rPr sz="1500" kern="0" spc="28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inactive.</a:t>
            </a:r>
            <a:endParaRPr sz="1500" dirty="0">
              <a:latin typeface="Arial"/>
              <a:ea typeface="Arial"/>
              <a:cs typeface="Arial"/>
            </a:endParaRPr>
          </a:p>
          <a:p>
            <a:pPr marL="596900" algn="l" rtl="0" eaLnBrk="0">
              <a:lnSpc>
                <a:spcPct val="112000"/>
              </a:lnSpc>
              <a:spcBef>
                <a:spcPts val="1323"/>
              </a:spcBef>
              <a:tabLst/>
            </a:pPr>
            <a:r>
              <a:rPr sz="1600" kern="0" spc="0" dirty="0">
                <a:solidFill>
                  <a:srgbClr val="000000">
                    <a:alpha val="100000"/>
                  </a:srgbClr>
                </a:solidFill>
                <a:latin typeface="Arial"/>
                <a:ea typeface="Arial"/>
                <a:cs typeface="Arial"/>
              </a:rPr>
              <a:t>Primary</a:t>
            </a:r>
            <a:r>
              <a:rPr sz="1600" kern="0" spc="15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Mechanism:Nuclear cGA</a:t>
            </a:r>
            <a:r>
              <a:rPr sz="1600" kern="0" spc="-10" dirty="0">
                <a:solidFill>
                  <a:srgbClr val="000000">
                    <a:alpha val="100000"/>
                  </a:srgbClr>
                </a:solidFill>
                <a:latin typeface="Arial"/>
                <a:ea typeface="Arial"/>
                <a:cs typeface="Arial"/>
              </a:rPr>
              <a:t>S</a:t>
            </a:r>
            <a:r>
              <a:rPr sz="1600" kern="0" spc="15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is tightly sequestered on</a:t>
            </a:r>
            <a:r>
              <a:rPr sz="1600" kern="0" spc="10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chromatin</a:t>
            </a:r>
            <a:r>
              <a:rPr sz="1600" kern="0" spc="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through a</a:t>
            </a:r>
            <a:r>
              <a:rPr sz="1600" kern="0" spc="14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high-affinity</a:t>
            </a:r>
            <a:r>
              <a:rPr sz="1600" kern="0" spc="15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protei</a:t>
            </a:r>
            <a:r>
              <a:rPr sz="1600" kern="0" spc="-10" dirty="0">
                <a:solidFill>
                  <a:srgbClr val="000000">
                    <a:alpha val="100000"/>
                  </a:srgbClr>
                </a:solidFill>
                <a:latin typeface="Arial"/>
                <a:ea typeface="Arial"/>
                <a:cs typeface="Arial"/>
              </a:rPr>
              <a:t>n-protein</a:t>
            </a:r>
            <a:r>
              <a:rPr sz="1600" kern="0" spc="15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interaction with the acidic</a:t>
            </a:r>
            <a:r>
              <a:rPr sz="1600" kern="0" spc="15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patch</a:t>
            </a:r>
            <a:r>
              <a:rPr sz="1600" kern="0" spc="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of histone</a:t>
            </a:r>
            <a:r>
              <a:rPr sz="1600" kern="0" spc="12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H2A-H2B dimers on th</a:t>
            </a:r>
            <a:r>
              <a:rPr sz="1600" kern="0" spc="-10" dirty="0">
                <a:solidFill>
                  <a:srgbClr val="000000">
                    <a:alpha val="100000"/>
                  </a:srgbClr>
                </a:solidFill>
                <a:latin typeface="Arial"/>
                <a:ea typeface="Arial"/>
                <a:cs typeface="Arial"/>
              </a:rPr>
              <a:t>e nucleosome.This binding</a:t>
            </a:r>
            <a:r>
              <a:rPr sz="1600" kern="0" spc="4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sterically</a:t>
            </a:r>
            <a:r>
              <a:rPr sz="1600" kern="0" spc="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occludes the</a:t>
            </a:r>
            <a:r>
              <a:rPr sz="1600" kern="0" spc="11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DNA binding site,preve</a:t>
            </a:r>
            <a:r>
              <a:rPr sz="1600" kern="0" spc="-10" dirty="0">
                <a:solidFill>
                  <a:srgbClr val="000000">
                    <a:alpha val="100000"/>
                  </a:srgbClr>
                </a:solidFill>
                <a:latin typeface="Arial"/>
                <a:ea typeface="Arial"/>
                <a:cs typeface="Arial"/>
              </a:rPr>
              <a:t>nting cGAS dimerization and</a:t>
            </a:r>
            <a:endParaRPr sz="1600" dirty="0">
              <a:latin typeface="Arial"/>
              <a:ea typeface="Arial"/>
              <a:cs typeface="Arial"/>
            </a:endParaRPr>
          </a:p>
          <a:p>
            <a:pPr marL="596900" algn="l" rtl="0" eaLnBrk="0">
              <a:lnSpc>
                <a:spcPts val="2180"/>
              </a:lnSpc>
              <a:spcBef>
                <a:spcPts val="22"/>
              </a:spcBef>
              <a:tabLst/>
            </a:pPr>
            <a:r>
              <a:rPr sz="1600" kern="0" spc="0" dirty="0">
                <a:solidFill>
                  <a:srgbClr val="000000">
                    <a:alpha val="100000"/>
                  </a:srgbClr>
                </a:solidFill>
                <a:latin typeface="Arial"/>
                <a:ea typeface="Arial"/>
                <a:cs typeface="Arial"/>
              </a:rPr>
              <a:t>enzymatic </a:t>
            </a:r>
            <a:r>
              <a:rPr sz="1600" kern="0" spc="-10" dirty="0">
                <a:solidFill>
                  <a:srgbClr val="000000">
                    <a:alpha val="100000"/>
                  </a:srgbClr>
                </a:solidFill>
                <a:latin typeface="Arial"/>
                <a:ea typeface="Arial"/>
                <a:cs typeface="Arial"/>
              </a:rPr>
              <a:t>activation.</a:t>
            </a:r>
            <a:endParaRPr sz="1600" dirty="0">
              <a:latin typeface="Arial"/>
              <a:ea typeface="Arial"/>
              <a:cs typeface="Arial"/>
            </a:endParaRPr>
          </a:p>
          <a:p>
            <a:pPr algn="l" rtl="0" eaLnBrk="0">
              <a:lnSpc>
                <a:spcPct val="101000"/>
              </a:lnSpc>
              <a:tabLst/>
            </a:pPr>
            <a:endParaRPr sz="1300" dirty="0">
              <a:latin typeface="Arial"/>
              <a:ea typeface="Arial"/>
              <a:cs typeface="Arial"/>
            </a:endParaRPr>
          </a:p>
          <a:p>
            <a:pPr algn="l" rtl="0" eaLnBrk="0">
              <a:lnSpc>
                <a:spcPct val="11213"/>
              </a:lnSpc>
              <a:tabLst/>
            </a:pPr>
            <a:endParaRPr sz="100" dirty="0">
              <a:latin typeface="Arial"/>
              <a:ea typeface="Arial"/>
              <a:cs typeface="Arial"/>
            </a:endParaRPr>
          </a:p>
          <a:p>
            <a:pPr marL="596900" algn="l" rtl="0" eaLnBrk="0">
              <a:lnSpc>
                <a:spcPct val="120000"/>
              </a:lnSpc>
              <a:tabLst/>
            </a:pPr>
            <a:r>
              <a:rPr sz="1600" b="1" kern="0" spc="0" dirty="0">
                <a:solidFill>
                  <a:srgbClr val="000000">
                    <a:alpha val="100000"/>
                  </a:srgbClr>
                </a:solidFill>
                <a:latin typeface="Arial"/>
                <a:ea typeface="Arial"/>
                <a:cs typeface="Arial"/>
              </a:rPr>
              <a:t>Additional Safeguards</a:t>
            </a:r>
            <a:r>
              <a:rPr sz="1600" kern="0" spc="0" dirty="0">
                <a:solidFill>
                  <a:srgbClr val="000000">
                    <a:alpha val="100000"/>
                  </a:srgbClr>
                </a:solidFill>
                <a:latin typeface="Arial"/>
                <a:ea typeface="Arial"/>
                <a:cs typeface="Arial"/>
              </a:rPr>
              <a:t>:Chromatin architectural pr</a:t>
            </a:r>
            <a:r>
              <a:rPr sz="1600" kern="0" spc="-10" dirty="0">
                <a:solidFill>
                  <a:srgbClr val="000000">
                    <a:alpha val="100000"/>
                  </a:srgbClr>
                </a:solidFill>
                <a:latin typeface="Arial"/>
                <a:ea typeface="Arial"/>
                <a:cs typeface="Arial"/>
              </a:rPr>
              <a:t>oteins like</a:t>
            </a:r>
            <a:r>
              <a:rPr sz="1600" kern="0" spc="11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BAF</a:t>
            </a:r>
            <a:r>
              <a:rPr sz="1600" kern="0" spc="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and</a:t>
            </a:r>
            <a:r>
              <a:rPr sz="1600" kern="0" spc="1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histone</a:t>
            </a:r>
            <a:r>
              <a:rPr sz="1600" kern="0" spc="16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H</a:t>
            </a:r>
            <a:r>
              <a:rPr sz="1600" kern="0" spc="10" dirty="0">
                <a:solidFill>
                  <a:srgbClr val="000000">
                    <a:alpha val="100000"/>
                  </a:srgbClr>
                </a:solidFill>
                <a:latin typeface="Arial"/>
                <a:ea typeface="Arial"/>
                <a:cs typeface="Arial"/>
              </a:rPr>
              <a:t>1 </a:t>
            </a:r>
            <a:r>
              <a:rPr sz="1600" kern="0" spc="0" dirty="0">
                <a:solidFill>
                  <a:srgbClr val="000000">
                    <a:alpha val="100000"/>
                  </a:srgbClr>
                </a:solidFill>
                <a:latin typeface="Arial"/>
                <a:ea typeface="Arial"/>
                <a:cs typeface="Arial"/>
              </a:rPr>
              <a:t>further</a:t>
            </a:r>
            <a:r>
              <a:rPr sz="1600" kern="0" spc="1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restrict</a:t>
            </a:r>
            <a:r>
              <a:rPr sz="1600" kern="0" spc="1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cGAS</a:t>
            </a:r>
            <a:r>
              <a:rPr sz="1600" kern="0" spc="1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access</a:t>
            </a:r>
            <a:r>
              <a:rPr sz="1600" kern="0" spc="3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to</a:t>
            </a:r>
            <a:r>
              <a:rPr sz="1600" kern="0" spc="10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naked</a:t>
            </a:r>
            <a:r>
              <a:rPr sz="1600" kern="0" spc="13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DNA</a:t>
            </a:r>
            <a:r>
              <a:rPr sz="1600" kern="0" spc="10" dirty="0">
                <a:solidFill>
                  <a:srgbClr val="000000">
                    <a:alpha val="100000"/>
                  </a:srgbClr>
                </a:solidFill>
                <a:latin typeface="Arial"/>
                <a:ea typeface="Arial"/>
                <a:cs typeface="Arial"/>
              </a:rPr>
              <a:t>.</a:t>
            </a:r>
            <a:endParaRPr sz="1600" dirty="0">
              <a:latin typeface="Arial"/>
              <a:ea typeface="Arial"/>
              <a:cs typeface="Arial"/>
            </a:endParaRPr>
          </a:p>
        </p:txBody>
      </p:sp>
      <p:pic>
        <p:nvPicPr>
          <p:cNvPr id="90" name="picture 90"/>
          <p:cNvPicPr>
            <a:picLocks noChangeAspect="1"/>
          </p:cNvPicPr>
          <p:nvPr/>
        </p:nvPicPr>
        <p:blipFill>
          <a:blip r:embed="rId2"/>
          <a:stretch>
            <a:fillRect/>
          </a:stretch>
        </p:blipFill>
        <p:spPr>
          <a:xfrm rot="21600000">
            <a:off x="12649139" y="2559077"/>
            <a:ext cx="2393951" cy="1987572"/>
          </a:xfrm>
          <a:prstGeom prst="rect">
            <a:avLst/>
          </a:prstGeom>
        </p:spPr>
      </p:pic>
      <p:pic>
        <p:nvPicPr>
          <p:cNvPr id="92" name="picture 92"/>
          <p:cNvPicPr>
            <a:picLocks noChangeAspect="1"/>
          </p:cNvPicPr>
          <p:nvPr/>
        </p:nvPicPr>
        <p:blipFill>
          <a:blip r:embed="rId3"/>
          <a:stretch>
            <a:fillRect/>
          </a:stretch>
        </p:blipFill>
        <p:spPr>
          <a:xfrm rot="21600000">
            <a:off x="15259001" y="5689554"/>
            <a:ext cx="2520914" cy="1581145"/>
          </a:xfrm>
          <a:prstGeom prst="rect">
            <a:avLst/>
          </a:prstGeom>
        </p:spPr>
      </p:pic>
      <p:graphicFrame>
        <p:nvGraphicFramePr>
          <p:cNvPr id="94" name="table 94"/>
          <p:cNvGraphicFramePr>
            <a:graphicFrameLocks noGrp="1"/>
          </p:cNvGraphicFramePr>
          <p:nvPr/>
        </p:nvGraphicFramePr>
        <p:xfrm>
          <a:off x="9744159" y="2143153"/>
          <a:ext cx="8216265" cy="5708650"/>
        </p:xfrm>
        <a:graphic>
          <a:graphicData uri="http://schemas.openxmlformats.org/drawingml/2006/table">
            <a:tbl>
              <a:tblPr/>
              <a:tblGrid>
                <a:gridCol w="2688589"/>
                <a:gridCol w="2736850"/>
                <a:gridCol w="2790825"/>
              </a:tblGrid>
              <a:tr h="381634">
                <a:tc rowSpan="2">
                  <a:txBody>
                    <a:bodyPr/>
                    <a:lstStyle/>
                    <a:p>
                      <a:pPr algn="l" rtl="0" eaLnBrk="0">
                        <a:lnSpc>
                          <a:spcPct val="135000"/>
                        </a:lnSpc>
                        <a:tabLst/>
                      </a:pPr>
                      <a:endParaRPr sz="200" dirty="0">
                        <a:latin typeface="Arial"/>
                        <a:ea typeface="Arial"/>
                        <a:cs typeface="Arial"/>
                      </a:endParaRPr>
                    </a:p>
                    <a:p>
                      <a:pPr marL="315595" algn="l" rtl="0" eaLnBrk="0">
                        <a:lnSpc>
                          <a:spcPct val="93000"/>
                        </a:lnSpc>
                        <a:spcBef>
                          <a:spcPts val="2"/>
                        </a:spcBef>
                        <a:tabLst/>
                      </a:pPr>
                      <a:r>
                        <a:rPr sz="1700" b="1" kern="0" spc="-10" dirty="0">
                          <a:solidFill>
                            <a:srgbClr val="000000">
                              <a:alpha val="100000"/>
                            </a:srgbClr>
                          </a:solidFill>
                          <a:latin typeface="SimSun"/>
                          <a:ea typeface="SimSun"/>
                          <a:cs typeface="SimSun"/>
                        </a:rPr>
                        <a:t>Nucleolytic</a:t>
                      </a:r>
                      <a:r>
                        <a:rPr sz="1700" kern="0" spc="-10" dirty="0">
                          <a:solidFill>
                            <a:srgbClr val="000000">
                              <a:alpha val="100000"/>
                            </a:srgbClr>
                          </a:solidFill>
                          <a:latin typeface="SimSun"/>
                          <a:ea typeface="SimSun"/>
                          <a:cs typeface="SimSun"/>
                        </a:rPr>
                        <a:t> </a:t>
                      </a:r>
                      <a:r>
                        <a:rPr sz="1700" b="1" kern="0" spc="-10" dirty="0">
                          <a:solidFill>
                            <a:srgbClr val="000000">
                              <a:alpha val="100000"/>
                            </a:srgbClr>
                          </a:solidFill>
                          <a:latin typeface="SimSun"/>
                          <a:ea typeface="SimSun"/>
                          <a:cs typeface="SimSun"/>
                        </a:rPr>
                        <a:t>ac</a:t>
                      </a:r>
                      <a:r>
                        <a:rPr sz="1700" b="1" kern="0" spc="-20" dirty="0">
                          <a:solidFill>
                            <a:srgbClr val="000000">
                              <a:alpha val="100000"/>
                            </a:srgbClr>
                          </a:solidFill>
                          <a:latin typeface="SimSun"/>
                          <a:ea typeface="SimSun"/>
                          <a:cs typeface="SimSun"/>
                        </a:rPr>
                        <a:t>tivity</a:t>
                      </a:r>
                      <a:endParaRPr sz="1700"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53000"/>
                        </a:lnSpc>
                        <a:tabLst/>
                      </a:pPr>
                      <a:endParaRPr sz="100" dirty="0">
                        <a:latin typeface="Arial"/>
                        <a:ea typeface="Arial"/>
                        <a:cs typeface="Arial"/>
                      </a:endParaRPr>
                    </a:p>
                    <a:p>
                      <a:pPr algn="r" rtl="0" eaLnBrk="0">
                        <a:lnSpc>
                          <a:spcPct val="94000"/>
                        </a:lnSpc>
                        <a:spcBef>
                          <a:spcPts val="1"/>
                        </a:spcBef>
                        <a:tabLst/>
                      </a:pPr>
                      <a:r>
                        <a:rPr sz="2100" b="1" kern="0" spc="-30" dirty="0">
                          <a:solidFill>
                            <a:srgbClr val="000000">
                              <a:alpha val="100000"/>
                            </a:srgbClr>
                          </a:solidFill>
                          <a:latin typeface="SimSun"/>
                          <a:ea typeface="SimSun"/>
                          <a:cs typeface="SimSun"/>
                        </a:rPr>
                        <a:t>B</a:t>
                      </a:r>
                      <a:r>
                        <a:rPr sz="2100" kern="0" spc="-30" dirty="0">
                          <a:solidFill>
                            <a:srgbClr val="000000">
                              <a:alpha val="100000"/>
                            </a:srgbClr>
                          </a:solidFill>
                          <a:latin typeface="SimSun"/>
                          <a:ea typeface="SimSun"/>
                          <a:cs typeface="SimSun"/>
                        </a:rPr>
                        <a:t> </a:t>
                      </a:r>
                      <a:r>
                        <a:rPr sz="2100" b="1" kern="0" spc="-30" dirty="0">
                          <a:solidFill>
                            <a:srgbClr val="000000">
                              <a:alpha val="100000"/>
                            </a:srgbClr>
                          </a:solidFill>
                          <a:latin typeface="SimSun"/>
                          <a:ea typeface="SimSun"/>
                          <a:cs typeface="SimSun"/>
                        </a:rPr>
                        <a:t>Spatial</a:t>
                      </a:r>
                      <a:r>
                        <a:rPr sz="2100" kern="0" spc="150" dirty="0">
                          <a:solidFill>
                            <a:srgbClr val="000000">
                              <a:alpha val="100000"/>
                            </a:srgbClr>
                          </a:solidFill>
                          <a:latin typeface="SimSun"/>
                          <a:ea typeface="SimSun"/>
                          <a:cs typeface="SimSun"/>
                        </a:rPr>
                        <a:t> </a:t>
                      </a:r>
                      <a:r>
                        <a:rPr sz="2100" b="1" kern="0" spc="-30" dirty="0">
                          <a:solidFill>
                            <a:srgbClr val="000000">
                              <a:alpha val="100000"/>
                            </a:srgbClr>
                          </a:solidFill>
                          <a:latin typeface="SimSun"/>
                          <a:ea typeface="SimSun"/>
                          <a:cs typeface="SimSun"/>
                        </a:rPr>
                        <a:t>sep</a:t>
                      </a:r>
                      <a:r>
                        <a:rPr sz="2100" b="1" kern="0" spc="-40" dirty="0">
                          <a:solidFill>
                            <a:srgbClr val="000000">
                              <a:alpha val="100000"/>
                            </a:srgbClr>
                          </a:solidFill>
                          <a:latin typeface="SimSun"/>
                          <a:ea typeface="SimSun"/>
                          <a:cs typeface="SimSun"/>
                        </a:rPr>
                        <a:t>aration</a:t>
                      </a:r>
                      <a:endParaRPr sz="2100"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2">
                  <a:txBody>
                    <a:bodyPr/>
                    <a:lstStyle/>
                    <a:p>
                      <a:pPr algn="l" rtl="0" eaLnBrk="0">
                        <a:lnSpc>
                          <a:spcPct val="115000"/>
                        </a:lnSpc>
                        <a:tabLst/>
                      </a:pPr>
                      <a:endParaRPr sz="400" dirty="0">
                        <a:latin typeface="Arial"/>
                        <a:ea typeface="Arial"/>
                        <a:cs typeface="Arial"/>
                      </a:endParaRPr>
                    </a:p>
                    <a:p>
                      <a:pPr marL="125729" algn="l" rtl="0" eaLnBrk="0">
                        <a:lnSpc>
                          <a:spcPct val="83000"/>
                        </a:lnSpc>
                        <a:spcBef>
                          <a:spcPts val="2"/>
                        </a:spcBef>
                        <a:tabLst/>
                      </a:pPr>
                      <a:r>
                        <a:rPr sz="4000" b="1" kern="0" spc="-30" baseline="-22137" dirty="0">
                          <a:solidFill>
                            <a:srgbClr val="000000">
                              <a:alpha val="100000"/>
                            </a:srgbClr>
                          </a:solidFill>
                          <a:latin typeface="SimSun"/>
                          <a:ea typeface="SimSun"/>
                          <a:cs typeface="SimSun"/>
                        </a:rPr>
                        <a:t>C</a:t>
                      </a:r>
                      <a:r>
                        <a:rPr sz="2600" kern="0" spc="50" dirty="0">
                          <a:solidFill>
                            <a:srgbClr val="000000">
                              <a:alpha val="100000"/>
                            </a:srgbClr>
                          </a:solidFill>
                          <a:latin typeface="SimSun"/>
                          <a:ea typeface="SimSun"/>
                          <a:cs typeface="SimSun"/>
                        </a:rPr>
                        <a:t>    </a:t>
                      </a:r>
                      <a:r>
                        <a:rPr sz="2600" b="1" kern="0" spc="-30" baseline="4006" dirty="0">
                          <a:solidFill>
                            <a:srgbClr val="000000">
                              <a:alpha val="100000"/>
                            </a:srgbClr>
                          </a:solidFill>
                          <a:latin typeface="SimSun"/>
                          <a:ea typeface="SimSun"/>
                          <a:cs typeface="SimSun"/>
                        </a:rPr>
                        <a:t>Competition</a:t>
                      </a:r>
                      <a:endParaRPr sz="2600" baseline="4006"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5539">
                <a:tc vMerge="1">
                  <a:txBody>
                    <a:bodyPr/>
                    <a:lstStyle/>
                    <a:p>
                      <a:pPr algn="l" rtl="0" eaLnBrk="0">
                        <a:lnSpc>
                          <a:spcPct val="100000"/>
                        </a:lnSpc>
                        <a:tabLst/>
                      </a:pPr>
                      <a:endParaRPr sz="1000" dirty="0">
                        <a:latin typeface="Arial"/>
                        <a:ea typeface="Arial"/>
                        <a:cs typeface="Arial"/>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9080"/>
                        </a:lnSpc>
                        <a:tabLst/>
                      </a:pPr>
                      <a:endParaRPr sz="100" dirty="0">
                        <a:latin typeface="Arial"/>
                        <a:ea typeface="Arial"/>
                        <a:cs typeface="Arial"/>
                      </a:endParaRPr>
                    </a:p>
                    <a:p>
                      <a:pPr marL="99694" algn="l" rtl="0" eaLnBrk="0">
                        <a:lnSpc>
                          <a:spcPct val="96000"/>
                        </a:lnSpc>
                        <a:tabLst/>
                      </a:pPr>
                      <a:r>
                        <a:rPr sz="2100" b="1" kern="0" spc="30" dirty="0">
                          <a:solidFill>
                            <a:srgbClr val="2070B0">
                              <a:alpha val="100000"/>
                            </a:srgbClr>
                          </a:solidFill>
                          <a:latin typeface="SimSun"/>
                          <a:ea typeface="SimSun"/>
                          <a:cs typeface="SimSun"/>
                        </a:rPr>
                        <a:t>四四W①</a:t>
                      </a:r>
                      <a:endParaRPr sz="2100" dirty="0">
                        <a:latin typeface="SimSun"/>
                        <a:ea typeface="SimSun"/>
                        <a:cs typeface="SimSun"/>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9000"/>
                        </a:lnSpc>
                        <a:tabLst/>
                      </a:pPr>
                      <a:endParaRPr sz="800" dirty="0">
                        <a:latin typeface="Arial"/>
                        <a:ea typeface="Arial"/>
                        <a:cs typeface="Arial"/>
                      </a:endParaRPr>
                    </a:p>
                    <a:p>
                      <a:pPr algn="l" rtl="0" eaLnBrk="0">
                        <a:lnSpc>
                          <a:spcPct val="6262"/>
                        </a:lnSpc>
                        <a:tabLst/>
                      </a:pPr>
                      <a:endParaRPr sz="100" dirty="0">
                        <a:latin typeface="Arial"/>
                        <a:ea typeface="Arial"/>
                        <a:cs typeface="Arial"/>
                      </a:endParaRPr>
                    </a:p>
                    <a:p>
                      <a:pPr marL="1530350" algn="l" rtl="0" eaLnBrk="0">
                        <a:lnSpc>
                          <a:spcPct val="78000"/>
                        </a:lnSpc>
                        <a:tabLst/>
                      </a:pPr>
                      <a:r>
                        <a:rPr sz="3500" b="1" kern="0" spc="-40" dirty="0">
                          <a:solidFill>
                            <a:srgbClr val="2070C0">
                              <a:alpha val="100000"/>
                            </a:srgbClr>
                          </a:solidFill>
                          <a:latin typeface="SimSun"/>
                          <a:ea typeface="SimSun"/>
                          <a:cs typeface="SimSun"/>
                        </a:rPr>
                        <a:t>ULL</a:t>
                      </a:r>
                      <a:endParaRPr sz="3500"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4669">
                <a:tc rowSpan="2">
                  <a:txBody>
                    <a:bodyPr/>
                    <a:lstStyle/>
                    <a:p>
                      <a:pPr algn="l" rtl="0" eaLnBrk="0">
                        <a:lnSpc>
                          <a:spcPct val="112000"/>
                        </a:lnSpc>
                        <a:tabLst/>
                      </a:pPr>
                      <a:endParaRPr sz="600" dirty="0">
                        <a:latin typeface="Arial"/>
                        <a:ea typeface="Arial"/>
                        <a:cs typeface="Arial"/>
                      </a:endParaRPr>
                    </a:p>
                    <a:p>
                      <a:pPr marL="735965" indent="-635000" algn="l" rtl="0" eaLnBrk="0">
                        <a:lnSpc>
                          <a:spcPct val="99000"/>
                        </a:lnSpc>
                        <a:spcBef>
                          <a:spcPts val="3"/>
                        </a:spcBef>
                        <a:tabLst/>
                      </a:pPr>
                      <a:r>
                        <a:rPr sz="1700" b="1" kern="0" spc="-20" dirty="0">
                          <a:solidFill>
                            <a:srgbClr val="000000">
                              <a:alpha val="100000"/>
                            </a:srgbClr>
                          </a:solidFill>
                          <a:latin typeface="SimSun"/>
                          <a:ea typeface="SimSun"/>
                          <a:cs typeface="SimSun"/>
                        </a:rPr>
                        <a:t>D</a:t>
                      </a:r>
                      <a:r>
                        <a:rPr sz="1700" kern="0" spc="240" dirty="0">
                          <a:solidFill>
                            <a:srgbClr val="000000">
                              <a:alpha val="100000"/>
                            </a:srgbClr>
                          </a:solidFill>
                          <a:latin typeface="SimSun"/>
                          <a:ea typeface="SimSun"/>
                          <a:cs typeface="SimSun"/>
                        </a:rPr>
                        <a:t> </a:t>
                      </a:r>
                      <a:r>
                        <a:rPr sz="1700" b="1" kern="0" spc="-20" dirty="0">
                          <a:solidFill>
                            <a:srgbClr val="000000">
                              <a:alpha val="100000"/>
                            </a:srgbClr>
                          </a:solidFill>
                          <a:latin typeface="SimSun"/>
                          <a:ea typeface="SimSun"/>
                          <a:cs typeface="SimSun"/>
                        </a:rPr>
                        <a:t>Post-translational</a:t>
                      </a:r>
                      <a:r>
                        <a:rPr sz="1700" kern="0" spc="0" dirty="0">
                          <a:solidFill>
                            <a:srgbClr val="000000">
                              <a:alpha val="100000"/>
                            </a:srgbClr>
                          </a:solidFill>
                          <a:latin typeface="SimSun"/>
                          <a:ea typeface="SimSun"/>
                          <a:cs typeface="SimSun"/>
                        </a:rPr>
                        <a:t>     </a:t>
                      </a:r>
                      <a:r>
                        <a:rPr sz="1700" b="1" kern="0" spc="-20" dirty="0">
                          <a:solidFill>
                            <a:srgbClr val="000000">
                              <a:alpha val="100000"/>
                            </a:srgbClr>
                          </a:solidFill>
                          <a:latin typeface="SimSun"/>
                          <a:ea typeface="SimSun"/>
                          <a:cs typeface="SimSun"/>
                        </a:rPr>
                        <a:t>modification</a:t>
                      </a:r>
                      <a:endParaRPr sz="1700"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rtl="0" eaLnBrk="0">
                        <a:lnSpc>
                          <a:spcPct val="104000"/>
                        </a:lnSpc>
                        <a:tabLst/>
                      </a:pPr>
                      <a:endParaRPr sz="800" dirty="0">
                        <a:latin typeface="Arial"/>
                        <a:ea typeface="Arial"/>
                        <a:cs typeface="Arial"/>
                      </a:endParaRPr>
                    </a:p>
                    <a:p>
                      <a:pPr algn="r" rtl="0" eaLnBrk="0">
                        <a:lnSpc>
                          <a:spcPct val="95000"/>
                        </a:lnSpc>
                        <a:spcBef>
                          <a:spcPts val="1"/>
                        </a:spcBef>
                        <a:tabLst/>
                      </a:pPr>
                      <a:r>
                        <a:rPr sz="2500" b="1" kern="0" spc="-70" dirty="0">
                          <a:solidFill>
                            <a:srgbClr val="000000">
                              <a:alpha val="100000"/>
                            </a:srgbClr>
                          </a:solidFill>
                          <a:latin typeface="SimSun"/>
                          <a:ea typeface="SimSun"/>
                          <a:cs typeface="SimSun"/>
                        </a:rPr>
                        <a:t>E</a:t>
                      </a:r>
                      <a:r>
                        <a:rPr sz="2500" kern="0" spc="90" dirty="0">
                          <a:solidFill>
                            <a:srgbClr val="000000">
                              <a:alpha val="100000"/>
                            </a:srgbClr>
                          </a:solidFill>
                          <a:latin typeface="SimSun"/>
                          <a:ea typeface="SimSun"/>
                          <a:cs typeface="SimSun"/>
                        </a:rPr>
                        <a:t>  </a:t>
                      </a:r>
                      <a:r>
                        <a:rPr sz="2100" b="1" kern="0" spc="-70" dirty="0">
                          <a:solidFill>
                            <a:srgbClr val="000000">
                              <a:alpha val="100000"/>
                            </a:srgbClr>
                          </a:solidFill>
                          <a:latin typeface="SimSun"/>
                          <a:ea typeface="SimSun"/>
                          <a:cs typeface="SimSun"/>
                        </a:rPr>
                        <a:t>Protein</a:t>
                      </a:r>
                      <a:r>
                        <a:rPr sz="2100" kern="0" spc="-70" dirty="0">
                          <a:solidFill>
                            <a:srgbClr val="000000">
                              <a:alpha val="100000"/>
                            </a:srgbClr>
                          </a:solidFill>
                          <a:latin typeface="SimSun"/>
                          <a:ea typeface="SimSun"/>
                          <a:cs typeface="SimSun"/>
                        </a:rPr>
                        <a:t> </a:t>
                      </a:r>
                      <a:r>
                        <a:rPr sz="2100" b="1" kern="0" spc="-70" dirty="0">
                          <a:solidFill>
                            <a:srgbClr val="000000">
                              <a:alpha val="100000"/>
                            </a:srgbClr>
                          </a:solidFill>
                          <a:latin typeface="SimSun"/>
                          <a:ea typeface="SimSun"/>
                          <a:cs typeface="SimSun"/>
                        </a:rPr>
                        <a:t>abundance</a:t>
                      </a:r>
                      <a:endParaRPr sz="2100"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700" dirty="0">
                        <a:latin typeface="Arial"/>
                        <a:ea typeface="Arial"/>
                        <a:cs typeface="Arial"/>
                      </a:endParaRPr>
                    </a:p>
                    <a:p>
                      <a:pPr algn="l" rtl="0" eaLnBrk="0">
                        <a:lnSpc>
                          <a:spcPct val="6115"/>
                        </a:lnSpc>
                        <a:tabLst/>
                      </a:pPr>
                      <a:endParaRPr sz="100" dirty="0">
                        <a:latin typeface="Arial"/>
                        <a:ea typeface="Arial"/>
                        <a:cs typeface="Arial"/>
                      </a:endParaRPr>
                    </a:p>
                    <a:p>
                      <a:pPr marL="124460" algn="l" rtl="0" eaLnBrk="0">
                        <a:lnSpc>
                          <a:spcPct val="82000"/>
                        </a:lnSpc>
                        <a:tabLst/>
                      </a:pPr>
                      <a:r>
                        <a:rPr sz="2900" b="1" kern="0" spc="10" baseline="-10776" dirty="0">
                          <a:solidFill>
                            <a:srgbClr val="000000">
                              <a:alpha val="100000"/>
                            </a:srgbClr>
                          </a:solidFill>
                          <a:latin typeface="SimSun"/>
                          <a:ea typeface="SimSun"/>
                          <a:cs typeface="SimSun"/>
                        </a:rPr>
                        <a:t>F</a:t>
                      </a:r>
                      <a:r>
                        <a:rPr sz="1800" kern="0" spc="390" dirty="0">
                          <a:solidFill>
                            <a:srgbClr val="000000">
                              <a:alpha val="100000"/>
                            </a:srgbClr>
                          </a:solidFill>
                          <a:latin typeface="SimSun"/>
                          <a:ea typeface="SimSun"/>
                          <a:cs typeface="SimSun"/>
                        </a:rPr>
                        <a:t>  </a:t>
                      </a:r>
                      <a:r>
                        <a:rPr sz="1400" b="1" kern="0" spc="10" dirty="0">
                          <a:solidFill>
                            <a:srgbClr val="000000">
                              <a:alpha val="100000"/>
                            </a:srgbClr>
                          </a:solidFill>
                          <a:latin typeface="SimSun"/>
                          <a:ea typeface="SimSun"/>
                          <a:cs typeface="SimSun"/>
                        </a:rPr>
                        <a:t>Nucleosome</a:t>
                      </a:r>
                      <a:r>
                        <a:rPr sz="1400" kern="0" spc="10" dirty="0">
                          <a:solidFill>
                            <a:srgbClr val="000000">
                              <a:alpha val="100000"/>
                            </a:srgbClr>
                          </a:solidFill>
                          <a:latin typeface="SimSun"/>
                          <a:ea typeface="SimSun"/>
                          <a:cs typeface="SimSun"/>
                        </a:rPr>
                        <a:t> </a:t>
                      </a:r>
                      <a:r>
                        <a:rPr sz="1400" b="1" kern="0" spc="10" dirty="0">
                          <a:solidFill>
                            <a:srgbClr val="000000">
                              <a:alpha val="100000"/>
                            </a:srgbClr>
                          </a:solidFill>
                          <a:latin typeface="SimSun"/>
                          <a:ea typeface="SimSun"/>
                          <a:cs typeface="SimSun"/>
                        </a:rPr>
                        <a:t>binding</a:t>
                      </a:r>
                      <a:endParaRPr sz="1400"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376804">
                <a:tc vMerge="1">
                  <a:txBody>
                    <a:bodyPr/>
                    <a:lstStyle/>
                    <a:p>
                      <a:pPr algn="l" rtl="0" eaLnBrk="0">
                        <a:lnSpc>
                          <a:spcPct val="100000"/>
                        </a:lnSpc>
                        <a:tabLst/>
                      </a:pPr>
                      <a:endParaRPr sz="1000" dirty="0">
                        <a:latin typeface="Arial"/>
                        <a:ea typeface="Arial"/>
                        <a:cs typeface="Arial"/>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7814"/>
                        </a:lnSpc>
                        <a:tabLst/>
                      </a:pPr>
                      <a:endParaRPr sz="100" dirty="0">
                        <a:latin typeface="Arial"/>
                        <a:ea typeface="Arial"/>
                        <a:cs typeface="Arial"/>
                      </a:endParaRPr>
                    </a:p>
                    <a:p>
                      <a:pPr marL="123825" algn="l" rtl="0" eaLnBrk="0">
                        <a:lnSpc>
                          <a:spcPct val="92000"/>
                        </a:lnSpc>
                        <a:tabLst/>
                      </a:pPr>
                      <a:r>
                        <a:rPr sz="1400" b="1" kern="0" spc="0" dirty="0">
                          <a:solidFill>
                            <a:srgbClr val="000000">
                              <a:alpha val="100000"/>
                            </a:srgbClr>
                          </a:solidFill>
                          <a:latin typeface="SimSun"/>
                          <a:ea typeface="SimSun"/>
                          <a:cs typeface="SimSun"/>
                        </a:rPr>
                        <a:t>Acidic</a:t>
                      </a:r>
                      <a:r>
                        <a:rPr sz="1400" b="1" kern="0" spc="80" dirty="0">
                          <a:solidFill>
                            <a:srgbClr val="000000">
                              <a:alpha val="100000"/>
                            </a:srgbClr>
                          </a:solidFill>
                          <a:latin typeface="SimSun"/>
                          <a:ea typeface="SimSun"/>
                          <a:cs typeface="SimSun"/>
                        </a:rPr>
                        <a:t>-</a:t>
                      </a:r>
                      <a:endParaRPr sz="1400" dirty="0">
                        <a:latin typeface="SimSun"/>
                        <a:ea typeface="SimSun"/>
                        <a:cs typeface="SimSun"/>
                      </a:endParaRPr>
                    </a:p>
                    <a:p>
                      <a:pPr marL="123825" algn="l" rtl="0" eaLnBrk="0">
                        <a:lnSpc>
                          <a:spcPct val="78000"/>
                        </a:lnSpc>
                        <a:tabLst/>
                      </a:pPr>
                      <a:r>
                        <a:rPr sz="1400" b="1" kern="0" spc="0" dirty="0">
                          <a:solidFill>
                            <a:srgbClr val="000000">
                              <a:alpha val="100000"/>
                            </a:srgbClr>
                          </a:solidFill>
                          <a:latin typeface="SimSun"/>
                          <a:ea typeface="SimSun"/>
                          <a:cs typeface="SimSun"/>
                        </a:rPr>
                        <a:t>patch</a:t>
                      </a:r>
                      <a:endParaRPr sz="1400" dirty="0">
                        <a:latin typeface="SimSun"/>
                        <a:ea typeface="SimSun"/>
                        <a:cs typeface="SimSun"/>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
        <p:nvSpPr>
          <p:cNvPr id="96" name="textbox 96"/>
          <p:cNvSpPr/>
          <p:nvPr/>
        </p:nvSpPr>
        <p:spPr>
          <a:xfrm>
            <a:off x="9759882" y="8077232"/>
            <a:ext cx="8453754" cy="1473200"/>
          </a:xfrm>
          <a:prstGeom prst="rect">
            <a:avLst/>
          </a:prstGeom>
          <a:solidFill>
            <a:srgbClr val="EEECF9">
              <a:alpha val="100000"/>
            </a:srgbClr>
          </a:solidFill>
          <a:ln w="0" cap="flat">
            <a:noFill/>
            <a:prstDash val="solid"/>
            <a:miter lim="0"/>
          </a:ln>
        </p:spPr>
        <p:txBody>
          <a:bodyPr vert="horz" wrap="square" lIns="0" tIns="0" rIns="0" bIns="0"/>
          <a:lstStyle/>
          <a:p>
            <a:pPr algn="l" rtl="0" eaLnBrk="0">
              <a:lnSpc>
                <a:spcPct val="177000"/>
              </a:lnSpc>
              <a:tabLst/>
            </a:pPr>
            <a:endParaRPr sz="1000" dirty="0">
              <a:latin typeface="Arial"/>
              <a:ea typeface="Arial"/>
              <a:cs typeface="Arial"/>
            </a:endParaRPr>
          </a:p>
          <a:p>
            <a:pPr marL="114300" algn="l" rtl="0" eaLnBrk="0">
              <a:lnSpc>
                <a:spcPts val="2317"/>
              </a:lnSpc>
              <a:spcBef>
                <a:spcPts val="4"/>
              </a:spcBef>
              <a:tabLst/>
            </a:pPr>
            <a:r>
              <a:rPr sz="1700" kern="0" spc="-10" dirty="0">
                <a:solidFill>
                  <a:srgbClr val="1010B0">
                    <a:alpha val="100000"/>
                  </a:srgbClr>
                </a:solidFill>
                <a:latin typeface="Arial"/>
                <a:ea typeface="Arial"/>
                <a:cs typeface="Arial"/>
              </a:rPr>
              <a:t>Figure</a:t>
            </a:r>
            <a:r>
              <a:rPr sz="1700" kern="0" spc="170" dirty="0">
                <a:solidFill>
                  <a:srgbClr val="1010B0">
                    <a:alpha val="100000"/>
                  </a:srgbClr>
                </a:solidFill>
                <a:latin typeface="Arial"/>
                <a:ea typeface="Arial"/>
                <a:cs typeface="Arial"/>
              </a:rPr>
              <a:t>  </a:t>
            </a:r>
            <a:r>
              <a:rPr sz="1700" kern="0" spc="-10" dirty="0">
                <a:solidFill>
                  <a:srgbClr val="1010B0">
                    <a:alpha val="100000"/>
                  </a:srgbClr>
                </a:solidFill>
                <a:latin typeface="Arial"/>
                <a:ea typeface="Arial"/>
                <a:cs typeface="Arial"/>
              </a:rPr>
              <a:t>2: </a:t>
            </a:r>
            <a:r>
              <a:rPr sz="1700" kern="0" spc="-10" dirty="0">
                <a:solidFill>
                  <a:srgbClr val="000000">
                    <a:alpha val="100000"/>
                  </a:srgbClr>
                </a:solidFill>
                <a:latin typeface="Arial"/>
                <a:ea typeface="Arial"/>
                <a:cs typeface="Arial"/>
              </a:rPr>
              <a:t>Principles  of</a:t>
            </a:r>
            <a:r>
              <a:rPr sz="1700" kern="0" spc="4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cGAS  regulation.This  figure  highlights  the  </a:t>
            </a:r>
            <a:r>
              <a:rPr sz="1700" kern="0" spc="-20" dirty="0">
                <a:solidFill>
                  <a:srgbClr val="000000">
                    <a:alpha val="100000"/>
                  </a:srgbClr>
                </a:solidFill>
                <a:latin typeface="Arial"/>
                <a:ea typeface="Arial"/>
                <a:cs typeface="Arial"/>
              </a:rPr>
              <a:t>multiple</a:t>
            </a:r>
            <a:endParaRPr sz="1700" dirty="0">
              <a:latin typeface="Arial"/>
              <a:ea typeface="Arial"/>
              <a:cs typeface="Arial"/>
            </a:endParaRPr>
          </a:p>
          <a:p>
            <a:pPr marL="114300" algn="l" rtl="0" eaLnBrk="0">
              <a:lnSpc>
                <a:spcPct val="123000"/>
              </a:lnSpc>
              <a:spcBef>
                <a:spcPts val="383"/>
              </a:spcBef>
              <a:tabLst/>
            </a:pPr>
            <a:r>
              <a:rPr sz="1700" kern="0" spc="-10" dirty="0">
                <a:solidFill>
                  <a:srgbClr val="000000">
                    <a:alpha val="100000"/>
                  </a:srgbClr>
                </a:solidFill>
                <a:latin typeface="Arial"/>
                <a:ea typeface="Arial"/>
                <a:cs typeface="Arial"/>
              </a:rPr>
              <a:t>layers</a:t>
            </a:r>
            <a:r>
              <a:rPr sz="1700" kern="0" spc="37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of</a:t>
            </a:r>
            <a:r>
              <a:rPr sz="1700" kern="0" spc="3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control</a:t>
            </a:r>
            <a:r>
              <a:rPr sz="1700" kern="0" spc="35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that</a:t>
            </a:r>
            <a:r>
              <a:rPr sz="1700" kern="0" spc="4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limit</a:t>
            </a:r>
            <a:r>
              <a:rPr sz="1700" kern="0" spc="4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inapprop</a:t>
            </a:r>
            <a:r>
              <a:rPr sz="1700" kern="0" spc="-20" dirty="0">
                <a:solidFill>
                  <a:srgbClr val="000000">
                    <a:alpha val="100000"/>
                  </a:srgbClr>
                </a:solidFill>
                <a:latin typeface="Arial"/>
                <a:ea typeface="Arial"/>
                <a:cs typeface="Arial"/>
              </a:rPr>
              <a:t>riate</a:t>
            </a:r>
            <a:r>
              <a:rPr sz="1700" kern="0" spc="390" dirty="0">
                <a:solidFill>
                  <a:srgbClr val="000000">
                    <a:alpha val="100000"/>
                  </a:srgbClr>
                </a:solidFill>
                <a:latin typeface="Arial"/>
                <a:ea typeface="Arial"/>
                <a:cs typeface="Arial"/>
              </a:rPr>
              <a:t> </a:t>
            </a:r>
            <a:r>
              <a:rPr sz="1700" kern="0" spc="-20" dirty="0">
                <a:solidFill>
                  <a:srgbClr val="000000">
                    <a:alpha val="100000"/>
                  </a:srgbClr>
                </a:solidFill>
                <a:latin typeface="Arial"/>
                <a:ea typeface="Arial"/>
                <a:cs typeface="Arial"/>
              </a:rPr>
              <a:t>cGAS</a:t>
            </a:r>
            <a:r>
              <a:rPr sz="1700" kern="0" spc="380" dirty="0">
                <a:solidFill>
                  <a:srgbClr val="000000">
                    <a:alpha val="100000"/>
                  </a:srgbClr>
                </a:solidFill>
                <a:latin typeface="Arial"/>
                <a:ea typeface="Arial"/>
                <a:cs typeface="Arial"/>
              </a:rPr>
              <a:t> </a:t>
            </a:r>
            <a:r>
              <a:rPr sz="1700" kern="0" spc="-20" dirty="0">
                <a:solidFill>
                  <a:srgbClr val="000000">
                    <a:alpha val="100000"/>
                  </a:srgbClr>
                </a:solidFill>
                <a:latin typeface="Arial"/>
                <a:ea typeface="Arial"/>
                <a:cs typeface="Arial"/>
              </a:rPr>
              <a:t>activation,with</a:t>
            </a:r>
            <a:r>
              <a:rPr sz="1700" kern="0" spc="380" dirty="0">
                <a:solidFill>
                  <a:srgbClr val="000000">
                    <a:alpha val="100000"/>
                  </a:srgbClr>
                </a:solidFill>
                <a:latin typeface="Arial"/>
                <a:ea typeface="Arial"/>
                <a:cs typeface="Arial"/>
              </a:rPr>
              <a:t> </a:t>
            </a:r>
            <a:r>
              <a:rPr sz="1700" kern="0" spc="-20" dirty="0">
                <a:solidFill>
                  <a:srgbClr val="000000">
                    <a:alpha val="100000"/>
                  </a:srgbClr>
                </a:solidFill>
                <a:latin typeface="Arial"/>
                <a:ea typeface="Arial"/>
                <a:cs typeface="Arial"/>
              </a:rPr>
              <a:t>a</a:t>
            </a:r>
            <a:r>
              <a:rPr sz="1700" kern="0" spc="440" dirty="0">
                <a:solidFill>
                  <a:srgbClr val="000000">
                    <a:alpha val="100000"/>
                  </a:srgbClr>
                </a:solidFill>
                <a:latin typeface="Arial"/>
                <a:ea typeface="Arial"/>
                <a:cs typeface="Arial"/>
              </a:rPr>
              <a:t> </a:t>
            </a:r>
            <a:r>
              <a:rPr sz="1700" kern="0" spc="-20" dirty="0">
                <a:solidFill>
                  <a:srgbClr val="000000">
                    <a:alpha val="100000"/>
                  </a:srgbClr>
                </a:solidFill>
                <a:latin typeface="Arial"/>
                <a:ea typeface="Arial"/>
                <a:cs typeface="Arial"/>
              </a:rPr>
              <a:t>key</a:t>
            </a:r>
            <a:r>
              <a:rPr sz="1700" kern="0" spc="330" dirty="0">
                <a:solidFill>
                  <a:srgbClr val="000000">
                    <a:alpha val="100000"/>
                  </a:srgbClr>
                </a:solidFill>
                <a:latin typeface="Arial"/>
                <a:ea typeface="Arial"/>
                <a:cs typeface="Arial"/>
              </a:rPr>
              <a:t> </a:t>
            </a:r>
            <a:r>
              <a:rPr sz="1700" kern="0" spc="-20" dirty="0">
                <a:solidFill>
                  <a:srgbClr val="000000">
                    <a:alpha val="100000"/>
                  </a:srgbClr>
                </a:solidFill>
                <a:latin typeface="Arial"/>
                <a:ea typeface="Arial"/>
                <a:cs typeface="Arial"/>
              </a:rPr>
              <a:t>focus</a:t>
            </a:r>
            <a:r>
              <a:rPr sz="1700" kern="0" spc="380" dirty="0">
                <a:solidFill>
                  <a:srgbClr val="000000">
                    <a:alpha val="100000"/>
                  </a:srgbClr>
                </a:solidFill>
                <a:latin typeface="Arial"/>
                <a:ea typeface="Arial"/>
                <a:cs typeface="Arial"/>
              </a:rPr>
              <a:t> </a:t>
            </a:r>
            <a:r>
              <a:rPr sz="1700" kern="0" spc="-20" dirty="0">
                <a:solidFill>
                  <a:srgbClr val="000000">
                    <a:alpha val="100000"/>
                  </a:srgbClr>
                </a:solidFill>
                <a:latin typeface="Arial"/>
                <a:ea typeface="Arial"/>
                <a:cs typeface="Arial"/>
              </a:rPr>
              <a:t>on</a:t>
            </a:r>
            <a:r>
              <a:rPr sz="1700" kern="0" spc="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the</a:t>
            </a:r>
            <a:r>
              <a:rPr sz="1700" kern="0" spc="48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sequestration</a:t>
            </a:r>
            <a:r>
              <a:rPr sz="1700" kern="0" spc="4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of</a:t>
            </a:r>
            <a:r>
              <a:rPr sz="1700" kern="0" spc="4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nuclear</a:t>
            </a:r>
            <a:r>
              <a:rPr sz="1700" kern="0" spc="41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cGAS  by  nucleosomes(F).</a:t>
            </a:r>
            <a:endParaRPr sz="1700" dirty="0">
              <a:latin typeface="Arial"/>
              <a:ea typeface="Arial"/>
              <a:cs typeface="Arial"/>
            </a:endParaRPr>
          </a:p>
        </p:txBody>
      </p:sp>
      <p:sp>
        <p:nvSpPr>
          <p:cNvPr id="98" name="textbox 98"/>
          <p:cNvSpPr/>
          <p:nvPr/>
        </p:nvSpPr>
        <p:spPr>
          <a:xfrm>
            <a:off x="584289" y="700436"/>
            <a:ext cx="16031209" cy="657859"/>
          </a:xfrm>
          <a:prstGeom prst="rect">
            <a:avLst/>
          </a:prstGeom>
          <a:noFill/>
          <a:ln w="0" cap="flat">
            <a:noFill/>
            <a:prstDash val="solid"/>
            <a:miter lim="0"/>
          </a:ln>
        </p:spPr>
        <p:txBody>
          <a:bodyPr vert="horz" wrap="square" lIns="0" tIns="0" rIns="0" bIns="0"/>
          <a:lstStyle/>
          <a:p>
            <a:pPr algn="l" rtl="0" eaLnBrk="0">
              <a:lnSpc>
                <a:spcPct val="68309"/>
              </a:lnSpc>
              <a:tabLst/>
            </a:pPr>
            <a:endParaRPr sz="100" dirty="0">
              <a:latin typeface="Arial"/>
              <a:ea typeface="Arial"/>
              <a:cs typeface="Arial"/>
            </a:endParaRPr>
          </a:p>
          <a:p>
            <a:pPr algn="r" rtl="0" eaLnBrk="0">
              <a:lnSpc>
                <a:spcPct val="85000"/>
              </a:lnSpc>
              <a:tabLst/>
            </a:pPr>
            <a:r>
              <a:rPr sz="4900" b="1" kern="0" spc="-180" dirty="0">
                <a:solidFill>
                  <a:srgbClr val="1010B0">
                    <a:alpha val="100000"/>
                  </a:srgbClr>
                </a:solidFill>
                <a:latin typeface="Arial"/>
                <a:ea typeface="Arial"/>
                <a:cs typeface="Arial"/>
              </a:rPr>
              <a:t>Mechanism:Allosteric Activation and</a:t>
            </a:r>
            <a:r>
              <a:rPr sz="4900" b="1" kern="0" spc="240" dirty="0">
                <a:solidFill>
                  <a:srgbClr val="1010B0">
                    <a:alpha val="100000"/>
                  </a:srgbClr>
                </a:solidFill>
                <a:latin typeface="Arial"/>
                <a:ea typeface="Arial"/>
                <a:cs typeface="Arial"/>
              </a:rPr>
              <a:t> </a:t>
            </a:r>
            <a:r>
              <a:rPr sz="4900" b="1" kern="0" spc="-180" dirty="0">
                <a:solidFill>
                  <a:srgbClr val="1010B0">
                    <a:alpha val="100000"/>
                  </a:srgbClr>
                </a:solidFill>
                <a:latin typeface="Arial"/>
                <a:ea typeface="Arial"/>
                <a:cs typeface="Arial"/>
              </a:rPr>
              <a:t>Regulation</a:t>
            </a:r>
            <a:r>
              <a:rPr sz="4900" b="1" kern="0" spc="-190" dirty="0">
                <a:solidFill>
                  <a:srgbClr val="1010B0">
                    <a:alpha val="100000"/>
                  </a:srgbClr>
                </a:solidFill>
                <a:latin typeface="Arial"/>
                <a:ea typeface="Arial"/>
                <a:cs typeface="Arial"/>
              </a:rPr>
              <a:t> of cGAS</a:t>
            </a:r>
            <a:endParaRPr sz="4900" dirty="0">
              <a:latin typeface="Arial"/>
              <a:ea typeface="Arial"/>
              <a:cs typeface="Arial"/>
            </a:endParaRPr>
          </a:p>
        </p:txBody>
      </p:sp>
      <p:pic>
        <p:nvPicPr>
          <p:cNvPr id="100" name="picture 100"/>
          <p:cNvPicPr>
            <a:picLocks noChangeAspect="1"/>
          </p:cNvPicPr>
          <p:nvPr/>
        </p:nvPicPr>
        <p:blipFill>
          <a:blip r:embed="rId4"/>
          <a:stretch>
            <a:fillRect/>
          </a:stretch>
        </p:blipFill>
        <p:spPr>
          <a:xfrm rot="21600000">
            <a:off x="12668240" y="5334009"/>
            <a:ext cx="2324101" cy="2330474"/>
          </a:xfrm>
          <a:prstGeom prst="rect">
            <a:avLst/>
          </a:prstGeom>
        </p:spPr>
      </p:pic>
      <p:pic>
        <p:nvPicPr>
          <p:cNvPr id="102" name="picture 102"/>
          <p:cNvPicPr>
            <a:picLocks noChangeAspect="1"/>
          </p:cNvPicPr>
          <p:nvPr/>
        </p:nvPicPr>
        <p:blipFill>
          <a:blip r:embed="rId5"/>
          <a:stretch>
            <a:fillRect/>
          </a:stretch>
        </p:blipFill>
        <p:spPr>
          <a:xfrm rot="21600000">
            <a:off x="15328851" y="2603533"/>
            <a:ext cx="2247887" cy="2063737"/>
          </a:xfrm>
          <a:prstGeom prst="rect">
            <a:avLst/>
          </a:prstGeom>
        </p:spPr>
      </p:pic>
      <p:pic>
        <p:nvPicPr>
          <p:cNvPr id="104" name="picture 104"/>
          <p:cNvPicPr>
            <a:picLocks noChangeAspect="1"/>
          </p:cNvPicPr>
          <p:nvPr/>
        </p:nvPicPr>
        <p:blipFill>
          <a:blip r:embed="rId6"/>
          <a:stretch>
            <a:fillRect/>
          </a:stretch>
        </p:blipFill>
        <p:spPr>
          <a:xfrm rot="21600000">
            <a:off x="9842465" y="2971824"/>
            <a:ext cx="2451065" cy="1092127"/>
          </a:xfrm>
          <a:prstGeom prst="rect">
            <a:avLst/>
          </a:prstGeom>
        </p:spPr>
      </p:pic>
      <p:pic>
        <p:nvPicPr>
          <p:cNvPr id="106" name="picture 106"/>
          <p:cNvPicPr>
            <a:picLocks noChangeAspect="1"/>
          </p:cNvPicPr>
          <p:nvPr/>
        </p:nvPicPr>
        <p:blipFill>
          <a:blip r:embed="rId7"/>
          <a:stretch>
            <a:fillRect/>
          </a:stretch>
        </p:blipFill>
        <p:spPr>
          <a:xfrm rot="21600000">
            <a:off x="9848831" y="6426241"/>
            <a:ext cx="2476533" cy="742903"/>
          </a:xfrm>
          <a:prstGeom prst="rect">
            <a:avLst/>
          </a:prstGeom>
        </p:spPr>
      </p:pic>
      <p:pic>
        <p:nvPicPr>
          <p:cNvPr id="108" name="picture 108"/>
          <p:cNvPicPr>
            <a:picLocks noChangeAspect="1"/>
          </p:cNvPicPr>
          <p:nvPr/>
        </p:nvPicPr>
        <p:blipFill>
          <a:blip r:embed="rId8"/>
          <a:stretch>
            <a:fillRect/>
          </a:stretch>
        </p:blipFill>
        <p:spPr>
          <a:xfrm rot="21600000">
            <a:off x="527141" y="6197640"/>
            <a:ext cx="717398" cy="711194"/>
          </a:xfrm>
          <a:prstGeom prst="rect">
            <a:avLst/>
          </a:prstGeom>
        </p:spPr>
      </p:pic>
      <p:pic>
        <p:nvPicPr>
          <p:cNvPr id="110" name="picture 110"/>
          <p:cNvPicPr>
            <a:picLocks noChangeAspect="1"/>
          </p:cNvPicPr>
          <p:nvPr/>
        </p:nvPicPr>
        <p:blipFill>
          <a:blip r:embed="rId9"/>
          <a:stretch>
            <a:fillRect/>
          </a:stretch>
        </p:blipFill>
        <p:spPr>
          <a:xfrm rot="21600000">
            <a:off x="527141" y="1879592"/>
            <a:ext cx="717398" cy="704873"/>
          </a:xfrm>
          <a:prstGeom prst="rect">
            <a:avLst/>
          </a:prstGeom>
        </p:spPr>
      </p:pic>
      <p:pic>
        <p:nvPicPr>
          <p:cNvPr id="112" name="picture 112"/>
          <p:cNvPicPr>
            <a:picLocks noChangeAspect="1"/>
          </p:cNvPicPr>
          <p:nvPr/>
        </p:nvPicPr>
        <p:blipFill>
          <a:blip r:embed="rId10"/>
          <a:stretch>
            <a:fillRect/>
          </a:stretch>
        </p:blipFill>
        <p:spPr>
          <a:xfrm rot="21600000">
            <a:off x="876383" y="4768825"/>
            <a:ext cx="476206" cy="476271"/>
          </a:xfrm>
          <a:prstGeom prst="rect">
            <a:avLst/>
          </a:prstGeom>
        </p:spPr>
      </p:pic>
      <p:pic>
        <p:nvPicPr>
          <p:cNvPr id="114" name="picture 114"/>
          <p:cNvPicPr>
            <a:picLocks noChangeAspect="1"/>
          </p:cNvPicPr>
          <p:nvPr/>
        </p:nvPicPr>
        <p:blipFill>
          <a:blip r:embed="rId11"/>
          <a:stretch>
            <a:fillRect/>
          </a:stretch>
        </p:blipFill>
        <p:spPr>
          <a:xfrm rot="21600000">
            <a:off x="876383" y="3613173"/>
            <a:ext cx="482572" cy="469846"/>
          </a:xfrm>
          <a:prstGeom prst="rect">
            <a:avLst/>
          </a:prstGeom>
        </p:spPr>
      </p:pic>
      <p:pic>
        <p:nvPicPr>
          <p:cNvPr id="116" name="picture 116"/>
          <p:cNvPicPr>
            <a:picLocks noChangeAspect="1"/>
          </p:cNvPicPr>
          <p:nvPr/>
        </p:nvPicPr>
        <p:blipFill>
          <a:blip r:embed="rId12"/>
          <a:stretch>
            <a:fillRect/>
          </a:stretch>
        </p:blipFill>
        <p:spPr>
          <a:xfrm rot="21600000">
            <a:off x="870016" y="2800320"/>
            <a:ext cx="476206" cy="463629"/>
          </a:xfrm>
          <a:prstGeom prst="rect">
            <a:avLst/>
          </a:prstGeom>
        </p:spPr>
      </p:pic>
      <p:pic>
        <p:nvPicPr>
          <p:cNvPr id="118" name="picture 118"/>
          <p:cNvPicPr>
            <a:picLocks noChangeAspect="1"/>
          </p:cNvPicPr>
          <p:nvPr/>
        </p:nvPicPr>
        <p:blipFill>
          <a:blip r:embed="rId13"/>
          <a:stretch>
            <a:fillRect/>
          </a:stretch>
        </p:blipFill>
        <p:spPr>
          <a:xfrm rot="21600000">
            <a:off x="876383" y="7766038"/>
            <a:ext cx="469839" cy="463524"/>
          </a:xfrm>
          <a:prstGeom prst="rect">
            <a:avLst/>
          </a:prstGeom>
        </p:spPr>
      </p:pic>
      <p:pic>
        <p:nvPicPr>
          <p:cNvPr id="120" name="picture 120"/>
          <p:cNvPicPr>
            <a:picLocks noChangeAspect="1"/>
          </p:cNvPicPr>
          <p:nvPr/>
        </p:nvPicPr>
        <p:blipFill>
          <a:blip r:embed="rId14"/>
          <a:stretch>
            <a:fillRect/>
          </a:stretch>
        </p:blipFill>
        <p:spPr>
          <a:xfrm rot="21600000">
            <a:off x="882563" y="9315474"/>
            <a:ext cx="457292" cy="4572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rect 122"/>
          <p:cNvSpPr/>
          <p:nvPr/>
        </p:nvSpPr>
        <p:spPr>
          <a:xfrm>
            <a:off x="0" y="0"/>
            <a:ext cx="18726150" cy="10534650"/>
          </a:xfrm>
          <a:prstGeom prst="rect">
            <a:avLst/>
          </a:prstGeom>
          <a:solidFill>
            <a:srgbClr val="F8F8FA">
              <a:alpha val="100000"/>
            </a:srgbClr>
          </a:solidFill>
          <a:ln w="0" cap="flat">
            <a:noFill/>
            <a:prstDash val="solid"/>
            <a:miter lim="0"/>
          </a:ln>
        </p:spPr>
        <p:txBody>
          <a:bodyPr rtlCol="0"/>
          <a:lstStyle/>
          <a:p>
            <a:pPr algn="ctr"/>
            <a:endParaRPr lang="zh-CN" altLang="en-US"/>
          </a:p>
        </p:txBody>
      </p:sp>
      <p:grpSp>
        <p:nvGrpSpPr>
          <p:cNvPr id="8" name="group 8"/>
          <p:cNvGrpSpPr/>
          <p:nvPr/>
        </p:nvGrpSpPr>
        <p:grpSpPr>
          <a:xfrm rot="21600000">
            <a:off x="10204440" y="1333672"/>
            <a:ext cx="7626412" cy="7537240"/>
            <a:chOff x="0" y="0"/>
            <a:chExt cx="7626412" cy="7537240"/>
          </a:xfrm>
        </p:grpSpPr>
        <p:pic>
          <p:nvPicPr>
            <p:cNvPr id="124" name="picture 124"/>
            <p:cNvPicPr>
              <a:picLocks noChangeAspect="1"/>
            </p:cNvPicPr>
            <p:nvPr/>
          </p:nvPicPr>
          <p:blipFill>
            <a:blip r:embed="rId2"/>
            <a:stretch>
              <a:fillRect/>
            </a:stretch>
          </p:blipFill>
          <p:spPr>
            <a:xfrm rot="21600000">
              <a:off x="0" y="76074"/>
              <a:ext cx="7626412" cy="7353291"/>
            </a:xfrm>
            <a:prstGeom prst="rect">
              <a:avLst/>
            </a:prstGeom>
          </p:spPr>
        </p:pic>
        <p:sp>
          <p:nvSpPr>
            <p:cNvPr id="126" name="textbox 126"/>
            <p:cNvSpPr/>
            <p:nvPr/>
          </p:nvSpPr>
          <p:spPr>
            <a:xfrm>
              <a:off x="469872" y="-12700"/>
              <a:ext cx="6997700" cy="7574915"/>
            </a:xfrm>
            <a:prstGeom prst="rect">
              <a:avLst/>
            </a:prstGeom>
            <a:noFill/>
            <a:ln w="0" cap="flat">
              <a:noFill/>
              <a:prstDash val="solid"/>
              <a:miter lim="0"/>
            </a:ln>
          </p:spPr>
          <p:txBody>
            <a:bodyPr vert="horz" wrap="square" lIns="0" tIns="0" rIns="0" bIns="0"/>
            <a:lstStyle/>
            <a:p>
              <a:pPr algn="l" rtl="0" eaLnBrk="0">
                <a:lnSpc>
                  <a:spcPct val="86915"/>
                </a:lnSpc>
                <a:tabLst/>
              </a:pPr>
              <a:endParaRPr sz="100" dirty="0">
                <a:latin typeface="Arial"/>
                <a:ea typeface="Arial"/>
                <a:cs typeface="Arial"/>
              </a:endParaRPr>
            </a:p>
            <a:p>
              <a:pPr marL="1123314" algn="l" rtl="0" eaLnBrk="0">
                <a:lnSpc>
                  <a:spcPct val="83000"/>
                </a:lnSpc>
                <a:tabLst/>
              </a:pPr>
              <a:r>
                <a:rPr sz="1100" b="1" kern="0" spc="10" dirty="0">
                  <a:solidFill>
                    <a:srgbClr val="000000">
                      <a:alpha val="100000"/>
                    </a:srgbClr>
                  </a:solidFill>
                  <a:latin typeface="Arial"/>
                  <a:ea typeface="Arial"/>
                  <a:cs typeface="Arial"/>
                </a:rPr>
                <a:t>Extracellular</a:t>
              </a:r>
              <a:r>
                <a:rPr sz="1100" b="1" kern="0" spc="40" dirty="0">
                  <a:solidFill>
                    <a:srgbClr val="000000">
                      <a:alpha val="100000"/>
                    </a:srgbClr>
                  </a:solidFill>
                  <a:latin typeface="Arial"/>
                  <a:ea typeface="Arial"/>
                  <a:cs typeface="Arial"/>
                </a:rPr>
                <a:t>     </a:t>
              </a:r>
              <a:r>
                <a:rPr sz="1100" b="1" kern="0" spc="10" dirty="0">
                  <a:solidFill>
                    <a:srgbClr val="000000">
                      <a:alpha val="100000"/>
                    </a:srgbClr>
                  </a:solidFill>
                  <a:latin typeface="Arial"/>
                  <a:ea typeface="Arial"/>
                  <a:cs typeface="Arial"/>
                </a:rPr>
                <a:t>DNA</a:t>
              </a:r>
              <a:endParaRPr sz="11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6388100" algn="l" rtl="0" eaLnBrk="0">
                <a:lnSpc>
                  <a:spcPct val="84000"/>
                </a:lnSpc>
                <a:spcBef>
                  <a:spcPts val="430"/>
                </a:spcBef>
                <a:tabLst/>
              </a:pPr>
              <a:r>
                <a:rPr sz="1400" kern="0" spc="-50" dirty="0">
                  <a:solidFill>
                    <a:srgbClr val="000000">
                      <a:alpha val="100000"/>
                    </a:srgbClr>
                  </a:solidFill>
                  <a:latin typeface="Arial"/>
                  <a:ea typeface="Arial"/>
                  <a:cs typeface="Arial"/>
                </a:rPr>
                <a:t>VDAC</a:t>
              </a:r>
              <a:endParaRPr sz="1400" dirty="0">
                <a:latin typeface="Arial"/>
                <a:ea typeface="Arial"/>
                <a:cs typeface="Arial"/>
              </a:endParaRPr>
            </a:p>
            <a:p>
              <a:pPr marL="6311900" algn="l" rtl="0" eaLnBrk="0">
                <a:lnSpc>
                  <a:spcPts val="1567"/>
                </a:lnSpc>
                <a:tabLst/>
              </a:pPr>
              <a:r>
                <a:rPr sz="1100" kern="0" spc="10" dirty="0">
                  <a:solidFill>
                    <a:srgbClr val="000000">
                      <a:alpha val="100000"/>
                    </a:srgbClr>
                  </a:solidFill>
                  <a:latin typeface="Arial"/>
                  <a:ea typeface="Arial"/>
                  <a:cs typeface="Arial"/>
                </a:rPr>
                <a:t>channel</a:t>
              </a:r>
              <a:endParaRPr sz="11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387350" algn="l" rtl="0" eaLnBrk="0">
                <a:lnSpc>
                  <a:spcPct val="81000"/>
                </a:lnSpc>
                <a:spcBef>
                  <a:spcPts val="391"/>
                </a:spcBef>
                <a:tabLst/>
              </a:pPr>
              <a:r>
                <a:rPr sz="1300" kern="0" spc="-60" dirty="0">
                  <a:solidFill>
                    <a:srgbClr val="000000">
                      <a:alpha val="100000"/>
                    </a:srgbClr>
                  </a:solidFill>
                  <a:latin typeface="Arial"/>
                  <a:ea typeface="Arial"/>
                  <a:cs typeface="Arial"/>
                </a:rPr>
                <a:t>NETs</a:t>
              </a:r>
              <a:endParaRPr sz="1300" dirty="0">
                <a:latin typeface="Arial"/>
                <a:ea typeface="Arial"/>
                <a:cs typeface="Arial"/>
              </a:endParaRPr>
            </a:p>
            <a:p>
              <a:pPr marL="2381250" algn="l" rtl="0" eaLnBrk="0">
                <a:lnSpc>
                  <a:spcPts val="1567"/>
                </a:lnSpc>
                <a:spcBef>
                  <a:spcPts val="46"/>
                </a:spcBef>
                <a:tabLst/>
              </a:pPr>
              <a:r>
                <a:rPr sz="1100" kern="0" spc="0" dirty="0">
                  <a:solidFill>
                    <a:srgbClr val="000000">
                      <a:alpha val="100000"/>
                    </a:srgbClr>
                  </a:solidFill>
                  <a:latin typeface="Arial"/>
                  <a:ea typeface="Arial"/>
                  <a:cs typeface="Arial"/>
                </a:rPr>
                <a:t>Dead</a:t>
              </a:r>
              <a:r>
                <a:rPr sz="1100" kern="0" spc="60" dirty="0">
                  <a:solidFill>
                    <a:srgbClr val="000000">
                      <a:alpha val="100000"/>
                    </a:srgbClr>
                  </a:solidFill>
                  <a:latin typeface="Arial"/>
                  <a:ea typeface="Arial"/>
                  <a:cs typeface="Arial"/>
                </a:rPr>
                <a:t>   </a:t>
              </a:r>
              <a:r>
                <a:rPr sz="1100" kern="0" spc="0" dirty="0">
                  <a:solidFill>
                    <a:srgbClr val="000000">
                      <a:alpha val="100000"/>
                    </a:srgbClr>
                  </a:solidFill>
                  <a:latin typeface="Arial"/>
                  <a:ea typeface="Arial"/>
                  <a:cs typeface="Arial"/>
                </a:rPr>
                <a:t>cell</a:t>
              </a:r>
              <a:endParaRPr sz="1100" dirty="0">
                <a:latin typeface="Arial"/>
                <a:ea typeface="Arial"/>
                <a:cs typeface="Arial"/>
              </a:endParaRPr>
            </a:p>
            <a:p>
              <a:pPr algn="l" rtl="0" eaLnBrk="0">
                <a:lnSpc>
                  <a:spcPct val="127000"/>
                </a:lnSpc>
                <a:tabLst/>
              </a:pPr>
              <a:endParaRPr sz="1000" dirty="0">
                <a:latin typeface="Arial"/>
                <a:ea typeface="Arial"/>
                <a:cs typeface="Arial"/>
              </a:endParaRPr>
            </a:p>
            <a:p>
              <a:pPr algn="l" rtl="0" eaLnBrk="0">
                <a:lnSpc>
                  <a:spcPct val="127000"/>
                </a:lnSpc>
                <a:tabLst/>
              </a:pPr>
              <a:endParaRPr sz="1000" dirty="0">
                <a:latin typeface="Arial"/>
                <a:ea typeface="Arial"/>
                <a:cs typeface="Arial"/>
              </a:endParaRPr>
            </a:p>
            <a:p>
              <a:pPr algn="l" rtl="0" eaLnBrk="0">
                <a:lnSpc>
                  <a:spcPct val="127000"/>
                </a:lnSpc>
                <a:tabLst/>
              </a:pPr>
              <a:endParaRPr sz="1000" dirty="0">
                <a:latin typeface="Arial"/>
                <a:ea typeface="Arial"/>
                <a:cs typeface="Arial"/>
              </a:endParaRPr>
            </a:p>
            <a:p>
              <a:pPr marL="4279900" algn="l" rtl="0" eaLnBrk="0">
                <a:lnSpc>
                  <a:spcPct val="81000"/>
                </a:lnSpc>
                <a:spcBef>
                  <a:spcPts val="427"/>
                </a:spcBef>
                <a:tabLst/>
              </a:pPr>
              <a:r>
                <a:rPr sz="1400" kern="0" spc="-70" dirty="0">
                  <a:solidFill>
                    <a:srgbClr val="000000">
                      <a:alpha val="100000"/>
                    </a:srgbClr>
                  </a:solidFill>
                  <a:latin typeface="Arial"/>
                  <a:ea typeface="Arial"/>
                  <a:cs typeface="Arial"/>
                </a:rPr>
                <a:t>BAX/BAK</a:t>
              </a:r>
              <a:endParaRPr sz="1400" dirty="0">
                <a:latin typeface="Arial"/>
                <a:ea typeface="Arial"/>
                <a:cs typeface="Arial"/>
              </a:endParaRPr>
            </a:p>
            <a:p>
              <a:pPr marL="4444365" algn="l" rtl="0" eaLnBrk="0">
                <a:lnSpc>
                  <a:spcPct val="68000"/>
                </a:lnSpc>
                <a:spcBef>
                  <a:spcPts val="606"/>
                </a:spcBef>
                <a:tabLst/>
              </a:pPr>
              <a:r>
                <a:rPr sz="1000" kern="0" spc="0" dirty="0">
                  <a:solidFill>
                    <a:srgbClr val="000000">
                      <a:alpha val="100000"/>
                    </a:srgbClr>
                  </a:solidFill>
                  <a:latin typeface="Arial"/>
                  <a:ea typeface="Arial"/>
                  <a:cs typeface="Arial"/>
                </a:rPr>
                <a:t>pore</a:t>
              </a: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3510915" algn="l" rtl="0" eaLnBrk="0">
                <a:lnSpc>
                  <a:spcPct val="83000"/>
                </a:lnSpc>
                <a:spcBef>
                  <a:spcPts val="335"/>
                </a:spcBef>
                <a:tabLst/>
              </a:pPr>
              <a:r>
                <a:rPr sz="1100" kern="0" spc="10" dirty="0">
                  <a:solidFill>
                    <a:srgbClr val="000000">
                      <a:alpha val="100000"/>
                    </a:srgbClr>
                  </a:solidFill>
                  <a:latin typeface="Arial"/>
                  <a:ea typeface="Arial"/>
                  <a:cs typeface="Arial"/>
                </a:rPr>
                <a:t>eccDNA</a:t>
              </a:r>
              <a:endParaRPr sz="1100" dirty="0">
                <a:latin typeface="Arial"/>
                <a:ea typeface="Arial"/>
                <a:cs typeface="Arial"/>
              </a:endParaRPr>
            </a:p>
            <a:p>
              <a:pPr marL="634365" algn="l" rtl="0" eaLnBrk="0">
                <a:lnSpc>
                  <a:spcPct val="80000"/>
                </a:lnSpc>
                <a:spcBef>
                  <a:spcPts val="193"/>
                </a:spcBef>
                <a:tabLst/>
              </a:pPr>
              <a:r>
                <a:rPr sz="1300" kern="0" spc="-10" dirty="0">
                  <a:solidFill>
                    <a:srgbClr val="000000">
                      <a:alpha val="100000"/>
                    </a:srgbClr>
                  </a:solidFill>
                  <a:latin typeface="Arial"/>
                  <a:ea typeface="Arial"/>
                  <a:cs typeface="Arial"/>
                </a:rPr>
                <a:t>Micronucl</a:t>
              </a:r>
              <a:r>
                <a:rPr sz="1300" kern="0" spc="-20" dirty="0">
                  <a:solidFill>
                    <a:srgbClr val="000000">
                      <a:alpha val="100000"/>
                    </a:srgbClr>
                  </a:solidFill>
                  <a:latin typeface="Arial"/>
                  <a:ea typeface="Arial"/>
                  <a:cs typeface="Arial"/>
                </a:rPr>
                <a:t>ei</a:t>
              </a:r>
              <a:endParaRPr sz="1300" dirty="0">
                <a:latin typeface="Arial"/>
                <a:ea typeface="Arial"/>
                <a:cs typeface="Arial"/>
              </a:endParaRPr>
            </a:p>
            <a:p>
              <a:pPr algn="r" rtl="0" eaLnBrk="0">
                <a:lnSpc>
                  <a:spcPts val="1567"/>
                </a:lnSpc>
                <a:tabLst/>
              </a:pPr>
              <a:r>
                <a:rPr sz="1100" kern="0" spc="20" dirty="0">
                  <a:solidFill>
                    <a:srgbClr val="000000">
                      <a:alpha val="100000"/>
                    </a:srgbClr>
                  </a:solidFill>
                  <a:latin typeface="Arial"/>
                  <a:ea typeface="Arial"/>
                  <a:cs typeface="Arial"/>
                </a:rPr>
                <a:t>derived     ve</a:t>
              </a:r>
              <a:r>
                <a:rPr sz="1100" kern="0" spc="10" dirty="0">
                  <a:solidFill>
                    <a:srgbClr val="000000">
                      <a:alpha val="100000"/>
                    </a:srgbClr>
                  </a:solidFill>
                  <a:latin typeface="Arial"/>
                  <a:ea typeface="Arial"/>
                  <a:cs typeface="Arial"/>
                </a:rPr>
                <a:t>sicle</a:t>
              </a:r>
              <a:endParaRPr sz="1100" dirty="0">
                <a:latin typeface="Arial"/>
                <a:ea typeface="Arial"/>
                <a:cs typeface="Arial"/>
              </a:endParaRPr>
            </a:p>
            <a:p>
              <a:pPr marL="4876800" algn="l" rtl="0" eaLnBrk="0">
                <a:lnSpc>
                  <a:spcPct val="81000"/>
                </a:lnSpc>
                <a:spcBef>
                  <a:spcPts val="380"/>
                </a:spcBef>
                <a:tabLst/>
              </a:pPr>
              <a:r>
                <a:rPr sz="1300" kern="0" spc="-20" dirty="0">
                  <a:solidFill>
                    <a:srgbClr val="000000">
                      <a:alpha val="100000"/>
                    </a:srgbClr>
                  </a:solidFill>
                  <a:latin typeface="Arial"/>
                  <a:ea typeface="Arial"/>
                  <a:cs typeface="Arial"/>
                </a:rPr>
                <a:t>mtDNA</a:t>
              </a:r>
              <a:endParaRPr sz="13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marL="12700" algn="l" rtl="0" eaLnBrk="0">
                <a:lnSpc>
                  <a:spcPct val="81000"/>
                </a:lnSpc>
                <a:spcBef>
                  <a:spcPts val="427"/>
                </a:spcBef>
                <a:tabLst/>
              </a:pPr>
              <a:r>
                <a:rPr sz="1400" kern="0" spc="-80" dirty="0">
                  <a:solidFill>
                    <a:srgbClr val="000000">
                      <a:alpha val="100000"/>
                    </a:srgbClr>
                  </a:solidFill>
                  <a:latin typeface="Arial"/>
                  <a:ea typeface="Arial"/>
                  <a:cs typeface="Arial"/>
                </a:rPr>
                <a:t>CCFs</a:t>
              </a:r>
              <a:endParaRPr sz="1400" dirty="0">
                <a:latin typeface="Arial"/>
                <a:ea typeface="Arial"/>
                <a:cs typeface="Arial"/>
              </a:endParaRPr>
            </a:p>
            <a:p>
              <a:pPr algn="l" rtl="0" eaLnBrk="0">
                <a:lnSpc>
                  <a:spcPct val="191000"/>
                </a:lnSpc>
                <a:tabLst/>
              </a:pPr>
              <a:endParaRPr sz="1000" dirty="0">
                <a:latin typeface="Arial"/>
                <a:ea typeface="Arial"/>
                <a:cs typeface="Arial"/>
              </a:endParaRPr>
            </a:p>
            <a:p>
              <a:pPr marL="3327400" algn="l" rtl="0" eaLnBrk="0">
                <a:lnSpc>
                  <a:spcPct val="82000"/>
                </a:lnSpc>
                <a:spcBef>
                  <a:spcPts val="430"/>
                </a:spcBef>
                <a:tabLst/>
              </a:pPr>
              <a:r>
                <a:rPr sz="1400" b="1" kern="0" spc="-20" dirty="0">
                  <a:solidFill>
                    <a:srgbClr val="000000">
                      <a:alpha val="100000"/>
                    </a:srgbClr>
                  </a:solidFill>
                  <a:latin typeface="Arial"/>
                  <a:ea typeface="Arial"/>
                  <a:cs typeface="Arial"/>
                </a:rPr>
                <a:t>cGAS</a:t>
              </a:r>
              <a:endParaRPr sz="14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1676400" algn="l" rtl="0" eaLnBrk="0">
                <a:lnSpc>
                  <a:spcPts val="837"/>
                </a:lnSpc>
                <a:spcBef>
                  <a:spcPts val="342"/>
                </a:spcBef>
                <a:tabLst/>
              </a:pPr>
              <a:r>
                <a:rPr sz="1100" kern="0" spc="10" dirty="0">
                  <a:solidFill>
                    <a:srgbClr val="000000">
                      <a:alpha val="100000"/>
                    </a:srgbClr>
                  </a:solidFill>
                  <a:latin typeface="Arial"/>
                  <a:ea typeface="Arial"/>
                  <a:cs typeface="Arial"/>
                </a:rPr>
                <a:t>Aberrant      DNA</a:t>
              </a:r>
              <a:endParaRPr sz="1100" dirty="0">
                <a:latin typeface="Arial"/>
                <a:ea typeface="Arial"/>
                <a:cs typeface="Arial"/>
              </a:endParaRPr>
            </a:p>
            <a:p>
              <a:pPr marL="1784350" algn="l" rtl="0" eaLnBrk="0">
                <a:lnSpc>
                  <a:spcPts val="1637"/>
                </a:lnSpc>
                <a:tabLst/>
              </a:pPr>
              <a:r>
                <a:rPr sz="1100" kern="0" spc="10" dirty="0">
                  <a:solidFill>
                    <a:srgbClr val="000000">
                      <a:alpha val="100000"/>
                    </a:srgbClr>
                  </a:solidFill>
                  <a:latin typeface="Arial"/>
                  <a:ea typeface="Arial"/>
                  <a:cs typeface="Arial"/>
                </a:rPr>
                <a:t>metabolism</a:t>
              </a:r>
              <a:endParaRPr sz="1100" dirty="0">
                <a:latin typeface="Arial"/>
                <a:ea typeface="Arial"/>
                <a:cs typeface="Arial"/>
              </a:endParaRPr>
            </a:p>
            <a:p>
              <a:pPr marL="1708150" algn="l" rtl="0" eaLnBrk="0">
                <a:lnSpc>
                  <a:spcPts val="1923"/>
                </a:lnSpc>
                <a:tabLst/>
              </a:pPr>
              <a:r>
                <a:rPr sz="1700" kern="0" spc="0" baseline="20318" dirty="0">
                  <a:solidFill>
                    <a:srgbClr val="000000">
                      <a:alpha val="100000"/>
                    </a:srgbClr>
                  </a:solidFill>
                  <a:latin typeface="Arial"/>
                  <a:ea typeface="Arial"/>
                  <a:cs typeface="Arial"/>
                </a:rPr>
                <a:t>intermediates</a:t>
              </a:r>
              <a:r>
                <a:rPr sz="1100" kern="0" spc="20" dirty="0">
                  <a:solidFill>
                    <a:srgbClr val="000000">
                      <a:alpha val="100000"/>
                    </a:srgbClr>
                  </a:solidFill>
                  <a:latin typeface="Arial"/>
                  <a:ea typeface="Arial"/>
                  <a:cs typeface="Arial"/>
                </a:rPr>
                <a:t>         </a:t>
              </a:r>
              <a:r>
                <a:rPr sz="1100" kern="0" spc="10" dirty="0">
                  <a:solidFill>
                    <a:srgbClr val="000000">
                      <a:alpha val="100000"/>
                    </a:srgbClr>
                  </a:solidFill>
                  <a:latin typeface="Arial"/>
                  <a:ea typeface="Arial"/>
                  <a:cs typeface="Arial"/>
                </a:rPr>
                <a:t>                                                              </a:t>
              </a:r>
              <a:r>
                <a:rPr sz="1700" kern="0" spc="0" baseline="-22578" dirty="0">
                  <a:solidFill>
                    <a:srgbClr val="000000">
                      <a:alpha val="100000"/>
                    </a:srgbClr>
                  </a:solidFill>
                  <a:latin typeface="Arial"/>
                  <a:ea typeface="Arial"/>
                  <a:cs typeface="Arial"/>
                </a:rPr>
                <a:t>Centromeric</a:t>
              </a:r>
              <a:r>
                <a:rPr sz="1100" kern="0" spc="10" dirty="0">
                  <a:solidFill>
                    <a:srgbClr val="000000">
                      <a:alpha val="100000"/>
                    </a:srgbClr>
                  </a:solidFill>
                  <a:latin typeface="Arial"/>
                  <a:ea typeface="Arial"/>
                  <a:cs typeface="Arial"/>
                </a:rPr>
                <a:t>      </a:t>
              </a:r>
              <a:r>
                <a:rPr sz="1700" kern="0" spc="0" baseline="-22578" dirty="0">
                  <a:solidFill>
                    <a:srgbClr val="000000">
                      <a:alpha val="100000"/>
                    </a:srgbClr>
                  </a:solidFill>
                  <a:latin typeface="Arial"/>
                  <a:ea typeface="Arial"/>
                  <a:cs typeface="Arial"/>
                </a:rPr>
                <a:t>DNA</a:t>
              </a:r>
              <a:endParaRPr sz="1700" baseline="-22578" dirty="0">
                <a:latin typeface="Arial"/>
                <a:ea typeface="Arial"/>
                <a:cs typeface="Arial"/>
              </a:endParaRPr>
            </a:p>
            <a:p>
              <a:pPr marL="5581650" algn="l" rtl="0" eaLnBrk="0">
                <a:lnSpc>
                  <a:spcPts val="1567"/>
                </a:lnSpc>
                <a:spcBef>
                  <a:spcPts val="228"/>
                </a:spcBef>
                <a:tabLst/>
              </a:pPr>
              <a:r>
                <a:rPr sz="1100" kern="0" spc="10" dirty="0">
                  <a:solidFill>
                    <a:srgbClr val="000000">
                      <a:alpha val="100000"/>
                    </a:srgbClr>
                  </a:solidFill>
                  <a:latin typeface="Arial"/>
                  <a:ea typeface="Arial"/>
                  <a:cs typeface="Arial"/>
                </a:rPr>
                <a:t>amplification</a:t>
              </a:r>
              <a:endParaRPr sz="1100" dirty="0">
                <a:latin typeface="Arial"/>
                <a:ea typeface="Arial"/>
                <a:cs typeface="Arial"/>
              </a:endParaRPr>
            </a:p>
            <a:p>
              <a:pPr algn="l" rtl="0" eaLnBrk="0">
                <a:lnSpc>
                  <a:spcPct val="123000"/>
                </a:lnSpc>
                <a:tabLst/>
              </a:pPr>
              <a:endParaRPr sz="1000" dirty="0">
                <a:latin typeface="Arial"/>
                <a:ea typeface="Arial"/>
                <a:cs typeface="Arial"/>
              </a:endParaRPr>
            </a:p>
            <a:p>
              <a:pPr algn="l" rtl="0" eaLnBrk="0">
                <a:lnSpc>
                  <a:spcPct val="124000"/>
                </a:lnSpc>
                <a:tabLst/>
              </a:pPr>
              <a:endParaRPr sz="1000" dirty="0">
                <a:latin typeface="Arial"/>
                <a:ea typeface="Arial"/>
                <a:cs typeface="Arial"/>
              </a:endParaRPr>
            </a:p>
            <a:p>
              <a:pPr algn="l" rtl="0" eaLnBrk="0">
                <a:lnSpc>
                  <a:spcPct val="124000"/>
                </a:lnSpc>
                <a:tabLst/>
              </a:pPr>
              <a:endParaRPr sz="1000" dirty="0">
                <a:latin typeface="Arial"/>
                <a:ea typeface="Arial"/>
                <a:cs typeface="Arial"/>
              </a:endParaRPr>
            </a:p>
            <a:p>
              <a:pPr algn="l" rtl="0" eaLnBrk="0">
                <a:lnSpc>
                  <a:spcPct val="109000"/>
                </a:lnSpc>
                <a:tabLst/>
              </a:pPr>
              <a:endParaRPr sz="300" dirty="0">
                <a:latin typeface="Arial"/>
                <a:ea typeface="Arial"/>
                <a:cs typeface="Arial"/>
              </a:endParaRPr>
            </a:p>
            <a:p>
              <a:pPr marL="114300" algn="l" rtl="0" eaLnBrk="0">
                <a:lnSpc>
                  <a:spcPct val="77000"/>
                </a:lnSpc>
                <a:spcBef>
                  <a:spcPts val="3"/>
                </a:spcBef>
                <a:tabLst/>
              </a:pPr>
              <a:r>
                <a:rPr sz="1300" kern="0" spc="0" dirty="0">
                  <a:solidFill>
                    <a:srgbClr val="000000">
                      <a:alpha val="100000"/>
                    </a:srgbClr>
                  </a:solidFill>
                  <a:latin typeface="Arial"/>
                  <a:ea typeface="Arial"/>
                  <a:cs typeface="Arial"/>
                </a:rPr>
                <a:t>ssDNA</a:t>
              </a:r>
              <a:r>
                <a:rPr sz="1300" kern="0" spc="20" dirty="0">
                  <a:solidFill>
                    <a:srgbClr val="000000">
                      <a:alpha val="100000"/>
                    </a:srgbClr>
                  </a:solidFill>
                  <a:latin typeface="Arial"/>
                  <a:ea typeface="Arial"/>
                  <a:cs typeface="Arial"/>
                </a:rPr>
                <a:t>                             </a:t>
              </a:r>
              <a:r>
                <a:rPr sz="1300" kern="0" spc="10" dirty="0">
                  <a:solidFill>
                    <a:srgbClr val="000000">
                      <a:alpha val="100000"/>
                    </a:srgbClr>
                  </a:solidFill>
                  <a:latin typeface="Arial"/>
                  <a:ea typeface="Arial"/>
                  <a:cs typeface="Arial"/>
                </a:rPr>
                <a:t>                                  </a:t>
              </a:r>
              <a:r>
                <a:rPr sz="1100" kern="0" spc="0" dirty="0">
                  <a:solidFill>
                    <a:srgbClr val="000000">
                      <a:alpha val="100000"/>
                    </a:srgbClr>
                  </a:solidFill>
                  <a:latin typeface="Arial"/>
                  <a:ea typeface="Arial"/>
                  <a:cs typeface="Arial"/>
                </a:rPr>
                <a:t>Retrotransposon</a:t>
              </a:r>
              <a:endParaRPr sz="1100" dirty="0">
                <a:latin typeface="Arial"/>
                <a:ea typeface="Arial"/>
                <a:cs typeface="Arial"/>
              </a:endParaRPr>
            </a:p>
          </p:txBody>
        </p:sp>
      </p:grpSp>
      <p:sp>
        <p:nvSpPr>
          <p:cNvPr id="128" name="textbox 128"/>
          <p:cNvSpPr/>
          <p:nvPr/>
        </p:nvSpPr>
        <p:spPr>
          <a:xfrm>
            <a:off x="1587449" y="2600769"/>
            <a:ext cx="6857364" cy="702945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317"/>
              </a:lnSpc>
              <a:tabLst/>
            </a:pPr>
            <a:r>
              <a:rPr sz="1700" b="1" kern="0" spc="-10" dirty="0">
                <a:solidFill>
                  <a:srgbClr val="1010B0">
                    <a:alpha val="100000"/>
                  </a:srgbClr>
                </a:solidFill>
                <a:latin typeface="Arial"/>
                <a:ea typeface="Arial"/>
                <a:cs typeface="Arial"/>
              </a:rPr>
              <a:t>Context  </a:t>
            </a:r>
            <a:r>
              <a:rPr sz="1700" kern="0" spc="-10" dirty="0">
                <a:solidFill>
                  <a:srgbClr val="101040">
                    <a:alpha val="100000"/>
                  </a:srgbClr>
                </a:solidFill>
                <a:latin typeface="Arial"/>
                <a:ea typeface="Arial"/>
                <a:cs typeface="Arial"/>
              </a:rPr>
              <a:t>:Pat</a:t>
            </a:r>
            <a:r>
              <a:rPr sz="1700" kern="0" spc="-20" dirty="0">
                <a:solidFill>
                  <a:srgbClr val="101040">
                    <a:alpha val="100000"/>
                  </a:srgbClr>
                </a:solidFill>
                <a:latin typeface="Arial"/>
                <a:ea typeface="Arial"/>
                <a:cs typeface="Arial"/>
              </a:rPr>
              <a:t>hogen  infection</a:t>
            </a:r>
            <a:r>
              <a:rPr sz="1700" kern="0" spc="340" dirty="0">
                <a:solidFill>
                  <a:srgbClr val="101040">
                    <a:alpha val="100000"/>
                  </a:srgbClr>
                </a:solidFill>
                <a:latin typeface="Arial"/>
                <a:ea typeface="Arial"/>
                <a:cs typeface="Arial"/>
              </a:rPr>
              <a:t> </a:t>
            </a:r>
            <a:r>
              <a:rPr sz="1700" kern="0" spc="-20" dirty="0">
                <a:solidFill>
                  <a:srgbClr val="101040">
                    <a:alpha val="100000"/>
                  </a:srgbClr>
                </a:solidFill>
                <a:latin typeface="Arial"/>
                <a:ea typeface="Arial"/>
                <a:cs typeface="Arial"/>
              </a:rPr>
              <a:t>is</a:t>
            </a:r>
            <a:r>
              <a:rPr sz="1700" kern="0" spc="350" dirty="0">
                <a:solidFill>
                  <a:srgbClr val="101040">
                    <a:alpha val="100000"/>
                  </a:srgbClr>
                </a:solidFill>
                <a:latin typeface="Arial"/>
                <a:ea typeface="Arial"/>
                <a:cs typeface="Arial"/>
              </a:rPr>
              <a:t> </a:t>
            </a:r>
            <a:r>
              <a:rPr sz="1700" kern="0" spc="-20" dirty="0">
                <a:solidFill>
                  <a:srgbClr val="101040">
                    <a:alpha val="100000"/>
                  </a:srgbClr>
                </a:solidFill>
                <a:latin typeface="Arial"/>
                <a:ea typeface="Arial"/>
                <a:cs typeface="Arial"/>
              </a:rPr>
              <a:t>not</a:t>
            </a:r>
            <a:r>
              <a:rPr sz="1700" kern="0" spc="270" dirty="0">
                <a:solidFill>
                  <a:srgbClr val="101040">
                    <a:alpha val="100000"/>
                  </a:srgbClr>
                </a:solidFill>
                <a:latin typeface="Arial"/>
                <a:ea typeface="Arial"/>
                <a:cs typeface="Arial"/>
              </a:rPr>
              <a:t> </a:t>
            </a:r>
            <a:r>
              <a:rPr sz="1700" kern="0" spc="-20" dirty="0">
                <a:solidFill>
                  <a:srgbClr val="101040">
                    <a:alpha val="100000"/>
                  </a:srgbClr>
                </a:solidFill>
                <a:latin typeface="Arial"/>
                <a:ea typeface="Arial"/>
                <a:cs typeface="Arial"/>
              </a:rPr>
              <a:t>the</a:t>
            </a:r>
            <a:r>
              <a:rPr sz="1700" kern="0" spc="290" dirty="0">
                <a:solidFill>
                  <a:srgbClr val="101040">
                    <a:alpha val="100000"/>
                  </a:srgbClr>
                </a:solidFill>
                <a:latin typeface="Arial"/>
                <a:ea typeface="Arial"/>
                <a:cs typeface="Arial"/>
              </a:rPr>
              <a:t> </a:t>
            </a:r>
            <a:r>
              <a:rPr sz="1700" kern="0" spc="-20" dirty="0">
                <a:solidFill>
                  <a:srgbClr val="101040">
                    <a:alpha val="100000"/>
                  </a:srgbClr>
                </a:solidFill>
                <a:latin typeface="Arial"/>
                <a:ea typeface="Arial"/>
                <a:cs typeface="Arial"/>
              </a:rPr>
              <a:t>only</a:t>
            </a:r>
            <a:r>
              <a:rPr sz="1700" kern="0" spc="270" dirty="0">
                <a:solidFill>
                  <a:srgbClr val="101040">
                    <a:alpha val="100000"/>
                  </a:srgbClr>
                </a:solidFill>
                <a:latin typeface="Arial"/>
                <a:ea typeface="Arial"/>
                <a:cs typeface="Arial"/>
              </a:rPr>
              <a:t> </a:t>
            </a:r>
            <a:r>
              <a:rPr sz="1700" kern="0" spc="-20" dirty="0">
                <a:solidFill>
                  <a:srgbClr val="101040">
                    <a:alpha val="100000"/>
                  </a:srgbClr>
                </a:solidFill>
                <a:latin typeface="Arial"/>
                <a:ea typeface="Arial"/>
                <a:cs typeface="Arial"/>
              </a:rPr>
              <a:t>trigger.</a:t>
            </a:r>
            <a:endParaRPr sz="1700" dirty="0">
              <a:latin typeface="Arial"/>
              <a:ea typeface="Arial"/>
              <a:cs typeface="Arial"/>
            </a:endParaRPr>
          </a:p>
          <a:p>
            <a:pPr marL="12700" algn="l" rtl="0" eaLnBrk="0">
              <a:lnSpc>
                <a:spcPts val="2317"/>
              </a:lnSpc>
              <a:spcBef>
                <a:spcPts val="233"/>
              </a:spcBef>
              <a:tabLst/>
            </a:pPr>
            <a:r>
              <a:rPr sz="1700" kern="0" spc="-10" dirty="0">
                <a:solidFill>
                  <a:srgbClr val="000000">
                    <a:alpha val="100000"/>
                  </a:srgbClr>
                </a:solidFill>
                <a:latin typeface="Arial"/>
                <a:ea typeface="Arial"/>
                <a:cs typeface="Arial"/>
              </a:rPr>
              <a:t>Endogenous</a:t>
            </a:r>
            <a:r>
              <a:rPr sz="1700" kern="0" spc="12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DNA generated during cellular stress is</a:t>
            </a:r>
            <a:endParaRPr sz="1700" dirty="0">
              <a:latin typeface="Arial"/>
              <a:ea typeface="Arial"/>
              <a:cs typeface="Arial"/>
            </a:endParaRPr>
          </a:p>
          <a:p>
            <a:pPr marL="12700" algn="l" rtl="0" eaLnBrk="0">
              <a:lnSpc>
                <a:spcPts val="2800"/>
              </a:lnSpc>
              <a:tabLst/>
            </a:pPr>
            <a:r>
              <a:rPr sz="1700" kern="0" spc="-10" dirty="0">
                <a:solidFill>
                  <a:srgbClr val="000000">
                    <a:alpha val="100000"/>
                  </a:srgbClr>
                </a:solidFill>
                <a:latin typeface="Arial"/>
                <a:ea typeface="Arial"/>
                <a:cs typeface="Arial"/>
              </a:rPr>
              <a:t>a</a:t>
            </a:r>
            <a:r>
              <a:rPr sz="1700" kern="0" spc="22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major</a:t>
            </a:r>
            <a:r>
              <a:rPr sz="1700" kern="0" spc="16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driver</a:t>
            </a:r>
            <a:r>
              <a:rPr sz="1700" kern="0" spc="15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of</a:t>
            </a:r>
            <a:r>
              <a:rPr sz="1700" kern="0" spc="1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cGAS-STING</a:t>
            </a:r>
            <a:r>
              <a:rPr sz="1700" kern="0" spc="17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sig</a:t>
            </a:r>
            <a:r>
              <a:rPr sz="1700" kern="0" spc="-20" dirty="0">
                <a:solidFill>
                  <a:srgbClr val="000000">
                    <a:alpha val="100000"/>
                  </a:srgbClr>
                </a:solidFill>
                <a:latin typeface="Arial"/>
                <a:ea typeface="Arial"/>
                <a:cs typeface="Arial"/>
              </a:rPr>
              <a:t>naling.</a:t>
            </a:r>
            <a:endParaRPr sz="17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marL="12700" algn="l" rtl="0" eaLnBrk="0">
              <a:lnSpc>
                <a:spcPct val="82000"/>
              </a:lnSpc>
              <a:spcBef>
                <a:spcPts val="634"/>
              </a:spcBef>
              <a:tabLst/>
            </a:pPr>
            <a:r>
              <a:rPr sz="2100" b="1" kern="0" spc="-110" dirty="0">
                <a:solidFill>
                  <a:srgbClr val="1010B0">
                    <a:alpha val="100000"/>
                  </a:srgbClr>
                </a:solidFill>
                <a:latin typeface="Arial"/>
                <a:ea typeface="Arial"/>
                <a:cs typeface="Arial"/>
              </a:rPr>
              <a:t>Key</a:t>
            </a:r>
            <a:r>
              <a:rPr sz="2100" b="1" kern="0" spc="90" dirty="0">
                <a:solidFill>
                  <a:srgbClr val="1010B0">
                    <a:alpha val="100000"/>
                  </a:srgbClr>
                </a:solidFill>
                <a:latin typeface="Arial"/>
                <a:ea typeface="Arial"/>
                <a:cs typeface="Arial"/>
              </a:rPr>
              <a:t> </a:t>
            </a:r>
            <a:r>
              <a:rPr sz="2100" b="1" kern="0" spc="-110" dirty="0">
                <a:solidFill>
                  <a:srgbClr val="1010B0">
                    <a:alpha val="100000"/>
                  </a:srgbClr>
                </a:solidFill>
                <a:latin typeface="Arial"/>
                <a:ea typeface="Arial"/>
                <a:cs typeface="Arial"/>
              </a:rPr>
              <a:t>Endogenous</a:t>
            </a:r>
            <a:r>
              <a:rPr sz="2100" b="1" kern="0" spc="110" dirty="0">
                <a:solidFill>
                  <a:srgbClr val="1010B0">
                    <a:alpha val="100000"/>
                  </a:srgbClr>
                </a:solidFill>
                <a:latin typeface="Arial"/>
                <a:ea typeface="Arial"/>
                <a:cs typeface="Arial"/>
              </a:rPr>
              <a:t> </a:t>
            </a:r>
            <a:r>
              <a:rPr sz="2100" b="1" kern="0" spc="-110" dirty="0">
                <a:solidFill>
                  <a:srgbClr val="1010B0">
                    <a:alpha val="100000"/>
                  </a:srgbClr>
                </a:solidFill>
                <a:latin typeface="Arial"/>
                <a:ea typeface="Arial"/>
                <a:cs typeface="Arial"/>
              </a:rPr>
              <a:t>Ligands</a:t>
            </a:r>
            <a:r>
              <a:rPr sz="2100" b="1" kern="0" spc="-120" dirty="0">
                <a:solidFill>
                  <a:srgbClr val="1010B0">
                    <a:alpha val="100000"/>
                  </a:srgbClr>
                </a:solidFill>
                <a:latin typeface="Arial"/>
                <a:ea typeface="Arial"/>
                <a:cs typeface="Arial"/>
              </a:rPr>
              <a:t>:</a:t>
            </a:r>
            <a:endParaRPr sz="2100" dirty="0">
              <a:latin typeface="Arial"/>
              <a:ea typeface="Arial"/>
              <a:cs typeface="Arial"/>
            </a:endParaRPr>
          </a:p>
          <a:p>
            <a:pPr algn="l" rtl="0" eaLnBrk="0">
              <a:lnSpc>
                <a:spcPct val="132000"/>
              </a:lnSpc>
              <a:tabLst/>
            </a:pPr>
            <a:endParaRPr sz="1000" dirty="0">
              <a:latin typeface="Arial"/>
              <a:ea typeface="Arial"/>
              <a:cs typeface="Arial"/>
            </a:endParaRPr>
          </a:p>
          <a:p>
            <a:pPr marL="628650" algn="l" rtl="0" eaLnBrk="0">
              <a:lnSpc>
                <a:spcPct val="113000"/>
              </a:lnSpc>
              <a:spcBef>
                <a:spcPts val="452"/>
              </a:spcBef>
              <a:tabLst/>
            </a:pPr>
            <a:r>
              <a:rPr sz="1500" b="1" kern="0" spc="0" dirty="0">
                <a:solidFill>
                  <a:srgbClr val="101040">
                    <a:alpha val="100000"/>
                  </a:srgbClr>
                </a:solidFill>
                <a:latin typeface="Arial"/>
                <a:ea typeface="Arial"/>
                <a:cs typeface="Arial"/>
              </a:rPr>
              <a:t>Mitochondrial</a:t>
            </a:r>
            <a:r>
              <a:rPr sz="1500" b="1" kern="0" spc="120" dirty="0">
                <a:solidFill>
                  <a:srgbClr val="101040">
                    <a:alpha val="100000"/>
                  </a:srgbClr>
                </a:solidFill>
                <a:latin typeface="Arial"/>
                <a:ea typeface="Arial"/>
                <a:cs typeface="Arial"/>
              </a:rPr>
              <a:t>  </a:t>
            </a:r>
            <a:r>
              <a:rPr sz="1500" b="1" kern="0" spc="0" dirty="0">
                <a:solidFill>
                  <a:srgbClr val="101040">
                    <a:alpha val="100000"/>
                  </a:srgbClr>
                </a:solidFill>
                <a:latin typeface="Arial"/>
                <a:ea typeface="Arial"/>
                <a:cs typeface="Arial"/>
              </a:rPr>
              <a:t>DNA</a:t>
            </a:r>
            <a:r>
              <a:rPr sz="1500" b="1" kern="0" spc="120" dirty="0">
                <a:solidFill>
                  <a:srgbClr val="101040">
                    <a:alpha val="100000"/>
                  </a:srgbClr>
                </a:solidFill>
                <a:latin typeface="Arial"/>
                <a:ea typeface="Arial"/>
                <a:cs typeface="Arial"/>
              </a:rPr>
              <a:t>(</a:t>
            </a:r>
            <a:r>
              <a:rPr sz="1500" b="1" kern="0" spc="0" dirty="0">
                <a:solidFill>
                  <a:srgbClr val="101040">
                    <a:alpha val="100000"/>
                  </a:srgbClr>
                </a:solidFill>
                <a:latin typeface="Arial"/>
                <a:ea typeface="Arial"/>
                <a:cs typeface="Arial"/>
              </a:rPr>
              <a:t>mtDNA</a:t>
            </a:r>
            <a:r>
              <a:rPr sz="1500" b="1" kern="0" spc="120" dirty="0">
                <a:solidFill>
                  <a:srgbClr val="101040">
                    <a:alpha val="100000"/>
                  </a:srgbClr>
                </a:solidFill>
                <a:latin typeface="Arial"/>
                <a:ea typeface="Arial"/>
                <a:cs typeface="Arial"/>
              </a:rPr>
              <a:t>)</a:t>
            </a:r>
            <a:r>
              <a:rPr sz="1500" kern="0" spc="12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Released</a:t>
            </a:r>
            <a:r>
              <a:rPr sz="1500" kern="0" spc="2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into</a:t>
            </a:r>
            <a:r>
              <a:rPr sz="1500" kern="0" spc="15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the</a:t>
            </a:r>
            <a:r>
              <a:rPr sz="1500" kern="0" spc="18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cytosol</a:t>
            </a:r>
            <a:r>
              <a:rPr sz="1500" kern="0" spc="17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during          </a:t>
            </a:r>
            <a:r>
              <a:rPr sz="1500" kern="0" spc="0" dirty="0">
                <a:solidFill>
                  <a:srgbClr val="000000">
                    <a:alpha val="100000"/>
                  </a:srgbClr>
                </a:solidFill>
                <a:latin typeface="Arial"/>
                <a:ea typeface="Arial"/>
                <a:cs typeface="Arial"/>
              </a:rPr>
              <a:t>mitochondrial</a:t>
            </a:r>
            <a:r>
              <a:rPr sz="1500" kern="0" spc="21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stress</a:t>
            </a:r>
            <a:r>
              <a:rPr sz="1500" kern="0" spc="10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damage</a:t>
            </a:r>
            <a:r>
              <a:rPr sz="1500" kern="0" spc="10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or</a:t>
            </a:r>
            <a:r>
              <a:rPr sz="1500" kern="0" spc="19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permeabilization</a:t>
            </a:r>
            <a:r>
              <a:rPr sz="1500" kern="0" spc="100" dirty="0">
                <a:solidFill>
                  <a:srgbClr val="000000">
                    <a:alpha val="100000"/>
                  </a:srgbClr>
                </a:solidFill>
                <a:latin typeface="Arial"/>
                <a:ea typeface="Arial"/>
                <a:cs typeface="Arial"/>
              </a:rPr>
              <a:t>(e.g.,</a:t>
            </a:r>
            <a:r>
              <a:rPr sz="1500" kern="0" spc="0" dirty="0">
                <a:solidFill>
                  <a:srgbClr val="000000">
                    <a:alpha val="100000"/>
                  </a:srgbClr>
                </a:solidFill>
                <a:latin typeface="Arial"/>
                <a:ea typeface="Arial"/>
                <a:cs typeface="Arial"/>
              </a:rPr>
              <a:t>via</a:t>
            </a:r>
            <a:endParaRPr sz="1500" dirty="0">
              <a:latin typeface="Arial"/>
              <a:ea typeface="Arial"/>
              <a:cs typeface="Arial"/>
            </a:endParaRPr>
          </a:p>
          <a:p>
            <a:pPr marL="628650" algn="l" rtl="0" eaLnBrk="0">
              <a:lnSpc>
                <a:spcPts val="2112"/>
              </a:lnSpc>
              <a:tabLst/>
            </a:pPr>
            <a:r>
              <a:rPr sz="1500" kern="0" spc="10" dirty="0">
                <a:solidFill>
                  <a:srgbClr val="000000">
                    <a:alpha val="100000"/>
                  </a:srgbClr>
                </a:solidFill>
                <a:latin typeface="Arial"/>
                <a:ea typeface="Arial"/>
                <a:cs typeface="Arial"/>
              </a:rPr>
              <a:t>BAX/BAK</a:t>
            </a:r>
            <a:r>
              <a:rPr sz="1500" kern="0" spc="30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pores).mtDNA</a:t>
            </a:r>
            <a:r>
              <a:rPr sz="1500" kern="0" spc="30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is</a:t>
            </a:r>
            <a:r>
              <a:rPr sz="1500" kern="0" spc="25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a</a:t>
            </a:r>
            <a:r>
              <a:rPr sz="1500" kern="0" spc="30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particularly</a:t>
            </a:r>
            <a:r>
              <a:rPr sz="1500" kern="0" spc="31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potent</a:t>
            </a:r>
            <a:r>
              <a:rPr sz="1500" kern="0" spc="26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cGAS</a:t>
            </a:r>
            <a:r>
              <a:rPr sz="1500" kern="0" spc="25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activato</a:t>
            </a:r>
            <a:r>
              <a:rPr sz="1500" kern="0" spc="0" dirty="0">
                <a:solidFill>
                  <a:srgbClr val="000000">
                    <a:alpha val="100000"/>
                  </a:srgbClr>
                </a:solidFill>
                <a:latin typeface="Arial"/>
                <a:ea typeface="Arial"/>
                <a:cs typeface="Arial"/>
              </a:rPr>
              <a:t>r.</a:t>
            </a:r>
            <a:endParaRPr sz="1500" dirty="0">
              <a:latin typeface="Arial"/>
              <a:ea typeface="Arial"/>
              <a:cs typeface="Arial"/>
            </a:endParaRPr>
          </a:p>
          <a:p>
            <a:pPr algn="l" rtl="0" eaLnBrk="0">
              <a:lnSpc>
                <a:spcPct val="132000"/>
              </a:lnSpc>
              <a:tabLst/>
            </a:pPr>
            <a:endParaRPr sz="1000" dirty="0">
              <a:latin typeface="Arial"/>
              <a:ea typeface="Arial"/>
              <a:cs typeface="Arial"/>
            </a:endParaRPr>
          </a:p>
          <a:p>
            <a:pPr marL="628650" algn="l" rtl="0" eaLnBrk="0">
              <a:lnSpc>
                <a:spcPts val="1906"/>
              </a:lnSpc>
              <a:spcBef>
                <a:spcPts val="453"/>
              </a:spcBef>
              <a:tabLst/>
            </a:pPr>
            <a:r>
              <a:rPr sz="1500" b="1" kern="0" spc="10" dirty="0">
                <a:solidFill>
                  <a:srgbClr val="101040">
                    <a:alpha val="100000"/>
                  </a:srgbClr>
                </a:solidFill>
                <a:latin typeface="Arial"/>
                <a:ea typeface="Arial"/>
                <a:cs typeface="Arial"/>
              </a:rPr>
              <a:t>Micronuclei</a:t>
            </a:r>
            <a:r>
              <a:rPr sz="1500" kern="0" spc="10" dirty="0">
                <a:solidFill>
                  <a:srgbClr val="000000">
                    <a:alpha val="100000"/>
                  </a:srgbClr>
                </a:solidFill>
                <a:latin typeface="Arial"/>
                <a:ea typeface="Arial"/>
                <a:cs typeface="Arial"/>
              </a:rPr>
              <a:t>:Arise</a:t>
            </a:r>
            <a:r>
              <a:rPr sz="1500" kern="0" spc="1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from</a:t>
            </a:r>
            <a:r>
              <a:rPr sz="1500" kern="0" spc="18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genome</a:t>
            </a:r>
            <a:r>
              <a:rPr sz="1500" kern="0" spc="2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instability</a:t>
            </a:r>
            <a:r>
              <a:rPr sz="1500" kern="0" spc="18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and</a:t>
            </a:r>
            <a:r>
              <a:rPr sz="1500" kern="0" spc="20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a:t>
            </a:r>
            <a:r>
              <a:rPr sz="1500" kern="0" spc="0" dirty="0">
                <a:solidFill>
                  <a:srgbClr val="000000">
                    <a:alpha val="100000"/>
                  </a:srgbClr>
                </a:solidFill>
                <a:latin typeface="Arial"/>
                <a:ea typeface="Arial"/>
                <a:cs typeface="Arial"/>
              </a:rPr>
              <a:t>hromosome</a:t>
            </a:r>
            <a:endParaRPr sz="1500" dirty="0">
              <a:latin typeface="Arial"/>
              <a:ea typeface="Arial"/>
              <a:cs typeface="Arial"/>
            </a:endParaRPr>
          </a:p>
          <a:p>
            <a:pPr marL="628650" algn="l" rtl="0" eaLnBrk="0">
              <a:lnSpc>
                <a:spcPts val="1906"/>
              </a:lnSpc>
              <a:tabLst/>
            </a:pPr>
            <a:r>
              <a:rPr sz="1500" kern="0" spc="20" dirty="0">
                <a:solidFill>
                  <a:srgbClr val="000000">
                    <a:alpha val="100000"/>
                  </a:srgbClr>
                </a:solidFill>
                <a:latin typeface="Arial"/>
                <a:ea typeface="Arial"/>
                <a:cs typeface="Arial"/>
              </a:rPr>
              <a:t>mis-segregation.These s</a:t>
            </a:r>
            <a:r>
              <a:rPr sz="1500" kern="0" spc="10" dirty="0">
                <a:solidFill>
                  <a:srgbClr val="000000">
                    <a:alpha val="100000"/>
                  </a:srgbClr>
                </a:solidFill>
                <a:latin typeface="Arial"/>
                <a:ea typeface="Arial"/>
                <a:cs typeface="Arial"/>
              </a:rPr>
              <a:t>tructures</a:t>
            </a:r>
            <a:r>
              <a:rPr sz="1500" kern="0" spc="15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have</a:t>
            </a:r>
            <a:r>
              <a:rPr sz="1500" kern="0" spc="15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unstable</a:t>
            </a:r>
            <a:r>
              <a:rPr sz="1500" kern="0" spc="15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nuclear</a:t>
            </a:r>
            <a:endParaRPr sz="1500" dirty="0">
              <a:latin typeface="Arial"/>
              <a:ea typeface="Arial"/>
              <a:cs typeface="Arial"/>
            </a:endParaRPr>
          </a:p>
          <a:p>
            <a:pPr marL="628650" algn="l" rtl="0" eaLnBrk="0">
              <a:lnSpc>
                <a:spcPts val="2112"/>
              </a:lnSpc>
              <a:spcBef>
                <a:spcPts val="237"/>
              </a:spcBef>
              <a:tabLst/>
            </a:pPr>
            <a:r>
              <a:rPr sz="1500" kern="0" spc="20" dirty="0">
                <a:solidFill>
                  <a:srgbClr val="000000">
                    <a:alpha val="100000"/>
                  </a:srgbClr>
                </a:solidFill>
                <a:latin typeface="Arial"/>
                <a:ea typeface="Arial"/>
                <a:cs typeface="Arial"/>
              </a:rPr>
              <a:t>envelopes</a:t>
            </a:r>
            <a:r>
              <a:rPr sz="1500" kern="0" spc="13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that</a:t>
            </a:r>
            <a:r>
              <a:rPr sz="1500" kern="0" spc="16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can</a:t>
            </a:r>
            <a:r>
              <a:rPr sz="1500" kern="0" spc="21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ruptu</a:t>
            </a:r>
            <a:r>
              <a:rPr sz="1500" kern="0" spc="10" dirty="0">
                <a:solidFill>
                  <a:srgbClr val="000000">
                    <a:alpha val="100000"/>
                  </a:srgbClr>
                </a:solidFill>
                <a:latin typeface="Arial"/>
                <a:ea typeface="Arial"/>
                <a:cs typeface="Arial"/>
              </a:rPr>
              <a:t>re,exposing</a:t>
            </a:r>
            <a:r>
              <a:rPr sz="1500" kern="0" spc="16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chromatin</a:t>
            </a:r>
            <a:r>
              <a:rPr sz="1500" kern="0" spc="1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to</a:t>
            </a:r>
            <a:r>
              <a:rPr sz="1500" kern="0" spc="16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cytosolic</a:t>
            </a:r>
            <a:r>
              <a:rPr sz="1500" kern="0" spc="17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cGAS.</a:t>
            </a:r>
            <a:endParaRPr sz="1500" dirty="0">
              <a:latin typeface="Arial"/>
              <a:ea typeface="Arial"/>
              <a:cs typeface="Arial"/>
            </a:endParaRPr>
          </a:p>
          <a:p>
            <a:pPr algn="l" rtl="0" eaLnBrk="0">
              <a:lnSpc>
                <a:spcPct val="118000"/>
              </a:lnSpc>
              <a:tabLst/>
            </a:pPr>
            <a:endParaRPr sz="1000" dirty="0">
              <a:latin typeface="Arial"/>
              <a:ea typeface="Arial"/>
              <a:cs typeface="Arial"/>
            </a:endParaRPr>
          </a:p>
          <a:p>
            <a:pPr marL="628650" algn="l" rtl="0" eaLnBrk="0">
              <a:lnSpc>
                <a:spcPct val="118000"/>
              </a:lnSpc>
              <a:spcBef>
                <a:spcPts val="457"/>
              </a:spcBef>
              <a:tabLst/>
            </a:pPr>
            <a:r>
              <a:rPr sz="1500" kern="0" spc="0" dirty="0">
                <a:solidFill>
                  <a:srgbClr val="101040">
                    <a:alpha val="100000"/>
                  </a:srgbClr>
                </a:solidFill>
                <a:latin typeface="Arial"/>
                <a:ea typeface="Arial"/>
                <a:cs typeface="Arial"/>
              </a:rPr>
              <a:t>DNA</a:t>
            </a:r>
            <a:r>
              <a:rPr sz="1500" kern="0" spc="40" dirty="0">
                <a:solidFill>
                  <a:srgbClr val="101040">
                    <a:alpha val="100000"/>
                  </a:srgbClr>
                </a:solidFill>
                <a:latin typeface="Arial"/>
                <a:ea typeface="Arial"/>
                <a:cs typeface="Arial"/>
              </a:rPr>
              <a:t>  </a:t>
            </a:r>
            <a:r>
              <a:rPr sz="1500" kern="0" spc="0" dirty="0">
                <a:solidFill>
                  <a:srgbClr val="101040">
                    <a:alpha val="100000"/>
                  </a:srgbClr>
                </a:solidFill>
                <a:latin typeface="Arial"/>
                <a:ea typeface="Arial"/>
                <a:cs typeface="Arial"/>
              </a:rPr>
              <a:t>R</a:t>
            </a:r>
            <a:r>
              <a:rPr sz="1500" b="1" kern="0" spc="0" dirty="0">
                <a:solidFill>
                  <a:srgbClr val="101040">
                    <a:alpha val="100000"/>
                  </a:srgbClr>
                </a:solidFill>
                <a:latin typeface="Arial"/>
                <a:ea typeface="Arial"/>
                <a:cs typeface="Arial"/>
              </a:rPr>
              <a:t>epair</a:t>
            </a:r>
            <a:r>
              <a:rPr sz="1500" b="1" kern="0" spc="40" dirty="0">
                <a:solidFill>
                  <a:srgbClr val="101040">
                    <a:alpha val="100000"/>
                  </a:srgbClr>
                </a:solidFill>
                <a:latin typeface="Arial"/>
                <a:ea typeface="Arial"/>
                <a:cs typeface="Arial"/>
              </a:rPr>
              <a:t> </a:t>
            </a:r>
            <a:r>
              <a:rPr sz="1500" b="1" kern="0" spc="0" dirty="0">
                <a:solidFill>
                  <a:srgbClr val="101040">
                    <a:alpha val="100000"/>
                  </a:srgbClr>
                </a:solidFill>
                <a:latin typeface="Arial"/>
                <a:ea typeface="Arial"/>
                <a:cs typeface="Arial"/>
              </a:rPr>
              <a:t>Byproducts</a:t>
            </a:r>
            <a:r>
              <a:rPr sz="1500" b="1" kern="0" spc="40" dirty="0">
                <a:solidFill>
                  <a:srgbClr val="101040">
                    <a:alpha val="100000"/>
                  </a:srgbClr>
                </a:solidFill>
                <a:latin typeface="Arial"/>
                <a:ea typeface="Arial"/>
                <a:cs typeface="Arial"/>
              </a:rPr>
              <a:t>: </a:t>
            </a:r>
            <a:r>
              <a:rPr sz="1500" kern="0" spc="0" dirty="0">
                <a:solidFill>
                  <a:srgbClr val="000000">
                    <a:alpha val="100000"/>
                  </a:srgbClr>
                </a:solidFill>
                <a:latin typeface="Arial"/>
                <a:ea typeface="Arial"/>
                <a:cs typeface="Arial"/>
              </a:rPr>
              <a:t>Accumulation</a:t>
            </a:r>
            <a:r>
              <a:rPr sz="1500" kern="0" spc="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of</a:t>
            </a:r>
            <a:r>
              <a:rPr sz="1500" kern="0" spc="30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DNA</a:t>
            </a:r>
            <a:r>
              <a:rPr sz="1500" kern="0" spc="4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RNA</a:t>
            </a:r>
            <a:r>
              <a:rPr sz="1500" kern="0" spc="3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hybrids</a:t>
            </a:r>
            <a:r>
              <a:rPr sz="1500" kern="0" spc="4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         </a:t>
            </a:r>
            <a:r>
              <a:rPr sz="1500" kern="0" spc="160" dirty="0">
                <a:solidFill>
                  <a:srgbClr val="000000">
                    <a:alpha val="100000"/>
                  </a:srgbClr>
                </a:solidFill>
                <a:latin typeface="Arial"/>
                <a:ea typeface="Arial"/>
                <a:cs typeface="Arial"/>
              </a:rPr>
              <a:t>R-</a:t>
            </a:r>
            <a:r>
              <a:rPr sz="1500" kern="0" spc="0" dirty="0">
                <a:solidFill>
                  <a:srgbClr val="000000">
                    <a:alpha val="100000"/>
                  </a:srgbClr>
                </a:solidFill>
                <a:latin typeface="Arial"/>
                <a:ea typeface="Arial"/>
                <a:cs typeface="Arial"/>
              </a:rPr>
              <a:t>loops</a:t>
            </a:r>
            <a:r>
              <a:rPr sz="1500" kern="0" spc="16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and</a:t>
            </a:r>
            <a:r>
              <a:rPr sz="1500" kern="0" spc="1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other</a:t>
            </a:r>
            <a:r>
              <a:rPr sz="1500" kern="0" spc="1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intermediates</a:t>
            </a:r>
            <a:r>
              <a:rPr sz="1500" kern="0" spc="16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from</a:t>
            </a:r>
            <a:r>
              <a:rPr sz="1500" kern="0" spc="1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genotoxic</a:t>
            </a:r>
            <a:r>
              <a:rPr sz="1500" kern="0" spc="16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stress</a:t>
            </a:r>
            <a:r>
              <a:rPr sz="1500" kern="0" spc="1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can</a:t>
            </a:r>
            <a:r>
              <a:rPr sz="1500" kern="0" spc="17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be            </a:t>
            </a:r>
            <a:r>
              <a:rPr sz="1500" kern="0" spc="20" dirty="0">
                <a:solidFill>
                  <a:srgbClr val="000000">
                    <a:alpha val="100000"/>
                  </a:srgbClr>
                </a:solidFill>
                <a:latin typeface="Arial"/>
                <a:ea typeface="Arial"/>
                <a:cs typeface="Arial"/>
              </a:rPr>
              <a:t>immunostim</a:t>
            </a:r>
            <a:r>
              <a:rPr sz="1500" kern="0" spc="10" dirty="0">
                <a:solidFill>
                  <a:srgbClr val="000000">
                    <a:alpha val="100000"/>
                  </a:srgbClr>
                </a:solidFill>
                <a:latin typeface="Arial"/>
                <a:ea typeface="Arial"/>
                <a:cs typeface="Arial"/>
              </a:rPr>
              <a:t>ulatory.</a:t>
            </a:r>
            <a:endParaRPr sz="1500" dirty="0">
              <a:latin typeface="Arial"/>
              <a:ea typeface="Arial"/>
              <a:cs typeface="Arial"/>
            </a:endParaRPr>
          </a:p>
          <a:p>
            <a:pPr algn="l" rtl="0" eaLnBrk="0">
              <a:lnSpc>
                <a:spcPct val="111000"/>
              </a:lnSpc>
              <a:tabLst/>
            </a:pPr>
            <a:endParaRPr sz="1000" dirty="0">
              <a:latin typeface="Arial"/>
              <a:ea typeface="Arial"/>
              <a:cs typeface="Arial"/>
            </a:endParaRPr>
          </a:p>
          <a:p>
            <a:pPr marL="628650" algn="l" rtl="0" eaLnBrk="0">
              <a:lnSpc>
                <a:spcPct val="115000"/>
              </a:lnSpc>
              <a:spcBef>
                <a:spcPts val="458"/>
              </a:spcBef>
              <a:tabLst/>
            </a:pPr>
            <a:r>
              <a:rPr sz="1500" kern="0" spc="0" dirty="0">
                <a:solidFill>
                  <a:srgbClr val="101040">
                    <a:alpha val="100000"/>
                  </a:srgbClr>
                </a:solidFill>
                <a:latin typeface="Arial"/>
                <a:ea typeface="Arial"/>
                <a:cs typeface="Arial"/>
              </a:rPr>
              <a:t>Extrachromosomal</a:t>
            </a:r>
            <a:r>
              <a:rPr sz="1500" kern="0" spc="70" dirty="0">
                <a:solidFill>
                  <a:srgbClr val="101040">
                    <a:alpha val="100000"/>
                  </a:srgbClr>
                </a:solidFill>
                <a:latin typeface="Arial"/>
                <a:ea typeface="Arial"/>
                <a:cs typeface="Arial"/>
              </a:rPr>
              <a:t>   </a:t>
            </a:r>
            <a:r>
              <a:rPr sz="1500" kern="0" spc="0" dirty="0">
                <a:solidFill>
                  <a:srgbClr val="101040">
                    <a:alpha val="100000"/>
                  </a:srgbClr>
                </a:solidFill>
                <a:latin typeface="Arial"/>
                <a:ea typeface="Arial"/>
                <a:cs typeface="Arial"/>
              </a:rPr>
              <a:t>Circular</a:t>
            </a:r>
            <a:r>
              <a:rPr sz="1500" kern="0" spc="70" dirty="0">
                <a:solidFill>
                  <a:srgbClr val="101040">
                    <a:alpha val="100000"/>
                  </a:srgbClr>
                </a:solidFill>
                <a:latin typeface="Arial"/>
                <a:ea typeface="Arial"/>
                <a:cs typeface="Arial"/>
              </a:rPr>
              <a:t>   </a:t>
            </a:r>
            <a:r>
              <a:rPr sz="1500" kern="0" spc="0" dirty="0">
                <a:solidFill>
                  <a:srgbClr val="101040">
                    <a:alpha val="100000"/>
                  </a:srgbClr>
                </a:solidFill>
                <a:latin typeface="Arial"/>
                <a:ea typeface="Arial"/>
                <a:cs typeface="Arial"/>
              </a:rPr>
              <a:t>DNAs</a:t>
            </a:r>
            <a:r>
              <a:rPr sz="1500" kern="0" spc="70" dirty="0">
                <a:solidFill>
                  <a:srgbClr val="101040">
                    <a:alpha val="100000"/>
                  </a:srgbClr>
                </a:solidFill>
                <a:latin typeface="Arial"/>
                <a:ea typeface="Arial"/>
                <a:cs typeface="Arial"/>
              </a:rPr>
              <a:t>(</a:t>
            </a:r>
            <a:r>
              <a:rPr sz="1500" kern="0" spc="0" dirty="0">
                <a:solidFill>
                  <a:srgbClr val="101040">
                    <a:alpha val="100000"/>
                  </a:srgbClr>
                </a:solidFill>
                <a:latin typeface="Arial"/>
                <a:ea typeface="Arial"/>
                <a:cs typeface="Arial"/>
              </a:rPr>
              <a:t>eccDNAs</a:t>
            </a:r>
            <a:r>
              <a:rPr sz="1500" kern="0" spc="70" dirty="0">
                <a:solidFill>
                  <a:srgbClr val="101040">
                    <a:alpha val="100000"/>
                  </a:srgbClr>
                </a:solidFill>
                <a:latin typeface="Arial"/>
                <a:ea typeface="Arial"/>
                <a:cs typeface="Arial"/>
              </a:rPr>
              <a:t>)</a:t>
            </a:r>
            <a:r>
              <a:rPr sz="1500" kern="0" spc="7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Originate</a:t>
            </a:r>
            <a:r>
              <a:rPr sz="1500" kern="0" spc="7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from          </a:t>
            </a:r>
            <a:r>
              <a:rPr sz="1500" kern="0" spc="20" dirty="0">
                <a:solidFill>
                  <a:srgbClr val="000000">
                    <a:alpha val="100000"/>
                  </a:srgbClr>
                </a:solidFill>
                <a:latin typeface="Arial"/>
                <a:ea typeface="Arial"/>
                <a:cs typeface="Arial"/>
              </a:rPr>
              <a:t>genomic fragments</a:t>
            </a:r>
            <a:r>
              <a:rPr sz="1500" kern="0" spc="11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and</a:t>
            </a:r>
            <a:r>
              <a:rPr sz="1500" kern="0" spc="13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can</a:t>
            </a:r>
            <a:r>
              <a:rPr sz="1500" kern="0" spc="16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be</a:t>
            </a:r>
            <a:r>
              <a:rPr sz="1500" kern="0" spc="17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released from</a:t>
            </a:r>
            <a:r>
              <a:rPr sz="1500" kern="0" spc="12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dying</a:t>
            </a:r>
            <a:r>
              <a:rPr sz="1500" kern="0" spc="12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cells,acting</a:t>
            </a:r>
            <a:r>
              <a:rPr sz="1500" kern="0" spc="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as</a:t>
            </a:r>
            <a:r>
              <a:rPr sz="1500" kern="0" spc="23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non</a:t>
            </a:r>
            <a:r>
              <a:rPr sz="1500" kern="0" spc="13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cell</a:t>
            </a:r>
            <a:r>
              <a:rPr sz="1500" kern="0" spc="13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autonomous</a:t>
            </a:r>
            <a:r>
              <a:rPr sz="1500" kern="0" spc="17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signals</a:t>
            </a:r>
            <a:r>
              <a:rPr sz="1500" kern="0" spc="130" dirty="0">
                <a:solidFill>
                  <a:srgbClr val="000000">
                    <a:alpha val="100000"/>
                  </a:srgbClr>
                </a:solidFill>
                <a:latin typeface="Arial"/>
                <a:ea typeface="Arial"/>
                <a:cs typeface="Arial"/>
              </a:rPr>
              <a:t>.</a:t>
            </a:r>
            <a:endParaRPr sz="1500" dirty="0">
              <a:latin typeface="Arial"/>
              <a:ea typeface="Arial"/>
              <a:cs typeface="Arial"/>
            </a:endParaRPr>
          </a:p>
          <a:p>
            <a:pPr algn="l" rtl="0" eaLnBrk="0">
              <a:lnSpc>
                <a:spcPct val="136000"/>
              </a:lnSpc>
              <a:tabLst/>
            </a:pPr>
            <a:endParaRPr sz="1000" dirty="0">
              <a:latin typeface="Arial"/>
              <a:ea typeface="Arial"/>
              <a:cs typeface="Arial"/>
            </a:endParaRPr>
          </a:p>
          <a:p>
            <a:pPr marL="628650" algn="l" rtl="0" eaLnBrk="0">
              <a:lnSpc>
                <a:spcPct val="106000"/>
              </a:lnSpc>
              <a:spcBef>
                <a:spcPts val="452"/>
              </a:spcBef>
              <a:tabLst/>
            </a:pPr>
            <a:r>
              <a:rPr sz="1500" b="1" kern="0" spc="0" dirty="0">
                <a:solidFill>
                  <a:srgbClr val="101040">
                    <a:alpha val="100000"/>
                  </a:srgbClr>
                </a:solidFill>
                <a:latin typeface="Arial"/>
                <a:ea typeface="Arial"/>
                <a:cs typeface="Arial"/>
              </a:rPr>
              <a:t>Endogenous</a:t>
            </a:r>
            <a:r>
              <a:rPr sz="1500" b="1" kern="0" spc="110" dirty="0">
                <a:solidFill>
                  <a:srgbClr val="101040">
                    <a:alpha val="100000"/>
                  </a:srgbClr>
                </a:solidFill>
                <a:latin typeface="Arial"/>
                <a:ea typeface="Arial"/>
                <a:cs typeface="Arial"/>
              </a:rPr>
              <a:t> </a:t>
            </a:r>
            <a:r>
              <a:rPr sz="1500" b="1" kern="0" spc="0" dirty="0">
                <a:solidFill>
                  <a:srgbClr val="101040">
                    <a:alpha val="100000"/>
                  </a:srgbClr>
                </a:solidFill>
                <a:latin typeface="Arial"/>
                <a:ea typeface="Arial"/>
                <a:cs typeface="Arial"/>
              </a:rPr>
              <a:t>Retroelements</a:t>
            </a:r>
            <a:r>
              <a:rPr sz="1500" kern="0" spc="1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Derepression</a:t>
            </a:r>
            <a:r>
              <a:rPr sz="1500" kern="0" spc="33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of</a:t>
            </a:r>
            <a:r>
              <a:rPr sz="1500" kern="0" spc="27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elements</a:t>
            </a:r>
            <a:r>
              <a:rPr sz="1500" kern="0" spc="38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like</a:t>
            </a:r>
            <a:r>
              <a:rPr sz="1500" kern="0" spc="38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LINE</a:t>
            </a:r>
            <a:r>
              <a:rPr sz="1500" kern="0" spc="10" dirty="0">
                <a:solidFill>
                  <a:srgbClr val="000000">
                    <a:alpha val="100000"/>
                  </a:srgbClr>
                </a:solidFill>
                <a:latin typeface="Arial"/>
                <a:ea typeface="Arial"/>
                <a:cs typeface="Arial"/>
              </a:rPr>
              <a:t>-1</a:t>
            </a:r>
            <a:r>
              <a:rPr sz="1500" kern="0" spc="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can</a:t>
            </a:r>
            <a:r>
              <a:rPr sz="1500" kern="0" spc="16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lead to the</a:t>
            </a:r>
            <a:r>
              <a:rPr sz="1500" kern="0" spc="12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generation</a:t>
            </a:r>
            <a:r>
              <a:rPr sz="1500" kern="0" spc="12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of cytosolic</a:t>
            </a:r>
            <a:r>
              <a:rPr sz="1500" kern="0" spc="13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cDNA</a:t>
            </a:r>
            <a:r>
              <a:rPr sz="1500" kern="0" spc="17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i</a:t>
            </a:r>
            <a:r>
              <a:rPr sz="1500" kern="0" spc="10" dirty="0">
                <a:solidFill>
                  <a:srgbClr val="000000">
                    <a:alpha val="100000"/>
                  </a:srgbClr>
                </a:solidFill>
                <a:latin typeface="Arial"/>
                <a:ea typeface="Arial"/>
                <a:cs typeface="Arial"/>
              </a:rPr>
              <a:t>ntermediates that</a:t>
            </a:r>
            <a:endParaRPr sz="1500" dirty="0">
              <a:latin typeface="Arial"/>
              <a:ea typeface="Arial"/>
              <a:cs typeface="Arial"/>
            </a:endParaRPr>
          </a:p>
          <a:p>
            <a:pPr marL="628650" algn="l" rtl="0" eaLnBrk="0">
              <a:lnSpc>
                <a:spcPts val="2106"/>
              </a:lnSpc>
              <a:tabLst/>
            </a:pPr>
            <a:r>
              <a:rPr sz="1500" kern="0" spc="0" dirty="0">
                <a:solidFill>
                  <a:srgbClr val="000000">
                    <a:alpha val="100000"/>
                  </a:srgbClr>
                </a:solidFill>
                <a:latin typeface="Arial"/>
                <a:ea typeface="Arial"/>
                <a:cs typeface="Arial"/>
              </a:rPr>
              <a:t>are</a:t>
            </a:r>
            <a:r>
              <a:rPr sz="1500" kern="0" spc="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sensed</a:t>
            </a:r>
            <a:r>
              <a:rPr sz="1500" kern="0" spc="11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by</a:t>
            </a:r>
            <a:r>
              <a:rPr sz="1500" kern="0" spc="7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cGAS</a:t>
            </a:r>
            <a:r>
              <a:rPr sz="1500" kern="0" spc="20" dirty="0">
                <a:solidFill>
                  <a:srgbClr val="000000">
                    <a:alpha val="100000"/>
                  </a:srgbClr>
                </a:solidFill>
                <a:latin typeface="Arial"/>
                <a:ea typeface="Arial"/>
                <a:cs typeface="Arial"/>
              </a:rPr>
              <a:t>.</a:t>
            </a:r>
            <a:endParaRPr sz="1500" dirty="0">
              <a:latin typeface="Arial"/>
              <a:ea typeface="Arial"/>
              <a:cs typeface="Arial"/>
            </a:endParaRPr>
          </a:p>
        </p:txBody>
      </p:sp>
      <p:sp>
        <p:nvSpPr>
          <p:cNvPr id="130" name="textbox 130"/>
          <p:cNvSpPr/>
          <p:nvPr/>
        </p:nvSpPr>
        <p:spPr>
          <a:xfrm>
            <a:off x="749267" y="537186"/>
            <a:ext cx="9064625" cy="1370330"/>
          </a:xfrm>
          <a:prstGeom prst="rect">
            <a:avLst/>
          </a:prstGeom>
          <a:noFill/>
          <a:ln w="0" cap="flat">
            <a:noFill/>
            <a:prstDash val="solid"/>
            <a:miter lim="0"/>
          </a:ln>
        </p:spPr>
        <p:txBody>
          <a:bodyPr vert="horz" wrap="square" lIns="0" tIns="0" rIns="0" bIns="0"/>
          <a:lstStyle/>
          <a:p>
            <a:pPr algn="l" rtl="0" eaLnBrk="0">
              <a:lnSpc>
                <a:spcPct val="90844"/>
              </a:lnSpc>
              <a:tabLst/>
            </a:pPr>
            <a:endParaRPr sz="100" dirty="0">
              <a:latin typeface="Arial"/>
              <a:ea typeface="Arial"/>
              <a:cs typeface="Arial"/>
            </a:endParaRPr>
          </a:p>
          <a:p>
            <a:pPr marL="12700" algn="l" rtl="0" eaLnBrk="0">
              <a:lnSpc>
                <a:spcPct val="86000"/>
              </a:lnSpc>
              <a:tabLst/>
            </a:pPr>
            <a:r>
              <a:rPr sz="4800" b="1" kern="0" spc="-200" dirty="0">
                <a:solidFill>
                  <a:srgbClr val="1010B0">
                    <a:alpha val="100000"/>
                  </a:srgbClr>
                </a:solidFill>
                <a:latin typeface="Arial"/>
                <a:ea typeface="Arial"/>
                <a:cs typeface="Arial"/>
              </a:rPr>
              <a:t>Results:Diverse</a:t>
            </a:r>
            <a:r>
              <a:rPr sz="4800" b="1" kern="0" spc="220" dirty="0">
                <a:solidFill>
                  <a:srgbClr val="1010B0">
                    <a:alpha val="100000"/>
                  </a:srgbClr>
                </a:solidFill>
                <a:latin typeface="Arial"/>
                <a:ea typeface="Arial"/>
                <a:cs typeface="Arial"/>
              </a:rPr>
              <a:t> </a:t>
            </a:r>
            <a:r>
              <a:rPr sz="4800" b="1" kern="0" spc="-200" dirty="0">
                <a:solidFill>
                  <a:srgbClr val="1010B0">
                    <a:alpha val="100000"/>
                  </a:srgbClr>
                </a:solidFill>
                <a:latin typeface="Arial"/>
                <a:ea typeface="Arial"/>
                <a:cs typeface="Arial"/>
              </a:rPr>
              <a:t>Endogen</a:t>
            </a:r>
            <a:r>
              <a:rPr sz="4800" b="1" kern="0" spc="-210" dirty="0">
                <a:solidFill>
                  <a:srgbClr val="1010B0">
                    <a:alpha val="100000"/>
                  </a:srgbClr>
                </a:solidFill>
                <a:latin typeface="Arial"/>
                <a:ea typeface="Arial"/>
                <a:cs typeface="Arial"/>
              </a:rPr>
              <a:t>ous</a:t>
            </a:r>
            <a:endParaRPr sz="4800" dirty="0">
              <a:latin typeface="Arial"/>
              <a:ea typeface="Arial"/>
              <a:cs typeface="Arial"/>
            </a:endParaRPr>
          </a:p>
          <a:p>
            <a:pPr algn="r" rtl="0" eaLnBrk="0">
              <a:lnSpc>
                <a:spcPct val="88000"/>
              </a:lnSpc>
              <a:spcBef>
                <a:spcPts val="664"/>
              </a:spcBef>
              <a:tabLst/>
            </a:pPr>
            <a:r>
              <a:rPr sz="4700" b="1" kern="0" spc="-170" dirty="0">
                <a:solidFill>
                  <a:srgbClr val="1020A0">
                    <a:alpha val="100000"/>
                  </a:srgbClr>
                </a:solidFill>
                <a:latin typeface="Arial"/>
                <a:ea typeface="Arial"/>
                <a:cs typeface="Arial"/>
              </a:rPr>
              <a:t>DNA Sources Can Activate</a:t>
            </a:r>
            <a:r>
              <a:rPr sz="4700" b="1" kern="0" spc="-180" dirty="0">
                <a:solidFill>
                  <a:srgbClr val="1020A0">
                    <a:alpha val="100000"/>
                  </a:srgbClr>
                </a:solidFill>
                <a:latin typeface="Arial"/>
                <a:ea typeface="Arial"/>
                <a:cs typeface="Arial"/>
              </a:rPr>
              <a:t> </a:t>
            </a:r>
            <a:r>
              <a:rPr sz="4700" b="1" kern="0" spc="-180" dirty="0">
                <a:solidFill>
                  <a:srgbClr val="1010B0">
                    <a:alpha val="100000"/>
                  </a:srgbClr>
                </a:solidFill>
                <a:latin typeface="Arial"/>
                <a:ea typeface="Arial"/>
                <a:cs typeface="Arial"/>
              </a:rPr>
              <a:t>cGAS</a:t>
            </a:r>
            <a:endParaRPr sz="4700" dirty="0">
              <a:latin typeface="Arial"/>
              <a:ea typeface="Arial"/>
              <a:cs typeface="Arial"/>
            </a:endParaRPr>
          </a:p>
        </p:txBody>
      </p:sp>
      <p:sp>
        <p:nvSpPr>
          <p:cNvPr id="132" name="textbox 132"/>
          <p:cNvSpPr/>
          <p:nvPr/>
        </p:nvSpPr>
        <p:spPr>
          <a:xfrm>
            <a:off x="10026575" y="9385648"/>
            <a:ext cx="6587490" cy="520700"/>
          </a:xfrm>
          <a:prstGeom prst="rect">
            <a:avLst/>
          </a:prstGeom>
          <a:noFill/>
          <a:ln w="0" cap="flat">
            <a:noFill/>
            <a:prstDash val="solid"/>
            <a:miter lim="0"/>
          </a:ln>
        </p:spPr>
        <p:txBody>
          <a:bodyPr vert="horz" wrap="square" lIns="0" tIns="0" rIns="0" bIns="0"/>
          <a:lstStyle/>
          <a:p>
            <a:pPr algn="l" rtl="0" eaLnBrk="0">
              <a:lnSpc>
                <a:spcPct val="85394"/>
              </a:lnSpc>
              <a:tabLst/>
            </a:pPr>
            <a:endParaRPr sz="100" dirty="0">
              <a:latin typeface="Arial"/>
              <a:ea typeface="Arial"/>
              <a:cs typeface="Arial"/>
            </a:endParaRPr>
          </a:p>
          <a:p>
            <a:pPr marL="12700" algn="l" rtl="0" eaLnBrk="0">
              <a:lnSpc>
                <a:spcPct val="116000"/>
              </a:lnSpc>
              <a:tabLst/>
            </a:pPr>
            <a:r>
              <a:rPr sz="1400" kern="0" spc="-10" dirty="0">
                <a:solidFill>
                  <a:srgbClr val="000000">
                    <a:alpha val="100000"/>
                  </a:srgbClr>
                </a:solidFill>
                <a:latin typeface="Arial"/>
                <a:ea typeface="Arial"/>
                <a:cs typeface="Arial"/>
              </a:rPr>
              <a:t>Figure</a:t>
            </a:r>
            <a:r>
              <a:rPr sz="1400" kern="0" spc="16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3:Endogenous</a:t>
            </a:r>
            <a:r>
              <a:rPr sz="1400" kern="0" spc="22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DNA</a:t>
            </a:r>
            <a:r>
              <a:rPr sz="1400" kern="0" spc="15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sources</a:t>
            </a:r>
            <a:r>
              <a:rPr sz="1400" kern="0" spc="15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activating</a:t>
            </a:r>
            <a:r>
              <a:rPr sz="1400" kern="0" spc="16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cGAS.This</a:t>
            </a:r>
            <a:r>
              <a:rPr sz="1400" kern="0" spc="15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schematic</a:t>
            </a:r>
            <a:r>
              <a:rPr sz="1400" kern="0" spc="15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shows</a:t>
            </a:r>
            <a:r>
              <a:rPr sz="1400" kern="0" spc="13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th</a:t>
            </a:r>
            <a:r>
              <a:rPr sz="1400" kern="0" spc="-20" dirty="0">
                <a:solidFill>
                  <a:srgbClr val="000000">
                    <a:alpha val="100000"/>
                  </a:srgbClr>
                </a:solidFill>
                <a:latin typeface="Arial"/>
                <a:ea typeface="Arial"/>
                <a:cs typeface="Arial"/>
              </a:rPr>
              <a:t>e</a:t>
            </a:r>
            <a:r>
              <a:rPr sz="1400" kern="0" spc="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multiple pathways</a:t>
            </a:r>
            <a:r>
              <a:rPr sz="1400" i="1" kern="0" spc="13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throug</a:t>
            </a:r>
            <a:r>
              <a:rPr sz="1400" i="1" kern="0" spc="-10" dirty="0">
                <a:solidFill>
                  <a:srgbClr val="000000">
                    <a:alpha val="100000"/>
                  </a:srgbClr>
                </a:solidFill>
                <a:latin typeface="Arial"/>
                <a:ea typeface="Arial"/>
                <a:cs typeface="Arial"/>
              </a:rPr>
              <a:t>h</a:t>
            </a:r>
            <a:r>
              <a:rPr sz="1400" i="1" kern="0" spc="18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which</a:t>
            </a:r>
            <a:r>
              <a:rPr sz="1400" i="1" kern="0" spc="12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self-DNA</a:t>
            </a:r>
            <a:r>
              <a:rPr sz="1400" i="1" kern="0" spc="14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can</a:t>
            </a:r>
            <a:r>
              <a:rPr sz="1400" i="1" kern="0" spc="11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become</a:t>
            </a:r>
            <a:r>
              <a:rPr sz="1400" i="1" kern="0" spc="13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a</a:t>
            </a:r>
            <a:r>
              <a:rPr sz="1400" i="1" kern="0" spc="10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ligand for cGAS.</a:t>
            </a:r>
            <a:endParaRPr sz="1400" dirty="0">
              <a:latin typeface="Arial"/>
              <a:ea typeface="Arial"/>
              <a:cs typeface="Arial"/>
            </a:endParaRPr>
          </a:p>
        </p:txBody>
      </p:sp>
      <p:pic>
        <p:nvPicPr>
          <p:cNvPr id="134" name="picture 134"/>
          <p:cNvPicPr>
            <a:picLocks noChangeAspect="1"/>
          </p:cNvPicPr>
          <p:nvPr/>
        </p:nvPicPr>
        <p:blipFill>
          <a:blip r:embed="rId3"/>
          <a:stretch>
            <a:fillRect/>
          </a:stretch>
        </p:blipFill>
        <p:spPr>
          <a:xfrm rot="21600000">
            <a:off x="723952" y="4032242"/>
            <a:ext cx="577888" cy="596893"/>
          </a:xfrm>
          <a:prstGeom prst="rect">
            <a:avLst/>
          </a:prstGeom>
        </p:spPr>
      </p:pic>
      <p:pic>
        <p:nvPicPr>
          <p:cNvPr id="136" name="picture 136"/>
          <p:cNvPicPr>
            <a:picLocks noChangeAspect="1"/>
          </p:cNvPicPr>
          <p:nvPr/>
        </p:nvPicPr>
        <p:blipFill>
          <a:blip r:embed="rId4"/>
          <a:stretch>
            <a:fillRect/>
          </a:stretch>
        </p:blipFill>
        <p:spPr>
          <a:xfrm rot="21600000">
            <a:off x="723952" y="2425708"/>
            <a:ext cx="584068" cy="584146"/>
          </a:xfrm>
          <a:prstGeom prst="rect">
            <a:avLst/>
          </a:prstGeom>
        </p:spPr>
      </p:pic>
      <p:sp>
        <p:nvSpPr>
          <p:cNvPr id="138" name="textbox 138"/>
          <p:cNvSpPr/>
          <p:nvPr/>
        </p:nvSpPr>
        <p:spPr>
          <a:xfrm>
            <a:off x="10407653" y="7963259"/>
            <a:ext cx="1569720" cy="26797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1908"/>
              </a:lnSpc>
              <a:tabLst/>
            </a:pPr>
            <a:r>
              <a:rPr sz="1400" kern="0" spc="-40" dirty="0">
                <a:solidFill>
                  <a:srgbClr val="000000">
                    <a:alpha val="100000"/>
                  </a:srgbClr>
                </a:solidFill>
                <a:latin typeface="Arial"/>
                <a:ea typeface="Arial"/>
                <a:cs typeface="Arial"/>
              </a:rPr>
              <a:t>DNA-RNA hybrid</a:t>
            </a:r>
            <a:endParaRPr sz="1400" dirty="0">
              <a:latin typeface="Arial"/>
              <a:ea typeface="Arial"/>
              <a:cs typeface="Arial"/>
            </a:endParaRPr>
          </a:p>
        </p:txBody>
      </p:sp>
      <p:sp>
        <p:nvSpPr>
          <p:cNvPr id="140" name="textbox 140"/>
          <p:cNvSpPr/>
          <p:nvPr/>
        </p:nvSpPr>
        <p:spPr>
          <a:xfrm>
            <a:off x="16560880" y="4673729"/>
            <a:ext cx="1173480" cy="158114"/>
          </a:xfrm>
          <a:prstGeom prst="rect">
            <a:avLst/>
          </a:prstGeom>
          <a:noFill/>
          <a:ln w="0" cap="flat">
            <a:noFill/>
            <a:prstDash val="solid"/>
            <a:miter lim="0"/>
          </a:ln>
        </p:spPr>
        <p:txBody>
          <a:bodyPr vert="horz" wrap="square" lIns="0" tIns="0" rIns="0" bIns="0"/>
          <a:lstStyle/>
          <a:p>
            <a:pPr algn="l" rtl="0" eaLnBrk="0">
              <a:lnSpc>
                <a:spcPct val="82254"/>
              </a:lnSpc>
              <a:tabLst/>
            </a:pPr>
            <a:endParaRPr sz="100" dirty="0">
              <a:latin typeface="Arial"/>
              <a:ea typeface="Arial"/>
              <a:cs typeface="Arial"/>
            </a:endParaRPr>
          </a:p>
          <a:p>
            <a:pPr marL="12700" algn="l" rtl="0" eaLnBrk="0">
              <a:lnSpc>
                <a:spcPct val="79000"/>
              </a:lnSpc>
              <a:tabLst/>
            </a:pPr>
            <a:r>
              <a:rPr sz="1100" kern="0" spc="10" dirty="0">
                <a:solidFill>
                  <a:srgbClr val="000000">
                    <a:alpha val="100000"/>
                  </a:srgbClr>
                </a:solidFill>
                <a:latin typeface="Arial"/>
                <a:ea typeface="Arial"/>
                <a:cs typeface="Arial"/>
              </a:rPr>
              <a:t>Mitochondria-</a:t>
            </a:r>
            <a:endParaRPr sz="1100" dirty="0">
              <a:latin typeface="Arial"/>
              <a:ea typeface="Arial"/>
              <a:cs typeface="Arial"/>
            </a:endParaRPr>
          </a:p>
        </p:txBody>
      </p:sp>
      <p:sp>
        <p:nvSpPr>
          <p:cNvPr id="142" name="textbox 142"/>
          <p:cNvSpPr/>
          <p:nvPr/>
        </p:nvSpPr>
        <p:spPr>
          <a:xfrm>
            <a:off x="10769630" y="7374452"/>
            <a:ext cx="820420" cy="197485"/>
          </a:xfrm>
          <a:prstGeom prst="rect">
            <a:avLst/>
          </a:prstGeom>
          <a:noFill/>
          <a:ln w="0" cap="flat">
            <a:noFill/>
            <a:prstDash val="solid"/>
            <a:miter lim="0"/>
          </a:ln>
        </p:spPr>
        <p:txBody>
          <a:bodyPr vert="horz" wrap="square" lIns="0" tIns="0" rIns="0" bIns="0"/>
          <a:lstStyle/>
          <a:p>
            <a:pPr algn="l" rtl="0" eaLnBrk="0">
              <a:lnSpc>
                <a:spcPct val="76750"/>
              </a:lnSpc>
              <a:tabLst/>
            </a:pPr>
            <a:endParaRPr sz="100" dirty="0">
              <a:latin typeface="Arial"/>
              <a:ea typeface="Arial"/>
              <a:cs typeface="Arial"/>
            </a:endParaRPr>
          </a:p>
          <a:p>
            <a:pPr marL="12700" algn="l" rtl="0" eaLnBrk="0">
              <a:lnSpc>
                <a:spcPct val="81000"/>
              </a:lnSpc>
              <a:tabLst/>
            </a:pPr>
            <a:r>
              <a:rPr sz="1400" kern="0" spc="-70" dirty="0">
                <a:solidFill>
                  <a:srgbClr val="000000">
                    <a:alpha val="100000"/>
                  </a:srgbClr>
                </a:solidFill>
                <a:latin typeface="Arial"/>
                <a:ea typeface="Arial"/>
                <a:cs typeface="Arial"/>
              </a:rPr>
              <a:t>ds</a:t>
            </a:r>
            <a:r>
              <a:rPr sz="1400" kern="0" spc="-60" dirty="0">
                <a:solidFill>
                  <a:srgbClr val="000000">
                    <a:alpha val="100000"/>
                  </a:srgbClr>
                </a:solidFill>
                <a:latin typeface="Arial"/>
                <a:ea typeface="Arial"/>
                <a:cs typeface="Arial"/>
              </a:rPr>
              <a:t>DN</a:t>
            </a:r>
            <a:r>
              <a:rPr sz="1400" kern="0" spc="-40" dirty="0">
                <a:solidFill>
                  <a:srgbClr val="000000">
                    <a:alpha val="100000"/>
                  </a:srgbClr>
                </a:solidFill>
                <a:latin typeface="Arial"/>
                <a:ea typeface="Arial"/>
                <a:cs typeface="Arial"/>
              </a:rPr>
              <a:t>A</a:t>
            </a:r>
            <a:endParaRPr sz="1400" dirty="0">
              <a:latin typeface="Arial"/>
              <a:ea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picture 144"/>
          <p:cNvPicPr>
            <a:picLocks noChangeAspect="1"/>
          </p:cNvPicPr>
          <p:nvPr/>
        </p:nvPicPr>
        <p:blipFill>
          <a:blip r:embed="rId2"/>
          <a:stretch>
            <a:fillRect/>
          </a:stretch>
        </p:blipFill>
        <p:spPr>
          <a:xfrm rot="21600000">
            <a:off x="0" y="0"/>
            <a:ext cx="18726150" cy="10534650"/>
          </a:xfrm>
          <a:prstGeom prst="rect">
            <a:avLst/>
          </a:prstGeom>
        </p:spPr>
      </p:pic>
      <p:grpSp>
        <p:nvGrpSpPr>
          <p:cNvPr id="10" name="group 10"/>
          <p:cNvGrpSpPr/>
          <p:nvPr/>
        </p:nvGrpSpPr>
        <p:grpSpPr>
          <a:xfrm rot="21600000">
            <a:off x="9055031" y="2298661"/>
            <a:ext cx="9067951" cy="4635561"/>
            <a:chOff x="0" y="0"/>
            <a:chExt cx="9067951" cy="4635561"/>
          </a:xfrm>
        </p:grpSpPr>
        <p:pic>
          <p:nvPicPr>
            <p:cNvPr id="146" name="picture 146"/>
            <p:cNvPicPr>
              <a:picLocks noChangeAspect="1"/>
            </p:cNvPicPr>
            <p:nvPr/>
          </p:nvPicPr>
          <p:blipFill>
            <a:blip r:embed="rId3"/>
            <a:stretch>
              <a:fillRect/>
            </a:stretch>
          </p:blipFill>
          <p:spPr>
            <a:xfrm rot="21600000">
              <a:off x="0" y="0"/>
              <a:ext cx="9067951" cy="4495872"/>
            </a:xfrm>
            <a:prstGeom prst="rect">
              <a:avLst/>
            </a:prstGeom>
          </p:spPr>
        </p:pic>
        <p:sp>
          <p:nvSpPr>
            <p:cNvPr id="148" name="textbox 148"/>
            <p:cNvSpPr/>
            <p:nvPr/>
          </p:nvSpPr>
          <p:spPr>
            <a:xfrm>
              <a:off x="209577" y="377595"/>
              <a:ext cx="8693784" cy="4311015"/>
            </a:xfrm>
            <a:prstGeom prst="rect">
              <a:avLst/>
            </a:prstGeom>
            <a:noFill/>
            <a:ln w="0" cap="flat">
              <a:noFill/>
              <a:prstDash val="solid"/>
              <a:miter lim="0"/>
            </a:ln>
          </p:spPr>
          <p:txBody>
            <a:bodyPr vert="horz" wrap="square" lIns="0" tIns="0" rIns="0" bIns="0"/>
            <a:lstStyle/>
            <a:p>
              <a:pPr algn="l" rtl="0" eaLnBrk="0">
                <a:lnSpc>
                  <a:spcPct val="75369"/>
                </a:lnSpc>
                <a:tabLst/>
              </a:pPr>
              <a:endParaRPr sz="100" dirty="0">
                <a:latin typeface="Arial"/>
                <a:ea typeface="Arial"/>
                <a:cs typeface="Arial"/>
              </a:endParaRPr>
            </a:p>
            <a:p>
              <a:pPr marL="3746500" algn="l" rtl="0" eaLnBrk="0">
                <a:lnSpc>
                  <a:spcPct val="82000"/>
                </a:lnSpc>
                <a:tabLst/>
              </a:pPr>
              <a:r>
                <a:rPr sz="1700" b="1" kern="0" spc="-100" dirty="0">
                  <a:solidFill>
                    <a:srgbClr val="000000">
                      <a:alpha val="100000"/>
                    </a:srgbClr>
                  </a:solidFill>
                  <a:latin typeface="Arial"/>
                  <a:ea typeface="Arial"/>
                  <a:cs typeface="Arial"/>
                </a:rPr>
                <a:t>STING</a:t>
              </a:r>
              <a:endParaRPr sz="1700" dirty="0">
                <a:latin typeface="Arial"/>
                <a:ea typeface="Arial"/>
                <a:cs typeface="Arial"/>
              </a:endParaRPr>
            </a:p>
            <a:p>
              <a:pPr algn="l" rtl="0" eaLnBrk="0">
                <a:lnSpc>
                  <a:spcPct val="154000"/>
                </a:lnSpc>
                <a:tabLst/>
              </a:pPr>
              <a:endParaRPr sz="1000" dirty="0">
                <a:latin typeface="Arial"/>
                <a:ea typeface="Arial"/>
                <a:cs typeface="Arial"/>
              </a:endParaRPr>
            </a:p>
            <a:p>
              <a:pPr marL="1320800" algn="l" rtl="0" eaLnBrk="0">
                <a:lnSpc>
                  <a:spcPct val="80000"/>
                </a:lnSpc>
                <a:spcBef>
                  <a:spcPts val="432"/>
                </a:spcBef>
                <a:tabLst/>
              </a:pPr>
              <a:r>
                <a:rPr sz="1400" b="1" kern="0" spc="-40" dirty="0">
                  <a:solidFill>
                    <a:srgbClr val="000000">
                      <a:alpha val="100000"/>
                    </a:srgbClr>
                  </a:solidFill>
                  <a:latin typeface="Arial"/>
                  <a:ea typeface="Arial"/>
                  <a:cs typeface="Arial"/>
                </a:rPr>
                <a:t>Non-transcriptional</a:t>
              </a:r>
              <a:endParaRPr sz="1400" dirty="0">
                <a:latin typeface="Arial"/>
                <a:ea typeface="Arial"/>
                <a:cs typeface="Arial"/>
              </a:endParaRPr>
            </a:p>
            <a:p>
              <a:pPr algn="l" rtl="0" eaLnBrk="0">
                <a:lnSpc>
                  <a:spcPct val="132000"/>
                </a:lnSpc>
                <a:tabLst/>
              </a:pPr>
              <a:endParaRPr sz="1000" dirty="0">
                <a:latin typeface="Arial"/>
                <a:ea typeface="Arial"/>
                <a:cs typeface="Arial"/>
              </a:endParaRPr>
            </a:p>
            <a:p>
              <a:pPr algn="l" rtl="0" eaLnBrk="0">
                <a:lnSpc>
                  <a:spcPct val="133000"/>
                </a:lnSpc>
                <a:tabLst/>
              </a:pPr>
              <a:endParaRPr sz="1000" dirty="0">
                <a:latin typeface="Arial"/>
                <a:ea typeface="Arial"/>
                <a:cs typeface="Arial"/>
              </a:endParaRPr>
            </a:p>
            <a:p>
              <a:pPr algn="l" rtl="0" eaLnBrk="0">
                <a:lnSpc>
                  <a:spcPct val="133000"/>
                </a:lnSpc>
                <a:tabLst/>
              </a:pPr>
              <a:endParaRPr sz="1000" dirty="0">
                <a:latin typeface="Arial"/>
                <a:ea typeface="Arial"/>
                <a:cs typeface="Arial"/>
              </a:endParaRPr>
            </a:p>
            <a:p>
              <a:pPr marL="184150" algn="l" rtl="0" eaLnBrk="0">
                <a:lnSpc>
                  <a:spcPct val="95000"/>
                </a:lnSpc>
                <a:spcBef>
                  <a:spcPts val="370"/>
                </a:spcBef>
                <a:tabLst/>
              </a:pPr>
              <a:r>
                <a:rPr sz="1200" kern="0" spc="-20" dirty="0">
                  <a:solidFill>
                    <a:srgbClr val="000000">
                      <a:alpha val="100000"/>
                    </a:srgbClr>
                  </a:solidFill>
                  <a:latin typeface="Arial"/>
                  <a:ea typeface="Arial"/>
                  <a:cs typeface="Arial"/>
                </a:rPr>
                <a:t>TFEB</a:t>
              </a:r>
              <a:r>
                <a:rPr sz="1200" kern="0" spc="0" dirty="0">
                  <a:solidFill>
                    <a:srgbClr val="000000">
                      <a:alpha val="100000"/>
                    </a:srgbClr>
                  </a:solidFill>
                  <a:latin typeface="Arial"/>
                  <a:ea typeface="Arial"/>
                  <a:cs typeface="Arial"/>
                </a:rPr>
                <a:t>                                          </a:t>
              </a:r>
              <a:r>
                <a:rPr sz="1200" kern="0" spc="-20" dirty="0">
                  <a:solidFill>
                    <a:srgbClr val="000000">
                      <a:alpha val="100000"/>
                    </a:srgbClr>
                  </a:solidFill>
                  <a:latin typeface="Arial"/>
                  <a:ea typeface="Arial"/>
                  <a:cs typeface="Arial"/>
                </a:rPr>
                <a:t>NLRP3</a:t>
              </a:r>
              <a:endParaRPr sz="1200" dirty="0">
                <a:latin typeface="Arial"/>
                <a:ea typeface="Arial"/>
                <a:cs typeface="Arial"/>
              </a:endParaRPr>
            </a:p>
            <a:p>
              <a:pPr algn="r" rtl="0" eaLnBrk="0">
                <a:lnSpc>
                  <a:spcPct val="84000"/>
                </a:lnSpc>
                <a:spcBef>
                  <a:spcPts val="292"/>
                </a:spcBef>
                <a:tabLst/>
              </a:pPr>
              <a:r>
                <a:rPr sz="1200" b="1" kern="0" spc="-50" dirty="0">
                  <a:solidFill>
                    <a:srgbClr val="000000">
                      <a:alpha val="100000"/>
                    </a:srgbClr>
                  </a:solidFill>
                  <a:latin typeface="Arial"/>
                  <a:ea typeface="Arial"/>
                  <a:cs typeface="Arial"/>
                </a:rPr>
                <a:t>NF-k</a:t>
              </a:r>
              <a:r>
                <a:rPr sz="1200" kern="0" spc="-50" dirty="0">
                  <a:solidFill>
                    <a:srgbClr val="000000">
                      <a:alpha val="100000"/>
                    </a:srgbClr>
                  </a:solidFill>
                  <a:latin typeface="Arial"/>
                  <a:ea typeface="Arial"/>
                  <a:cs typeface="Arial"/>
                </a:rPr>
                <a:t>B/ER </a:t>
              </a:r>
              <a:r>
                <a:rPr sz="1200" b="1" kern="0" spc="-50" dirty="0">
                  <a:solidFill>
                    <a:srgbClr val="000000">
                      <a:alpha val="100000"/>
                    </a:srgbClr>
                  </a:solidFill>
                  <a:latin typeface="Arial"/>
                  <a:ea typeface="Arial"/>
                  <a:cs typeface="Arial"/>
                </a:rPr>
                <a:t>stre</a:t>
              </a:r>
              <a:r>
                <a:rPr sz="1200" b="1" kern="0" spc="-60" dirty="0">
                  <a:solidFill>
                    <a:srgbClr val="000000">
                      <a:alpha val="100000"/>
                    </a:srgbClr>
                  </a:solidFill>
                  <a:latin typeface="Arial"/>
                  <a:ea typeface="Arial"/>
                  <a:cs typeface="Arial"/>
                </a:rPr>
                <a:t>ss</a:t>
              </a:r>
              <a:endParaRPr sz="1200" dirty="0">
                <a:latin typeface="Arial"/>
                <a:ea typeface="Arial"/>
                <a:cs typeface="Arial"/>
              </a:endParaRPr>
            </a:p>
            <a:p>
              <a:pPr algn="l" rtl="0" eaLnBrk="0">
                <a:lnSpc>
                  <a:spcPct val="138000"/>
                </a:lnSpc>
                <a:tabLst/>
              </a:pPr>
              <a:endParaRPr sz="1000" dirty="0">
                <a:latin typeface="Arial"/>
                <a:ea typeface="Arial"/>
                <a:cs typeface="Arial"/>
              </a:endParaRPr>
            </a:p>
            <a:p>
              <a:pPr marL="3352800" algn="l" rtl="0" eaLnBrk="0">
                <a:lnSpc>
                  <a:spcPct val="87000"/>
                </a:lnSpc>
                <a:spcBef>
                  <a:spcPts val="369"/>
                </a:spcBef>
                <a:tabLst/>
              </a:pPr>
              <a:r>
                <a:rPr sz="1200" b="1" kern="0" spc="-50" dirty="0">
                  <a:solidFill>
                    <a:srgbClr val="000000">
                      <a:alpha val="100000"/>
                    </a:srgbClr>
                  </a:solidFill>
                  <a:latin typeface="Arial"/>
                  <a:ea typeface="Arial"/>
                  <a:cs typeface="Arial"/>
                </a:rPr>
                <a:t>Apoptosis</a:t>
              </a:r>
              <a:endParaRPr sz="1200" dirty="0">
                <a:latin typeface="Arial"/>
                <a:ea typeface="Arial"/>
                <a:cs typeface="Arial"/>
              </a:endParaRPr>
            </a:p>
            <a:p>
              <a:pPr algn="l" rtl="0" eaLnBrk="0">
                <a:lnSpc>
                  <a:spcPct val="197000"/>
                </a:lnSpc>
                <a:tabLst/>
              </a:pPr>
              <a:endParaRPr sz="1000" dirty="0">
                <a:latin typeface="Arial"/>
                <a:ea typeface="Arial"/>
                <a:cs typeface="Arial"/>
              </a:endParaRPr>
            </a:p>
            <a:p>
              <a:pPr marL="977900" algn="l" rtl="0" eaLnBrk="0">
                <a:lnSpc>
                  <a:spcPts val="848"/>
                </a:lnSpc>
                <a:spcBef>
                  <a:spcPts val="336"/>
                </a:spcBef>
                <a:tabLst/>
              </a:pPr>
              <a:r>
                <a:rPr sz="1100" b="1" kern="0" spc="0" dirty="0">
                  <a:solidFill>
                    <a:srgbClr val="000000">
                      <a:alpha val="100000"/>
                    </a:srgbClr>
                  </a:solidFill>
                  <a:latin typeface="Arial"/>
                  <a:ea typeface="Arial"/>
                  <a:cs typeface="Arial"/>
                </a:rPr>
                <a:t>Non</a:t>
              </a:r>
              <a:r>
                <a:rPr sz="1100" b="1" kern="0" spc="10" dirty="0">
                  <a:solidFill>
                    <a:srgbClr val="000000">
                      <a:alpha val="100000"/>
                    </a:srgbClr>
                  </a:solidFill>
                  <a:latin typeface="Arial"/>
                  <a:ea typeface="Arial"/>
                  <a:cs typeface="Arial"/>
                </a:rPr>
                <a:t>-</a:t>
              </a:r>
              <a:r>
                <a:rPr sz="1100" b="1" kern="0" spc="0" dirty="0">
                  <a:solidFill>
                    <a:srgbClr val="000000">
                      <a:alpha val="100000"/>
                    </a:srgbClr>
                  </a:solidFill>
                  <a:latin typeface="Arial"/>
                  <a:ea typeface="Arial"/>
                  <a:cs typeface="Arial"/>
                </a:rPr>
                <a:t>canonical</a:t>
              </a:r>
              <a:endParaRPr sz="1100" dirty="0">
                <a:latin typeface="Arial"/>
                <a:ea typeface="Arial"/>
                <a:cs typeface="Arial"/>
              </a:endParaRPr>
            </a:p>
            <a:p>
              <a:pPr marL="1098550" algn="l" rtl="0" eaLnBrk="0">
                <a:lnSpc>
                  <a:spcPts val="1750"/>
                </a:lnSpc>
                <a:tabLst/>
              </a:pPr>
              <a:r>
                <a:rPr sz="1100" b="1" kern="0" spc="10" dirty="0">
                  <a:solidFill>
                    <a:srgbClr val="000000">
                      <a:alpha val="100000"/>
                    </a:srgbClr>
                  </a:solidFill>
                  <a:latin typeface="Arial"/>
                  <a:ea typeface="Arial"/>
                  <a:cs typeface="Arial"/>
                </a:rPr>
                <a:t>autophagy</a:t>
              </a:r>
              <a:endParaRPr sz="1100" dirty="0">
                <a:latin typeface="Arial"/>
                <a:ea typeface="Arial"/>
                <a:cs typeface="Arial"/>
              </a:endParaRPr>
            </a:p>
            <a:p>
              <a:pPr algn="l" rtl="0" eaLnBrk="0">
                <a:lnSpc>
                  <a:spcPct val="151000"/>
                </a:lnSpc>
                <a:tabLst/>
              </a:pPr>
              <a:endParaRPr sz="1000" dirty="0">
                <a:latin typeface="Arial"/>
                <a:ea typeface="Arial"/>
                <a:cs typeface="Arial"/>
              </a:endParaRPr>
            </a:p>
            <a:p>
              <a:pPr marL="8001000" algn="l" rtl="0" eaLnBrk="0">
                <a:lnSpc>
                  <a:spcPct val="78000"/>
                </a:lnSpc>
                <a:spcBef>
                  <a:spcPts val="396"/>
                </a:spcBef>
                <a:tabLst/>
              </a:pPr>
              <a:r>
                <a:rPr sz="1300" kern="0" spc="-90" dirty="0">
                  <a:solidFill>
                    <a:srgbClr val="000000">
                      <a:alpha val="100000"/>
                    </a:srgbClr>
                  </a:solidFill>
                  <a:latin typeface="Arial"/>
                  <a:ea typeface="Arial"/>
                  <a:cs typeface="Arial"/>
                </a:rPr>
                <a:t>EMT</a:t>
              </a:r>
              <a:endParaRPr sz="1300" dirty="0">
                <a:latin typeface="Arial"/>
                <a:ea typeface="Arial"/>
                <a:cs typeface="Arial"/>
              </a:endParaRPr>
            </a:p>
            <a:p>
              <a:pPr marL="6311900" algn="l" rtl="0" eaLnBrk="0">
                <a:lnSpc>
                  <a:spcPts val="1165"/>
                </a:lnSpc>
                <a:tabLst/>
              </a:pPr>
              <a:r>
                <a:rPr sz="1600" b="1" kern="0" spc="-50" dirty="0">
                  <a:solidFill>
                    <a:srgbClr val="000000">
                      <a:alpha val="100000"/>
                    </a:srgbClr>
                  </a:solidFill>
                  <a:latin typeface="Arial"/>
                  <a:ea typeface="Arial"/>
                  <a:cs typeface="Arial"/>
                </a:rPr>
                <a:t>Inflammatio</a:t>
              </a:r>
              <a:r>
                <a:rPr sz="1600" b="1" kern="0" spc="-60" dirty="0">
                  <a:solidFill>
                    <a:srgbClr val="000000">
                      <a:alpha val="100000"/>
                    </a:srgbClr>
                  </a:solidFill>
                  <a:latin typeface="Arial"/>
                  <a:ea typeface="Arial"/>
                  <a:cs typeface="Arial"/>
                </a:rPr>
                <a:t>n</a:t>
              </a:r>
              <a:endParaRPr sz="1600" dirty="0">
                <a:latin typeface="Arial"/>
                <a:ea typeface="Arial"/>
                <a:cs typeface="Arial"/>
              </a:endParaRPr>
            </a:p>
            <a:p>
              <a:pPr marL="31750" algn="l" rtl="0" eaLnBrk="0">
                <a:lnSpc>
                  <a:spcPct val="76000"/>
                </a:lnSpc>
                <a:spcBef>
                  <a:spcPts val="3"/>
                </a:spcBef>
                <a:tabLst/>
              </a:pPr>
              <a:r>
                <a:rPr sz="1700" b="1" kern="0" spc="-10" baseline="9192" dirty="0">
                  <a:solidFill>
                    <a:srgbClr val="000000">
                      <a:alpha val="100000"/>
                    </a:srgbClr>
                  </a:solidFill>
                  <a:latin typeface="Arial"/>
                  <a:ea typeface="Arial"/>
                  <a:cs typeface="Arial"/>
                </a:rPr>
                <a:t>Lysosome</a:t>
              </a:r>
              <a:r>
                <a:rPr sz="1100" b="1" kern="0" spc="-10" dirty="0">
                  <a:solidFill>
                    <a:srgbClr val="000000">
                      <a:alpha val="100000"/>
                    </a:srgbClr>
                  </a:solidFill>
                  <a:latin typeface="Arial"/>
                  <a:ea typeface="Arial"/>
                  <a:cs typeface="Arial"/>
                </a:rPr>
                <a:t>        </a:t>
              </a:r>
              <a:r>
                <a:rPr sz="1100" b="1" kern="0" spc="-20" dirty="0">
                  <a:solidFill>
                    <a:srgbClr val="000000">
                      <a:alpha val="100000"/>
                    </a:srgbClr>
                  </a:solidFill>
                  <a:latin typeface="Arial"/>
                  <a:ea typeface="Arial"/>
                  <a:cs typeface="Arial"/>
                </a:rPr>
                <a:t>                                    </a:t>
              </a:r>
              <a:r>
                <a:rPr sz="2000" b="1" kern="0" spc="-20" baseline="-7813" dirty="0">
                  <a:solidFill>
                    <a:srgbClr val="000000">
                      <a:alpha val="100000"/>
                    </a:srgbClr>
                  </a:solidFill>
                  <a:latin typeface="Arial"/>
                  <a:ea typeface="Arial"/>
                  <a:cs typeface="Arial"/>
                </a:rPr>
                <a:t>Cell</a:t>
              </a:r>
              <a:r>
                <a:rPr sz="1300" b="1" kern="0" spc="-20" dirty="0">
                  <a:solidFill>
                    <a:srgbClr val="000000">
                      <a:alpha val="100000"/>
                    </a:srgbClr>
                  </a:solidFill>
                  <a:latin typeface="Arial"/>
                  <a:ea typeface="Arial"/>
                  <a:cs typeface="Arial"/>
                </a:rPr>
                <a:t> </a:t>
              </a:r>
              <a:r>
                <a:rPr sz="2000" b="1" kern="0" spc="-20" baseline="-7813" dirty="0">
                  <a:solidFill>
                    <a:srgbClr val="000000">
                      <a:alpha val="100000"/>
                    </a:srgbClr>
                  </a:solidFill>
                  <a:latin typeface="Arial"/>
                  <a:ea typeface="Arial"/>
                  <a:cs typeface="Arial"/>
                </a:rPr>
                <a:t>death</a:t>
              </a:r>
              <a:endParaRPr sz="2000" baseline="-7813" dirty="0">
                <a:latin typeface="Arial"/>
                <a:ea typeface="Arial"/>
                <a:cs typeface="Arial"/>
              </a:endParaRPr>
            </a:p>
            <a:p>
              <a:pPr marL="12700" algn="l" rtl="0" eaLnBrk="0">
                <a:lnSpc>
                  <a:spcPct val="84000"/>
                </a:lnSpc>
                <a:spcBef>
                  <a:spcPts val="294"/>
                </a:spcBef>
                <a:tabLst/>
              </a:pPr>
              <a:r>
                <a:rPr sz="1100" b="1" kern="0" spc="0" dirty="0">
                  <a:solidFill>
                    <a:srgbClr val="000000">
                      <a:alpha val="100000"/>
                    </a:srgbClr>
                  </a:solidFill>
                  <a:latin typeface="Arial"/>
                  <a:ea typeface="Arial"/>
                  <a:cs typeface="Arial"/>
                </a:rPr>
                <a:t>biogenesis</a:t>
              </a:r>
              <a:endParaRPr sz="1100" dirty="0">
                <a:latin typeface="Arial"/>
                <a:ea typeface="Arial"/>
                <a:cs typeface="Arial"/>
              </a:endParaRPr>
            </a:p>
            <a:p>
              <a:pPr marL="4660900" algn="l" rtl="0" eaLnBrk="0">
                <a:lnSpc>
                  <a:spcPct val="84000"/>
                </a:lnSpc>
                <a:spcBef>
                  <a:spcPts val="1070"/>
                </a:spcBef>
                <a:tabLst/>
              </a:pPr>
              <a:r>
                <a:rPr sz="1600" b="1" kern="0" spc="-50" dirty="0">
                  <a:solidFill>
                    <a:srgbClr val="000000">
                      <a:alpha val="100000"/>
                    </a:srgbClr>
                  </a:solidFill>
                  <a:latin typeface="Arial"/>
                  <a:ea typeface="Arial"/>
                  <a:cs typeface="Arial"/>
                </a:rPr>
                <a:t>Antiviral</a:t>
              </a:r>
              <a:endParaRPr sz="1600" dirty="0">
                <a:latin typeface="Arial"/>
                <a:ea typeface="Arial"/>
                <a:cs typeface="Arial"/>
              </a:endParaRPr>
            </a:p>
            <a:p>
              <a:pPr marL="4673600" algn="l" rtl="0" eaLnBrk="0">
                <a:lnSpc>
                  <a:spcPct val="82000"/>
                </a:lnSpc>
                <a:spcBef>
                  <a:spcPts val="427"/>
                </a:spcBef>
                <a:tabLst/>
              </a:pPr>
              <a:r>
                <a:rPr sz="1600" b="1" kern="0" spc="-40" dirty="0">
                  <a:solidFill>
                    <a:srgbClr val="000000">
                      <a:alpha val="100000"/>
                    </a:srgbClr>
                  </a:solidFill>
                  <a:latin typeface="Arial"/>
                  <a:ea typeface="Arial"/>
                  <a:cs typeface="Arial"/>
                </a:rPr>
                <a:t>defense</a:t>
              </a:r>
              <a:endParaRPr sz="1600" dirty="0">
                <a:latin typeface="Arial"/>
                <a:ea typeface="Arial"/>
                <a:cs typeface="Arial"/>
              </a:endParaRPr>
            </a:p>
          </p:txBody>
        </p:sp>
      </p:grpSp>
      <p:sp>
        <p:nvSpPr>
          <p:cNvPr id="150" name="textbox 150"/>
          <p:cNvSpPr/>
          <p:nvPr/>
        </p:nvSpPr>
        <p:spPr>
          <a:xfrm>
            <a:off x="1692073" y="2095891"/>
            <a:ext cx="6680199" cy="5181600"/>
          </a:xfrm>
          <a:prstGeom prst="rect">
            <a:avLst/>
          </a:prstGeom>
          <a:noFill/>
          <a:ln w="0" cap="flat">
            <a:noFill/>
            <a:prstDash val="solid"/>
            <a:miter lim="0"/>
          </a:ln>
        </p:spPr>
        <p:txBody>
          <a:bodyPr vert="horz" wrap="square" lIns="0" tIns="0" rIns="0" bIns="0"/>
          <a:lstStyle/>
          <a:p>
            <a:pPr algn="l" rtl="0" eaLnBrk="0">
              <a:lnSpc>
                <a:spcPct val="7936"/>
              </a:lnSpc>
              <a:tabLst/>
            </a:pPr>
            <a:endParaRPr sz="100" dirty="0">
              <a:latin typeface="Arial"/>
              <a:ea typeface="Arial"/>
              <a:cs typeface="Arial"/>
            </a:endParaRPr>
          </a:p>
          <a:p>
            <a:pPr marL="301625" algn="l" rtl="0" eaLnBrk="0">
              <a:lnSpc>
                <a:spcPct val="132000"/>
              </a:lnSpc>
              <a:tabLst/>
            </a:pPr>
            <a:r>
              <a:rPr sz="1600" kern="0" spc="-10" dirty="0">
                <a:solidFill>
                  <a:srgbClr val="000000">
                    <a:alpha val="100000"/>
                  </a:srgbClr>
                </a:solidFill>
                <a:latin typeface="Arial"/>
                <a:ea typeface="Arial"/>
                <a:cs typeface="Arial"/>
              </a:rPr>
              <a:t>Key</a:t>
            </a:r>
            <a:r>
              <a:rPr sz="1600" kern="0" spc="20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Concept:STING</a:t>
            </a:r>
            <a:r>
              <a:rPr sz="1600" kern="0" spc="18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activation</a:t>
            </a:r>
            <a:r>
              <a:rPr sz="1600" kern="0" spc="22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is</a:t>
            </a:r>
            <a:r>
              <a:rPr sz="1600" kern="0" spc="23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not</a:t>
            </a:r>
            <a:r>
              <a:rPr sz="1600" kern="0" spc="18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a</a:t>
            </a:r>
            <a:r>
              <a:rPr sz="1600" kern="0" spc="170" dirty="0">
                <a:solidFill>
                  <a:srgbClr val="000000">
                    <a:alpha val="100000"/>
                  </a:srgbClr>
                </a:solidFill>
                <a:latin typeface="Arial"/>
                <a:ea typeface="Arial"/>
                <a:cs typeface="Arial"/>
              </a:rPr>
              <a:t> </a:t>
            </a:r>
            <a:r>
              <a:rPr sz="1600" kern="0" spc="-10" dirty="0">
                <a:solidFill>
                  <a:srgbClr val="000000">
                    <a:alpha val="100000"/>
                  </a:srgbClr>
                </a:solidFill>
                <a:latin typeface="Arial"/>
                <a:ea typeface="Arial"/>
                <a:cs typeface="Arial"/>
              </a:rPr>
              <a:t>one</a:t>
            </a:r>
            <a:r>
              <a:rPr sz="1600" kern="0" spc="-20" dirty="0">
                <a:solidFill>
                  <a:srgbClr val="000000">
                    <a:alpha val="100000"/>
                  </a:srgbClr>
                </a:solidFill>
                <a:latin typeface="Arial"/>
                <a:ea typeface="Arial"/>
                <a:cs typeface="Arial"/>
              </a:rPr>
              <a:t>-dimensional</a:t>
            </a:r>
            <a:r>
              <a:rPr sz="1600" kern="0" spc="220" dirty="0">
                <a:solidFill>
                  <a:srgbClr val="000000">
                    <a:alpha val="100000"/>
                  </a:srgbClr>
                </a:solidFill>
                <a:latin typeface="Arial"/>
                <a:ea typeface="Arial"/>
                <a:cs typeface="Arial"/>
              </a:rPr>
              <a:t> </a:t>
            </a:r>
            <a:r>
              <a:rPr sz="1600" kern="0" spc="-20" dirty="0">
                <a:solidFill>
                  <a:srgbClr val="000000">
                    <a:alpha val="100000"/>
                  </a:srgbClr>
                </a:solidFill>
                <a:latin typeface="Arial"/>
                <a:ea typeface="Arial"/>
                <a:cs typeface="Arial"/>
              </a:rPr>
              <a:t>pathway.It</a:t>
            </a:r>
            <a:r>
              <a:rPr sz="1600" kern="0" spc="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triggers a stratified</a:t>
            </a:r>
            <a:r>
              <a:rPr sz="1600" kern="0" spc="12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response with</a:t>
            </a:r>
            <a:r>
              <a:rPr sz="1600" kern="0" spc="130" dirty="0">
                <a:solidFill>
                  <a:srgbClr val="000000">
                    <a:alpha val="100000"/>
                  </a:srgbClr>
                </a:solidFill>
                <a:latin typeface="Arial"/>
                <a:ea typeface="Arial"/>
                <a:cs typeface="Arial"/>
              </a:rPr>
              <a:t> </a:t>
            </a:r>
            <a:r>
              <a:rPr sz="1600" kern="0" spc="0" dirty="0">
                <a:solidFill>
                  <a:srgbClr val="000000">
                    <a:alpha val="100000"/>
                  </a:srgbClr>
                </a:solidFill>
                <a:latin typeface="Arial"/>
                <a:ea typeface="Arial"/>
                <a:cs typeface="Arial"/>
              </a:rPr>
              <a:t>both</a:t>
            </a:r>
            <a:r>
              <a:rPr sz="1600" kern="0" spc="-10" dirty="0">
                <a:solidFill>
                  <a:srgbClr val="000000">
                    <a:alpha val="100000"/>
                  </a:srgbClr>
                </a:solidFill>
                <a:latin typeface="Arial"/>
                <a:ea typeface="Arial"/>
                <a:cs typeface="Arial"/>
              </a:rPr>
              <a:t> transcriptional and</a:t>
            </a:r>
            <a:endParaRPr sz="1600" dirty="0">
              <a:latin typeface="Arial"/>
              <a:ea typeface="Arial"/>
              <a:cs typeface="Arial"/>
            </a:endParaRPr>
          </a:p>
          <a:p>
            <a:pPr marL="301625" algn="l" rtl="0" eaLnBrk="0">
              <a:lnSpc>
                <a:spcPts val="2180"/>
              </a:lnSpc>
              <a:spcBef>
                <a:spcPts val="590"/>
              </a:spcBef>
              <a:tabLst/>
            </a:pPr>
            <a:r>
              <a:rPr sz="1600" kern="0" spc="0" dirty="0">
                <a:solidFill>
                  <a:srgbClr val="000000">
                    <a:alpha val="100000"/>
                  </a:srgbClr>
                </a:solidFill>
                <a:latin typeface="Arial"/>
                <a:ea typeface="Arial"/>
                <a:cs typeface="Arial"/>
              </a:rPr>
              <a:t>non-transcr</a:t>
            </a:r>
            <a:r>
              <a:rPr sz="1600" kern="0" spc="-10" dirty="0">
                <a:solidFill>
                  <a:srgbClr val="000000">
                    <a:alpha val="100000"/>
                  </a:srgbClr>
                </a:solidFill>
                <a:latin typeface="Arial"/>
                <a:ea typeface="Arial"/>
                <a:cs typeface="Arial"/>
              </a:rPr>
              <a:t>iptional outcomes.</a:t>
            </a:r>
            <a:endParaRPr sz="16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12700" algn="l" rtl="0" eaLnBrk="0">
              <a:lnSpc>
                <a:spcPct val="96000"/>
              </a:lnSpc>
              <a:spcBef>
                <a:spcPts val="547"/>
              </a:spcBef>
              <a:tabLst/>
            </a:pPr>
            <a:r>
              <a:rPr sz="1800" b="1" kern="0" spc="-80" dirty="0">
                <a:solidFill>
                  <a:srgbClr val="4050E0">
                    <a:alpha val="100000"/>
                  </a:srgbClr>
                </a:solidFill>
                <a:latin typeface="SimSun"/>
                <a:ea typeface="SimSun"/>
                <a:cs typeface="SimSun"/>
              </a:rPr>
              <a:t>●</a:t>
            </a:r>
            <a:r>
              <a:rPr sz="1800" kern="0" spc="-80" dirty="0">
                <a:solidFill>
                  <a:srgbClr val="4050E0">
                    <a:alpha val="100000"/>
                  </a:srgbClr>
                </a:solidFill>
                <a:latin typeface="SimSun"/>
                <a:ea typeface="SimSun"/>
                <a:cs typeface="SimSun"/>
              </a:rPr>
              <a:t> </a:t>
            </a:r>
            <a:r>
              <a:rPr sz="1800" b="1" kern="0" spc="-80" dirty="0">
                <a:solidFill>
                  <a:srgbClr val="1010C0">
                    <a:alpha val="100000"/>
                  </a:srgbClr>
                </a:solidFill>
                <a:latin typeface="Arial"/>
                <a:ea typeface="Arial"/>
                <a:cs typeface="Arial"/>
              </a:rPr>
              <a:t>Transcriptional</a:t>
            </a:r>
            <a:r>
              <a:rPr sz="1800" b="1" kern="0" spc="80" dirty="0">
                <a:solidFill>
                  <a:srgbClr val="1010C0">
                    <a:alpha val="100000"/>
                  </a:srgbClr>
                </a:solidFill>
                <a:latin typeface="Arial"/>
                <a:ea typeface="Arial"/>
                <a:cs typeface="Arial"/>
              </a:rPr>
              <a:t> </a:t>
            </a:r>
            <a:r>
              <a:rPr sz="1800" b="1" kern="0" spc="-80" dirty="0">
                <a:solidFill>
                  <a:srgbClr val="1010C0">
                    <a:alpha val="100000"/>
                  </a:srgbClr>
                </a:solidFill>
                <a:latin typeface="Arial"/>
                <a:ea typeface="Arial"/>
                <a:cs typeface="Arial"/>
              </a:rPr>
              <a:t>Respons</a:t>
            </a:r>
            <a:r>
              <a:rPr sz="1800" b="1" kern="0" spc="-90" dirty="0">
                <a:solidFill>
                  <a:srgbClr val="1010C0">
                    <a:alpha val="100000"/>
                  </a:srgbClr>
                </a:solidFill>
                <a:latin typeface="Arial"/>
                <a:ea typeface="Arial"/>
                <a:cs typeface="Arial"/>
              </a:rPr>
              <a:t>es:</a:t>
            </a:r>
            <a:endParaRPr sz="1800" dirty="0">
              <a:latin typeface="Arial"/>
              <a:ea typeface="Arial"/>
              <a:cs typeface="Arial"/>
            </a:endParaRPr>
          </a:p>
          <a:p>
            <a:pPr marL="682625" algn="l" rtl="0" eaLnBrk="0">
              <a:lnSpc>
                <a:spcPts val="1976"/>
              </a:lnSpc>
              <a:spcBef>
                <a:spcPts val="1463"/>
              </a:spcBef>
              <a:tabLst/>
            </a:pPr>
            <a:r>
              <a:rPr sz="1400" b="1" kern="0" spc="0" dirty="0">
                <a:solidFill>
                  <a:srgbClr val="000000">
                    <a:alpha val="100000"/>
                  </a:srgbClr>
                </a:solidFill>
                <a:latin typeface="Arial"/>
                <a:ea typeface="Arial"/>
                <a:cs typeface="Arial"/>
              </a:rPr>
              <a:t>Canonical</a:t>
            </a:r>
            <a:r>
              <a:rPr sz="1400" b="1" kern="0" spc="30" dirty="0">
                <a:solidFill>
                  <a:srgbClr val="000000">
                    <a:alpha val="100000"/>
                  </a:srgbClr>
                </a:solidFill>
                <a:latin typeface="Arial"/>
                <a:ea typeface="Arial"/>
                <a:cs typeface="Arial"/>
              </a:rPr>
              <a:t> (</a:t>
            </a:r>
            <a:r>
              <a:rPr sz="1400" b="1" kern="0" spc="0" dirty="0">
                <a:solidFill>
                  <a:srgbClr val="000000">
                    <a:alpha val="100000"/>
                  </a:srgbClr>
                </a:solidFill>
                <a:latin typeface="Arial"/>
                <a:ea typeface="Arial"/>
                <a:cs typeface="Arial"/>
              </a:rPr>
              <a:t>Type</a:t>
            </a:r>
            <a:r>
              <a:rPr sz="1400" b="1" kern="0" spc="130" dirty="0">
                <a:solidFill>
                  <a:srgbClr val="000000">
                    <a:alpha val="100000"/>
                  </a:srgbClr>
                </a:solidFill>
                <a:latin typeface="Arial"/>
                <a:ea typeface="Arial"/>
                <a:cs typeface="Arial"/>
              </a:rPr>
              <a:t> </a:t>
            </a:r>
            <a:r>
              <a:rPr sz="1400" b="1" kern="0" spc="0" dirty="0">
                <a:solidFill>
                  <a:srgbClr val="000000">
                    <a:alpha val="100000"/>
                  </a:srgbClr>
                </a:solidFill>
                <a:latin typeface="Arial"/>
                <a:ea typeface="Arial"/>
                <a:cs typeface="Arial"/>
              </a:rPr>
              <a:t>l</a:t>
            </a:r>
            <a:r>
              <a:rPr sz="1400" b="1" kern="0" spc="110" dirty="0">
                <a:solidFill>
                  <a:srgbClr val="000000">
                    <a:alpha val="100000"/>
                  </a:srgbClr>
                </a:solidFill>
                <a:latin typeface="Arial"/>
                <a:ea typeface="Arial"/>
                <a:cs typeface="Arial"/>
              </a:rPr>
              <a:t> </a:t>
            </a:r>
            <a:r>
              <a:rPr sz="1400" b="1" kern="0" spc="0" dirty="0">
                <a:solidFill>
                  <a:srgbClr val="000000">
                    <a:alpha val="100000"/>
                  </a:srgbClr>
                </a:solidFill>
                <a:latin typeface="Arial"/>
                <a:ea typeface="Arial"/>
                <a:cs typeface="Arial"/>
              </a:rPr>
              <a:t>IFN</a:t>
            </a:r>
            <a:r>
              <a:rPr sz="1400" b="1" kern="0" spc="3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Driven</a:t>
            </a:r>
            <a:r>
              <a:rPr sz="1400" kern="0" spc="3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by</a:t>
            </a:r>
            <a:r>
              <a:rPr sz="1400" kern="0" spc="14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IRF</a:t>
            </a:r>
            <a:r>
              <a:rPr sz="1400" kern="0" spc="30" dirty="0">
                <a:solidFill>
                  <a:srgbClr val="000000">
                    <a:alpha val="100000"/>
                  </a:srgbClr>
                </a:solidFill>
                <a:latin typeface="Arial"/>
                <a:ea typeface="Arial"/>
                <a:cs typeface="Arial"/>
              </a:rPr>
              <a:t>3 </a:t>
            </a:r>
            <a:r>
              <a:rPr sz="1400" kern="0" spc="0" dirty="0">
                <a:solidFill>
                  <a:srgbClr val="000000">
                    <a:alpha val="100000"/>
                  </a:srgbClr>
                </a:solidFill>
                <a:latin typeface="Arial"/>
                <a:ea typeface="Arial"/>
                <a:cs typeface="Arial"/>
              </a:rPr>
              <a:t>phosphorylation</a:t>
            </a:r>
            <a:endParaRPr sz="1400" dirty="0">
              <a:latin typeface="Arial"/>
              <a:ea typeface="Arial"/>
              <a:cs typeface="Arial"/>
            </a:endParaRPr>
          </a:p>
          <a:p>
            <a:pPr marL="682625" algn="l" rtl="0" eaLnBrk="0">
              <a:lnSpc>
                <a:spcPts val="1976"/>
              </a:lnSpc>
              <a:spcBef>
                <a:spcPts val="374"/>
              </a:spcBef>
              <a:tabLst/>
            </a:pPr>
            <a:r>
              <a:rPr sz="1400" kern="0" spc="0" dirty="0">
                <a:solidFill>
                  <a:srgbClr val="000000">
                    <a:alpha val="100000"/>
                  </a:srgbClr>
                </a:solidFill>
                <a:latin typeface="Arial"/>
                <a:ea typeface="Arial"/>
                <a:cs typeface="Arial"/>
              </a:rPr>
              <a:t>at</a:t>
            </a:r>
            <a:r>
              <a:rPr sz="1400" kern="0" spc="3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the</a:t>
            </a:r>
            <a:r>
              <a:rPr sz="1400" kern="0" spc="18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Golgi</a:t>
            </a:r>
            <a:r>
              <a:rPr sz="1400" kern="0" spc="30" dirty="0">
                <a:solidFill>
                  <a:srgbClr val="000000">
                    <a:alpha val="100000"/>
                  </a:srgbClr>
                </a:solidFill>
                <a:latin typeface="Arial"/>
                <a:ea typeface="Arial"/>
                <a:cs typeface="Arial"/>
              </a:rPr>
              <a:t>. </a:t>
            </a:r>
            <a:r>
              <a:rPr sz="1400" kern="0" spc="0" dirty="0">
                <a:solidFill>
                  <a:srgbClr val="101040">
                    <a:alpha val="100000"/>
                  </a:srgbClr>
                </a:solidFill>
                <a:latin typeface="Arial"/>
                <a:ea typeface="Arial"/>
                <a:cs typeface="Arial"/>
              </a:rPr>
              <a:t>The</a:t>
            </a:r>
            <a:r>
              <a:rPr sz="1400" kern="0" spc="30" dirty="0">
                <a:solidFill>
                  <a:srgbClr val="101040">
                    <a:alpha val="100000"/>
                  </a:srgbClr>
                </a:solidFill>
                <a:latin typeface="Arial"/>
                <a:ea typeface="Arial"/>
                <a:cs typeface="Arial"/>
              </a:rPr>
              <a:t> </a:t>
            </a:r>
            <a:r>
              <a:rPr sz="1400" kern="0" spc="0" dirty="0">
                <a:solidFill>
                  <a:srgbClr val="101040">
                    <a:alpha val="100000"/>
                  </a:srgbClr>
                </a:solidFill>
                <a:latin typeface="Arial"/>
                <a:ea typeface="Arial"/>
                <a:cs typeface="Arial"/>
              </a:rPr>
              <a:t>primary</a:t>
            </a:r>
            <a:r>
              <a:rPr sz="1400" kern="0" spc="30" dirty="0">
                <a:solidFill>
                  <a:srgbClr val="101040">
                    <a:alpha val="100000"/>
                  </a:srgbClr>
                </a:solidFill>
                <a:latin typeface="Arial"/>
                <a:ea typeface="Arial"/>
                <a:cs typeface="Arial"/>
              </a:rPr>
              <a:t> </a:t>
            </a:r>
            <a:r>
              <a:rPr sz="1400" kern="0" spc="0" dirty="0">
                <a:solidFill>
                  <a:srgbClr val="101040">
                    <a:alpha val="100000"/>
                  </a:srgbClr>
                </a:solidFill>
                <a:latin typeface="Arial"/>
                <a:ea typeface="Arial"/>
                <a:cs typeface="Arial"/>
              </a:rPr>
              <a:t>antiviral</a:t>
            </a:r>
            <a:r>
              <a:rPr sz="1400" kern="0" spc="100" dirty="0">
                <a:solidFill>
                  <a:srgbClr val="101040">
                    <a:alpha val="100000"/>
                  </a:srgbClr>
                </a:solidFill>
                <a:latin typeface="Arial"/>
                <a:ea typeface="Arial"/>
                <a:cs typeface="Arial"/>
              </a:rPr>
              <a:t> </a:t>
            </a:r>
            <a:r>
              <a:rPr sz="1400" kern="0" spc="0" dirty="0">
                <a:solidFill>
                  <a:srgbClr val="101040">
                    <a:alpha val="100000"/>
                  </a:srgbClr>
                </a:solidFill>
                <a:latin typeface="Arial"/>
                <a:ea typeface="Arial"/>
                <a:cs typeface="Arial"/>
              </a:rPr>
              <a:t>response</a:t>
            </a:r>
            <a:r>
              <a:rPr sz="1400" kern="0" spc="30" dirty="0">
                <a:solidFill>
                  <a:srgbClr val="101040">
                    <a:alpha val="100000"/>
                  </a:srgbClr>
                </a:solidFill>
                <a:latin typeface="Arial"/>
                <a:ea typeface="Arial"/>
                <a:cs typeface="Arial"/>
              </a:rPr>
              <a:t>.</a:t>
            </a:r>
            <a:endParaRPr sz="1400" dirty="0">
              <a:latin typeface="Arial"/>
              <a:ea typeface="Arial"/>
              <a:cs typeface="Arial"/>
            </a:endParaRPr>
          </a:p>
          <a:p>
            <a:pPr algn="l" rtl="0" eaLnBrk="0">
              <a:lnSpc>
                <a:spcPct val="100000"/>
              </a:lnSpc>
              <a:tabLst/>
            </a:pPr>
            <a:endParaRPr sz="1000" dirty="0">
              <a:latin typeface="Arial"/>
              <a:ea typeface="Arial"/>
              <a:cs typeface="Arial"/>
            </a:endParaRPr>
          </a:p>
          <a:p>
            <a:pPr marL="682625" algn="l" rtl="0" eaLnBrk="0">
              <a:lnSpc>
                <a:spcPts val="1976"/>
              </a:lnSpc>
              <a:spcBef>
                <a:spcPts val="424"/>
              </a:spcBef>
              <a:tabLst/>
            </a:pPr>
            <a:r>
              <a:rPr sz="1400" b="1" kern="0" spc="0" dirty="0">
                <a:solidFill>
                  <a:srgbClr val="000000">
                    <a:alpha val="100000"/>
                  </a:srgbClr>
                </a:solidFill>
                <a:latin typeface="Arial"/>
                <a:ea typeface="Arial"/>
                <a:cs typeface="Arial"/>
              </a:rPr>
              <a:t>NF</a:t>
            </a:r>
            <a:r>
              <a:rPr sz="1400" b="1" kern="0" spc="100" dirty="0">
                <a:solidFill>
                  <a:srgbClr val="000000">
                    <a:alpha val="100000"/>
                  </a:srgbClr>
                </a:solidFill>
                <a:latin typeface="Arial"/>
                <a:ea typeface="Arial"/>
                <a:cs typeface="Arial"/>
              </a:rPr>
              <a:t>-</a:t>
            </a:r>
            <a:r>
              <a:rPr sz="1400" b="1" kern="0" spc="0" dirty="0">
                <a:solidFill>
                  <a:srgbClr val="000000">
                    <a:alpha val="100000"/>
                  </a:srgbClr>
                </a:solidFill>
                <a:latin typeface="Arial"/>
                <a:ea typeface="Arial"/>
                <a:cs typeface="Arial"/>
              </a:rPr>
              <a:t>kB</a:t>
            </a:r>
            <a:r>
              <a:rPr sz="1400" b="1" kern="0" spc="100" dirty="0">
                <a:solidFill>
                  <a:srgbClr val="000000">
                    <a:alpha val="100000"/>
                  </a:srgbClr>
                </a:solidFill>
                <a:latin typeface="Arial"/>
                <a:ea typeface="Arial"/>
                <a:cs typeface="Arial"/>
              </a:rPr>
              <a:t> </a:t>
            </a:r>
            <a:r>
              <a:rPr sz="1400" b="1" kern="0" spc="0" dirty="0">
                <a:solidFill>
                  <a:srgbClr val="000000">
                    <a:alpha val="100000"/>
                  </a:srgbClr>
                </a:solidFill>
                <a:latin typeface="Arial"/>
                <a:ea typeface="Arial"/>
                <a:cs typeface="Arial"/>
              </a:rPr>
              <a:t>Signaling</a:t>
            </a:r>
            <a:r>
              <a:rPr sz="1400" b="1" kern="0" spc="10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Activated</a:t>
            </a:r>
            <a:r>
              <a:rPr sz="1400" kern="0" spc="10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downstream</a:t>
            </a:r>
            <a:r>
              <a:rPr sz="1400" kern="0" spc="10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of</a:t>
            </a:r>
            <a:r>
              <a:rPr sz="1400" kern="0" spc="10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the</a:t>
            </a:r>
            <a:r>
              <a:rPr sz="1400" kern="0" spc="10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Golgi</a:t>
            </a:r>
            <a:r>
              <a:rPr sz="1400" kern="0" spc="100" dirty="0">
                <a:solidFill>
                  <a:srgbClr val="000000">
                    <a:alpha val="100000"/>
                  </a:srgbClr>
                </a:solidFill>
                <a:latin typeface="Arial"/>
                <a:ea typeface="Arial"/>
                <a:cs typeface="Arial"/>
              </a:rPr>
              <a:t>,</a:t>
            </a:r>
            <a:endParaRPr sz="1400" dirty="0">
              <a:latin typeface="Arial"/>
              <a:ea typeface="Arial"/>
              <a:cs typeface="Arial"/>
            </a:endParaRPr>
          </a:p>
          <a:p>
            <a:pPr marL="682625" algn="l" rtl="0" eaLnBrk="0">
              <a:lnSpc>
                <a:spcPts val="1908"/>
              </a:lnSpc>
              <a:spcBef>
                <a:spcPts val="386"/>
              </a:spcBef>
              <a:tabLst/>
            </a:pPr>
            <a:r>
              <a:rPr sz="1400" kern="0" spc="0" dirty="0">
                <a:solidFill>
                  <a:srgbClr val="000000">
                    <a:alpha val="100000"/>
                  </a:srgbClr>
                </a:solidFill>
                <a:latin typeface="Arial"/>
                <a:ea typeface="Arial"/>
                <a:cs typeface="Arial"/>
              </a:rPr>
              <a:t>leading  to  pro-inflammatory</a:t>
            </a:r>
            <a:r>
              <a:rPr sz="1400" kern="0" spc="50" dirty="0">
                <a:solidFill>
                  <a:srgbClr val="000000">
                    <a:alpha val="100000"/>
                  </a:srgbClr>
                </a:solidFill>
                <a:latin typeface="Arial"/>
                <a:ea typeface="Arial"/>
                <a:cs typeface="Arial"/>
              </a:rPr>
              <a:t>  </a:t>
            </a:r>
            <a:r>
              <a:rPr sz="1400" kern="0" spc="0" dirty="0">
                <a:solidFill>
                  <a:srgbClr val="000000">
                    <a:alpha val="100000"/>
                  </a:srgbClr>
                </a:solidFill>
                <a:latin typeface="Arial"/>
                <a:ea typeface="Arial"/>
                <a:cs typeface="Arial"/>
              </a:rPr>
              <a:t>cy</a:t>
            </a:r>
            <a:r>
              <a:rPr sz="1400" kern="0" spc="-10" dirty="0">
                <a:solidFill>
                  <a:srgbClr val="000000">
                    <a:alpha val="100000"/>
                  </a:srgbClr>
                </a:solidFill>
                <a:latin typeface="Arial"/>
                <a:ea typeface="Arial"/>
                <a:cs typeface="Arial"/>
              </a:rPr>
              <a:t>tokine</a:t>
            </a:r>
            <a:r>
              <a:rPr sz="1400" kern="0" spc="80" dirty="0">
                <a:solidFill>
                  <a:srgbClr val="000000">
                    <a:alpha val="100000"/>
                  </a:srgbClr>
                </a:solidFill>
                <a:latin typeface="Arial"/>
                <a:ea typeface="Arial"/>
                <a:cs typeface="Arial"/>
              </a:rPr>
              <a:t>  </a:t>
            </a:r>
            <a:r>
              <a:rPr sz="1400" kern="0" spc="-10" dirty="0">
                <a:solidFill>
                  <a:srgbClr val="000000">
                    <a:alpha val="100000"/>
                  </a:srgbClr>
                </a:solidFill>
                <a:latin typeface="Arial"/>
                <a:ea typeface="Arial"/>
                <a:cs typeface="Arial"/>
              </a:rPr>
              <a:t>production.</a:t>
            </a:r>
            <a:endParaRPr sz="1400" dirty="0">
              <a:latin typeface="Arial"/>
              <a:ea typeface="Arial"/>
              <a:cs typeface="Arial"/>
            </a:endParaRPr>
          </a:p>
          <a:p>
            <a:pPr marL="682625" algn="l" rtl="0" eaLnBrk="0">
              <a:lnSpc>
                <a:spcPct val="123000"/>
              </a:lnSpc>
              <a:spcBef>
                <a:spcPts val="1528"/>
              </a:spcBef>
              <a:tabLst/>
            </a:pPr>
            <a:r>
              <a:rPr sz="1500" b="1" kern="0" spc="-20" dirty="0">
                <a:solidFill>
                  <a:srgbClr val="000000">
                    <a:alpha val="100000"/>
                  </a:srgbClr>
                </a:solidFill>
                <a:latin typeface="Arial"/>
                <a:ea typeface="Arial"/>
                <a:cs typeface="Arial"/>
              </a:rPr>
              <a:t>Non-Canonical</a:t>
            </a:r>
            <a:r>
              <a:rPr sz="1500" b="1" kern="0" spc="110" dirty="0">
                <a:solidFill>
                  <a:srgbClr val="000000">
                    <a:alpha val="100000"/>
                  </a:srgbClr>
                </a:solidFill>
                <a:latin typeface="Arial"/>
                <a:ea typeface="Arial"/>
                <a:cs typeface="Arial"/>
              </a:rPr>
              <a:t> </a:t>
            </a:r>
            <a:r>
              <a:rPr sz="1500" b="1" kern="0" spc="-20" dirty="0">
                <a:solidFill>
                  <a:srgbClr val="000000">
                    <a:alpha val="100000"/>
                  </a:srgbClr>
                </a:solidFill>
                <a:latin typeface="Arial"/>
                <a:ea typeface="Arial"/>
                <a:cs typeface="Arial"/>
              </a:rPr>
              <a:t>NF-kB/ER Stress:</a:t>
            </a:r>
            <a:r>
              <a:rPr sz="1500" b="1" kern="0" spc="-11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Oc</a:t>
            </a:r>
            <a:r>
              <a:rPr sz="1500" kern="0" spc="-30" dirty="0">
                <a:solidFill>
                  <a:srgbClr val="000000">
                    <a:alpha val="100000"/>
                  </a:srgbClr>
                </a:solidFill>
                <a:latin typeface="Arial"/>
                <a:ea typeface="Arial"/>
                <a:cs typeface="Arial"/>
              </a:rPr>
              <a:t>curs during chronic</a:t>
            </a:r>
            <a:r>
              <a:rPr sz="1500" kern="0" spc="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STING activation,contributing to phenotypes</a:t>
            </a:r>
            <a:r>
              <a:rPr sz="1500" kern="0" spc="17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like</a:t>
            </a:r>
            <a:endParaRPr sz="1500" dirty="0">
              <a:latin typeface="Arial"/>
              <a:ea typeface="Arial"/>
              <a:cs typeface="Arial"/>
            </a:endParaRPr>
          </a:p>
          <a:p>
            <a:pPr marL="682625" algn="l" rtl="0" eaLnBrk="0">
              <a:lnSpc>
                <a:spcPts val="2044"/>
              </a:lnSpc>
              <a:spcBef>
                <a:spcPts val="211"/>
              </a:spcBef>
              <a:tabLst/>
            </a:pPr>
            <a:r>
              <a:rPr sz="1500" kern="0" spc="-10" dirty="0">
                <a:solidFill>
                  <a:srgbClr val="000000">
                    <a:alpha val="100000"/>
                  </a:srgbClr>
                </a:solidFill>
                <a:latin typeface="Arial"/>
                <a:ea typeface="Arial"/>
                <a:cs typeface="Arial"/>
              </a:rPr>
              <a:t>epithelial-mesenchymal transition(EMT</a:t>
            </a:r>
            <a:r>
              <a:rPr sz="1500" kern="0" spc="-20" dirty="0">
                <a:solidFill>
                  <a:srgbClr val="000000">
                    <a:alpha val="100000"/>
                  </a:srgbClr>
                </a:solidFill>
                <a:latin typeface="Arial"/>
                <a:ea typeface="Arial"/>
                <a:cs typeface="Arial"/>
              </a:rPr>
              <a:t>)in cancer.</a:t>
            </a:r>
            <a:endParaRPr sz="15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06000"/>
              </a:lnSpc>
              <a:tabLst/>
            </a:pPr>
            <a:endParaRPr sz="400" dirty="0">
              <a:latin typeface="Arial"/>
              <a:ea typeface="Arial"/>
              <a:cs typeface="Arial"/>
            </a:endParaRPr>
          </a:p>
          <a:p>
            <a:pPr marL="301625" algn="l" rtl="0" eaLnBrk="0">
              <a:lnSpc>
                <a:spcPct val="81000"/>
              </a:lnSpc>
              <a:spcBef>
                <a:spcPts val="2"/>
              </a:spcBef>
              <a:tabLst/>
            </a:pPr>
            <a:r>
              <a:rPr sz="1700" kern="0" spc="-10" dirty="0">
                <a:solidFill>
                  <a:srgbClr val="1010C0">
                    <a:alpha val="100000"/>
                  </a:srgbClr>
                </a:solidFill>
                <a:latin typeface="Arial"/>
                <a:ea typeface="Arial"/>
                <a:cs typeface="Arial"/>
              </a:rPr>
              <a:t>Non-Transcriptional</a:t>
            </a:r>
            <a:r>
              <a:rPr sz="1700" kern="0" spc="140" dirty="0">
                <a:solidFill>
                  <a:srgbClr val="1010C0">
                    <a:alpha val="100000"/>
                  </a:srgbClr>
                </a:solidFill>
                <a:latin typeface="Arial"/>
                <a:ea typeface="Arial"/>
                <a:cs typeface="Arial"/>
              </a:rPr>
              <a:t>  </a:t>
            </a:r>
            <a:r>
              <a:rPr sz="1700" kern="0" spc="-10" dirty="0">
                <a:solidFill>
                  <a:srgbClr val="1010C0">
                    <a:alpha val="100000"/>
                  </a:srgbClr>
                </a:solidFill>
                <a:latin typeface="Arial"/>
                <a:ea typeface="Arial"/>
                <a:cs typeface="Arial"/>
              </a:rPr>
              <a:t>Responses(Ancient</a:t>
            </a:r>
            <a:r>
              <a:rPr sz="1700" kern="0" spc="150" dirty="0">
                <a:solidFill>
                  <a:srgbClr val="1010C0">
                    <a:alpha val="100000"/>
                  </a:srgbClr>
                </a:solidFill>
                <a:latin typeface="Arial"/>
                <a:ea typeface="Arial"/>
                <a:cs typeface="Arial"/>
              </a:rPr>
              <a:t>  </a:t>
            </a:r>
            <a:r>
              <a:rPr sz="1700" kern="0" spc="-10" dirty="0">
                <a:solidFill>
                  <a:srgbClr val="1010C0">
                    <a:alpha val="100000"/>
                  </a:srgbClr>
                </a:solidFill>
                <a:latin typeface="Arial"/>
                <a:ea typeface="Arial"/>
                <a:cs typeface="Arial"/>
              </a:rPr>
              <a:t>Fun</a:t>
            </a:r>
            <a:r>
              <a:rPr sz="1700" kern="0" spc="-20" dirty="0">
                <a:solidFill>
                  <a:srgbClr val="1010C0">
                    <a:alpha val="100000"/>
                  </a:srgbClr>
                </a:solidFill>
                <a:latin typeface="Arial"/>
                <a:ea typeface="Arial"/>
                <a:cs typeface="Arial"/>
              </a:rPr>
              <a:t>ctions):</a:t>
            </a:r>
            <a:endParaRPr sz="1700" dirty="0">
              <a:latin typeface="Arial"/>
              <a:ea typeface="Arial"/>
              <a:cs typeface="Arial"/>
            </a:endParaRPr>
          </a:p>
        </p:txBody>
      </p:sp>
      <p:sp>
        <p:nvSpPr>
          <p:cNvPr id="152" name="textbox 152"/>
          <p:cNvSpPr/>
          <p:nvPr/>
        </p:nvSpPr>
        <p:spPr>
          <a:xfrm>
            <a:off x="2349416" y="7463203"/>
            <a:ext cx="6084570" cy="2318385"/>
          </a:xfrm>
          <a:prstGeom prst="rect">
            <a:avLst/>
          </a:prstGeom>
          <a:noFill/>
          <a:ln w="0" cap="flat">
            <a:noFill/>
            <a:prstDash val="solid"/>
            <a:miter lim="0"/>
          </a:ln>
        </p:spPr>
        <p:txBody>
          <a:bodyPr vert="horz" wrap="square" lIns="0" tIns="0" rIns="0" bIns="0"/>
          <a:lstStyle/>
          <a:p>
            <a:pPr algn="l" rtl="0" eaLnBrk="0">
              <a:lnSpc>
                <a:spcPct val="78982"/>
              </a:lnSpc>
              <a:tabLst/>
            </a:pPr>
            <a:endParaRPr sz="100" dirty="0">
              <a:latin typeface="Arial"/>
              <a:ea typeface="Arial"/>
              <a:cs typeface="Arial"/>
            </a:endParaRPr>
          </a:p>
          <a:p>
            <a:pPr marL="12700" indent="12700" algn="l" rtl="0" eaLnBrk="0">
              <a:lnSpc>
                <a:spcPct val="130000"/>
              </a:lnSpc>
              <a:tabLst/>
            </a:pPr>
            <a:r>
              <a:rPr sz="1300" b="1" kern="0" spc="0" dirty="0">
                <a:solidFill>
                  <a:srgbClr val="000000">
                    <a:alpha val="100000"/>
                  </a:srgbClr>
                </a:solidFill>
                <a:latin typeface="Arial"/>
                <a:ea typeface="Arial"/>
                <a:cs typeface="Arial"/>
              </a:rPr>
              <a:t>Non</a:t>
            </a:r>
            <a:r>
              <a:rPr sz="1300" b="1" kern="0" spc="60" dirty="0">
                <a:solidFill>
                  <a:srgbClr val="000000">
                    <a:alpha val="100000"/>
                  </a:srgbClr>
                </a:solidFill>
                <a:latin typeface="Arial"/>
                <a:ea typeface="Arial"/>
                <a:cs typeface="Arial"/>
              </a:rPr>
              <a:t>-</a:t>
            </a:r>
            <a:r>
              <a:rPr sz="1300" b="1" kern="0" spc="0" dirty="0">
                <a:solidFill>
                  <a:srgbClr val="000000">
                    <a:alpha val="100000"/>
                  </a:srgbClr>
                </a:solidFill>
                <a:latin typeface="Arial"/>
                <a:ea typeface="Arial"/>
                <a:cs typeface="Arial"/>
              </a:rPr>
              <a:t>Canonical</a:t>
            </a:r>
            <a:r>
              <a:rPr sz="1300" b="1" kern="0" spc="60" dirty="0">
                <a:solidFill>
                  <a:srgbClr val="000000">
                    <a:alpha val="100000"/>
                  </a:srgbClr>
                </a:solidFill>
                <a:latin typeface="Arial"/>
                <a:ea typeface="Arial"/>
                <a:cs typeface="Arial"/>
              </a:rPr>
              <a:t> </a:t>
            </a:r>
            <a:r>
              <a:rPr sz="1300" b="1" kern="0" spc="0" dirty="0">
                <a:solidFill>
                  <a:srgbClr val="000000">
                    <a:alpha val="100000"/>
                  </a:srgbClr>
                </a:solidFill>
                <a:latin typeface="Arial"/>
                <a:ea typeface="Arial"/>
                <a:cs typeface="Arial"/>
              </a:rPr>
              <a:t>Autophagy</a:t>
            </a:r>
            <a:r>
              <a:rPr sz="1300" kern="0" spc="60" dirty="0">
                <a:solidFill>
                  <a:srgbClr val="000000">
                    <a:alpha val="100000"/>
                  </a:srgbClr>
                </a:solidFill>
                <a:latin typeface="Arial"/>
                <a:ea typeface="Arial"/>
                <a:cs typeface="Arial"/>
              </a:rPr>
              <a:t>:</a:t>
            </a:r>
            <a:r>
              <a:rPr sz="1300" kern="0" spc="0" dirty="0">
                <a:solidFill>
                  <a:srgbClr val="000000">
                    <a:alpha val="100000"/>
                  </a:srgbClr>
                </a:solidFill>
                <a:latin typeface="Arial"/>
                <a:ea typeface="Arial"/>
                <a:cs typeface="Arial"/>
              </a:rPr>
              <a:t>STING</a:t>
            </a:r>
            <a:r>
              <a:rPr sz="1300" kern="0" spc="6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recruits</a:t>
            </a:r>
            <a:r>
              <a:rPr sz="1300" kern="0" spc="6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machinery</a:t>
            </a:r>
            <a:r>
              <a:rPr sz="1300" kern="0" spc="60" dirty="0">
                <a:solidFill>
                  <a:srgbClr val="000000">
                    <a:alpha val="100000"/>
                  </a:srgbClr>
                </a:solidFill>
                <a:latin typeface="Arial"/>
                <a:ea typeface="Arial"/>
                <a:cs typeface="Arial"/>
              </a:rPr>
              <a:t>(V-</a:t>
            </a:r>
            <a:r>
              <a:rPr sz="1300" kern="0" spc="0" dirty="0">
                <a:solidFill>
                  <a:srgbClr val="000000">
                    <a:alpha val="100000"/>
                  </a:srgbClr>
                </a:solidFill>
                <a:latin typeface="Arial"/>
                <a:ea typeface="Arial"/>
                <a:cs typeface="Arial"/>
              </a:rPr>
              <a:t>ATPase</a:t>
            </a:r>
            <a:r>
              <a:rPr sz="1300" kern="0" spc="60" dirty="0">
                <a:solidFill>
                  <a:srgbClr val="000000">
                    <a:alpha val="100000"/>
                  </a:srgbClr>
                </a:solidFill>
                <a:latin typeface="Arial"/>
                <a:ea typeface="Arial"/>
                <a:cs typeface="Arial"/>
              </a:rPr>
              <a:t>,</a:t>
            </a:r>
            <a:r>
              <a:rPr sz="1300" kern="0" spc="0" dirty="0">
                <a:solidFill>
                  <a:srgbClr val="000000">
                    <a:alpha val="100000"/>
                  </a:srgbClr>
                </a:solidFill>
                <a:latin typeface="Arial"/>
                <a:ea typeface="Arial"/>
                <a:cs typeface="Arial"/>
              </a:rPr>
              <a:t>ATG</a:t>
            </a:r>
            <a:r>
              <a:rPr sz="1300" kern="0" spc="60" dirty="0">
                <a:solidFill>
                  <a:srgbClr val="000000">
                    <a:alpha val="100000"/>
                  </a:srgbClr>
                </a:solidFill>
                <a:latin typeface="Arial"/>
                <a:ea typeface="Arial"/>
                <a:cs typeface="Arial"/>
              </a:rPr>
              <a:t>16L1)</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to</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directly</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lipidate</a:t>
            </a:r>
            <a:r>
              <a:rPr sz="1300" kern="0" spc="16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LC</a:t>
            </a:r>
            <a:r>
              <a:rPr sz="1300" kern="0" spc="70" dirty="0">
                <a:solidFill>
                  <a:srgbClr val="000000">
                    <a:alpha val="100000"/>
                  </a:srgbClr>
                </a:solidFill>
                <a:latin typeface="Arial"/>
                <a:ea typeface="Arial"/>
                <a:cs typeface="Arial"/>
              </a:rPr>
              <a:t>3 </a:t>
            </a:r>
            <a:r>
              <a:rPr sz="1300" kern="0" spc="0" dirty="0">
                <a:solidFill>
                  <a:srgbClr val="000000">
                    <a:alpha val="100000"/>
                  </a:srgbClr>
                </a:solidFill>
                <a:latin typeface="Arial"/>
                <a:ea typeface="Arial"/>
                <a:cs typeface="Arial"/>
              </a:rPr>
              <a:t>onto</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single</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membranes</a:t>
            </a:r>
            <a:r>
              <a:rPr sz="1300" kern="0" spc="70" dirty="0">
                <a:solidFill>
                  <a:srgbClr val="000000">
                    <a:alpha val="100000"/>
                  </a:srgbClr>
                </a:solidFill>
                <a:latin typeface="Arial"/>
                <a:ea typeface="Arial"/>
                <a:cs typeface="Arial"/>
              </a:rPr>
              <a:t>,</a:t>
            </a:r>
            <a:r>
              <a:rPr sz="1300" kern="0" spc="0" dirty="0">
                <a:solidFill>
                  <a:srgbClr val="000000">
                    <a:alpha val="100000"/>
                  </a:srgbClr>
                </a:solidFill>
                <a:latin typeface="Arial"/>
                <a:ea typeface="Arial"/>
                <a:cs typeface="Arial"/>
              </a:rPr>
              <a:t>a</a:t>
            </a:r>
            <a:r>
              <a:rPr sz="1300" kern="0" spc="9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process</a:t>
            </a:r>
            <a:r>
              <a:rPr sz="1300" kern="0" spc="10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known</a:t>
            </a:r>
            <a:r>
              <a:rPr sz="1300" kern="0" spc="6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as</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CASM</a:t>
            </a:r>
            <a:r>
              <a:rPr sz="1300" kern="0" spc="70" dirty="0">
                <a:solidFill>
                  <a:srgbClr val="000000">
                    <a:alpha val="100000"/>
                  </a:srgbClr>
                </a:solidFill>
                <a:latin typeface="Arial"/>
                <a:ea typeface="Arial"/>
                <a:cs typeface="Arial"/>
              </a:rPr>
              <a:t>.</a:t>
            </a:r>
            <a:r>
              <a:rPr sz="1300" kern="0" spc="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This</a:t>
            </a:r>
            <a:r>
              <a:rPr sz="1300" kern="0" spc="14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is</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an</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ancient</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host</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defense</a:t>
            </a:r>
            <a:r>
              <a:rPr sz="1300" kern="0" spc="9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mechanism</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for</a:t>
            </a:r>
            <a:r>
              <a:rPr sz="1300" kern="0" spc="7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clearing</a:t>
            </a:r>
            <a:r>
              <a:rPr sz="1300" kern="0" spc="10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pathogens</a:t>
            </a:r>
            <a:r>
              <a:rPr sz="1300" kern="0" spc="70" dirty="0">
                <a:solidFill>
                  <a:srgbClr val="000000">
                    <a:alpha val="100000"/>
                  </a:srgbClr>
                </a:solidFill>
                <a:latin typeface="Arial"/>
                <a:ea typeface="Arial"/>
                <a:cs typeface="Arial"/>
              </a:rPr>
              <a:t>.</a:t>
            </a:r>
            <a:endParaRPr sz="1300" dirty="0">
              <a:latin typeface="Arial"/>
              <a:ea typeface="Arial"/>
              <a:cs typeface="Arial"/>
            </a:endParaRPr>
          </a:p>
          <a:p>
            <a:pPr marL="12700" algn="l" rtl="0" eaLnBrk="0">
              <a:lnSpc>
                <a:spcPct val="123000"/>
              </a:lnSpc>
              <a:spcBef>
                <a:spcPts val="1546"/>
              </a:spcBef>
              <a:tabLst/>
            </a:pPr>
            <a:r>
              <a:rPr sz="1500" b="1" kern="0" spc="-50" dirty="0">
                <a:solidFill>
                  <a:srgbClr val="000000">
                    <a:alpha val="100000"/>
                  </a:srgbClr>
                </a:solidFill>
                <a:latin typeface="Arial"/>
                <a:ea typeface="Arial"/>
                <a:cs typeface="Arial"/>
              </a:rPr>
              <a:t>Lysosome Biogenesis: </a:t>
            </a:r>
            <a:r>
              <a:rPr sz="1500" kern="0" spc="-50" dirty="0">
                <a:solidFill>
                  <a:srgbClr val="000000">
                    <a:alpha val="100000"/>
                  </a:srgbClr>
                </a:solidFill>
                <a:latin typeface="Arial"/>
                <a:ea typeface="Arial"/>
                <a:cs typeface="Arial"/>
              </a:rPr>
              <a:t>STING-driven auto</a:t>
            </a:r>
            <a:r>
              <a:rPr sz="1500" kern="0" spc="-60" dirty="0">
                <a:solidFill>
                  <a:srgbClr val="000000">
                    <a:alpha val="100000"/>
                  </a:srgbClr>
                </a:solidFill>
                <a:latin typeface="Arial"/>
                <a:ea typeface="Arial"/>
                <a:cs typeface="Arial"/>
              </a:rPr>
              <a:t>phagy activates the</a:t>
            </a:r>
            <a:r>
              <a:rPr sz="1500" kern="0" spc="80" dirty="0">
                <a:solidFill>
                  <a:srgbClr val="000000">
                    <a:alpha val="100000"/>
                  </a:srgbClr>
                </a:solidFill>
                <a:latin typeface="Arial"/>
                <a:ea typeface="Arial"/>
                <a:cs typeface="Arial"/>
              </a:rPr>
              <a:t> </a:t>
            </a:r>
            <a:r>
              <a:rPr sz="1500" kern="0" spc="-60" dirty="0">
                <a:solidFill>
                  <a:srgbClr val="000000">
                    <a:alpha val="100000"/>
                  </a:srgbClr>
                </a:solidFill>
                <a:latin typeface="Arial"/>
                <a:ea typeface="Arial"/>
                <a:cs typeface="Arial"/>
              </a:rPr>
              <a:t>master</a:t>
            </a:r>
            <a:r>
              <a:rPr sz="1500" kern="0" spc="0" dirty="0">
                <a:solidFill>
                  <a:srgbClr val="000000">
                    <a:alpha val="100000"/>
                  </a:srgbClr>
                </a:solidFill>
                <a:latin typeface="Arial"/>
                <a:ea typeface="Arial"/>
                <a:cs typeface="Arial"/>
              </a:rPr>
              <a:t>     </a:t>
            </a:r>
            <a:r>
              <a:rPr sz="1500" kern="0" spc="-30" dirty="0">
                <a:solidFill>
                  <a:srgbClr val="000000">
                    <a:alpha val="100000"/>
                  </a:srgbClr>
                </a:solidFill>
                <a:latin typeface="Arial"/>
                <a:ea typeface="Arial"/>
                <a:cs typeface="Arial"/>
              </a:rPr>
              <a:t>regulator TFEB</a:t>
            </a:r>
            <a:r>
              <a:rPr sz="1500" kern="0" spc="-30" dirty="0">
                <a:solidFill>
                  <a:srgbClr val="101040">
                    <a:alpha val="100000"/>
                  </a:srgbClr>
                </a:solidFill>
                <a:latin typeface="Arial"/>
                <a:ea typeface="Arial"/>
                <a:cs typeface="Arial"/>
              </a:rPr>
              <a:t>,promoting the expansion of</a:t>
            </a:r>
            <a:r>
              <a:rPr sz="1500" kern="0" spc="-40" dirty="0">
                <a:solidFill>
                  <a:srgbClr val="101040">
                    <a:alpha val="100000"/>
                  </a:srgbClr>
                </a:solidFill>
                <a:latin typeface="Arial"/>
                <a:ea typeface="Arial"/>
                <a:cs typeface="Arial"/>
              </a:rPr>
              <a:t> the endolysosomal system.</a:t>
            </a:r>
            <a:endParaRPr sz="1500" dirty="0">
              <a:latin typeface="Arial"/>
              <a:ea typeface="Arial"/>
              <a:cs typeface="Arial"/>
            </a:endParaRPr>
          </a:p>
          <a:p>
            <a:pPr algn="l" rtl="0" eaLnBrk="0">
              <a:lnSpc>
                <a:spcPct val="105000"/>
              </a:lnSpc>
              <a:tabLst/>
            </a:pPr>
            <a:endParaRPr sz="1100" dirty="0">
              <a:latin typeface="Arial"/>
              <a:ea typeface="Arial"/>
              <a:cs typeface="Arial"/>
            </a:endParaRPr>
          </a:p>
          <a:p>
            <a:pPr marL="12700" algn="l" rtl="0" eaLnBrk="0">
              <a:lnSpc>
                <a:spcPct val="128000"/>
              </a:lnSpc>
              <a:spcBef>
                <a:spcPts val="6"/>
              </a:spcBef>
              <a:tabLst/>
            </a:pPr>
            <a:r>
              <a:rPr sz="1500" kern="0" spc="-30" dirty="0">
                <a:solidFill>
                  <a:srgbClr val="000000">
                    <a:alpha val="100000"/>
                  </a:srgbClr>
                </a:solidFill>
                <a:latin typeface="Arial"/>
                <a:ea typeface="Arial"/>
                <a:cs typeface="Arial"/>
              </a:rPr>
              <a:t>Cell</a:t>
            </a:r>
            <a:r>
              <a:rPr sz="1500" kern="0" spc="150" dirty="0">
                <a:solidFill>
                  <a:srgbClr val="000000">
                    <a:alpha val="100000"/>
                  </a:srgbClr>
                </a:solidFill>
                <a:latin typeface="Arial"/>
                <a:ea typeface="Arial"/>
                <a:cs typeface="Arial"/>
              </a:rPr>
              <a:t> </a:t>
            </a:r>
            <a:r>
              <a:rPr sz="1500" kern="0" spc="-30" dirty="0">
                <a:solidFill>
                  <a:srgbClr val="000000">
                    <a:alpha val="100000"/>
                  </a:srgbClr>
                </a:solidFill>
                <a:latin typeface="Arial"/>
                <a:ea typeface="Arial"/>
                <a:cs typeface="Arial"/>
              </a:rPr>
              <a:t>Death:</a:t>
            </a:r>
            <a:r>
              <a:rPr sz="1500" kern="0" spc="140" dirty="0">
                <a:solidFill>
                  <a:srgbClr val="000000">
                    <a:alpha val="100000"/>
                  </a:srgbClr>
                </a:solidFill>
                <a:latin typeface="Arial"/>
                <a:ea typeface="Arial"/>
                <a:cs typeface="Arial"/>
              </a:rPr>
              <a:t> </a:t>
            </a:r>
            <a:r>
              <a:rPr sz="1500" kern="0" spc="-30" dirty="0">
                <a:solidFill>
                  <a:srgbClr val="101040">
                    <a:alpha val="100000"/>
                  </a:srgbClr>
                </a:solidFill>
                <a:latin typeface="Arial"/>
                <a:ea typeface="Arial"/>
                <a:cs typeface="Arial"/>
              </a:rPr>
              <a:t>STING can induce apoptosis,</a:t>
            </a:r>
            <a:r>
              <a:rPr sz="1500" kern="0" spc="-30" dirty="0">
                <a:solidFill>
                  <a:srgbClr val="000000">
                    <a:alpha val="100000"/>
                  </a:srgbClr>
                </a:solidFill>
                <a:latin typeface="Arial"/>
                <a:ea typeface="Arial"/>
                <a:cs typeface="Arial"/>
              </a:rPr>
              <a:t>necroptosis (via ZBP1),and</a:t>
            </a:r>
            <a:r>
              <a:rPr sz="1500" kern="0" spc="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pyroptosis </a:t>
            </a:r>
            <a:r>
              <a:rPr sz="1500" kern="0" spc="-30" dirty="0">
                <a:solidFill>
                  <a:srgbClr val="000000">
                    <a:alpha val="100000"/>
                  </a:srgbClr>
                </a:solidFill>
                <a:latin typeface="Arial"/>
                <a:ea typeface="Arial"/>
                <a:cs typeface="Arial"/>
              </a:rPr>
              <a:t>depending on the cellular context and signaling</a:t>
            </a:r>
            <a:r>
              <a:rPr sz="1500" kern="0" spc="20" dirty="0">
                <a:solidFill>
                  <a:srgbClr val="000000">
                    <a:alpha val="100000"/>
                  </a:srgbClr>
                </a:solidFill>
                <a:latin typeface="Arial"/>
                <a:ea typeface="Arial"/>
                <a:cs typeface="Arial"/>
              </a:rPr>
              <a:t> </a:t>
            </a:r>
            <a:r>
              <a:rPr sz="1500" kern="0" spc="-30" dirty="0">
                <a:solidFill>
                  <a:srgbClr val="000000">
                    <a:alpha val="100000"/>
                  </a:srgbClr>
                </a:solidFill>
                <a:latin typeface="Arial"/>
                <a:ea typeface="Arial"/>
                <a:cs typeface="Arial"/>
              </a:rPr>
              <a:t>strength.</a:t>
            </a:r>
            <a:endParaRPr sz="1500" dirty="0">
              <a:latin typeface="Arial"/>
              <a:ea typeface="Arial"/>
              <a:cs typeface="Arial"/>
            </a:endParaRPr>
          </a:p>
        </p:txBody>
      </p:sp>
      <p:sp>
        <p:nvSpPr>
          <p:cNvPr id="154" name="textbox 154"/>
          <p:cNvSpPr/>
          <p:nvPr/>
        </p:nvSpPr>
        <p:spPr>
          <a:xfrm>
            <a:off x="755633" y="681368"/>
            <a:ext cx="17231359" cy="657859"/>
          </a:xfrm>
          <a:prstGeom prst="rect">
            <a:avLst/>
          </a:prstGeom>
          <a:noFill/>
          <a:ln w="0" cap="flat">
            <a:noFill/>
            <a:prstDash val="solid"/>
            <a:miter lim="0"/>
          </a:ln>
        </p:spPr>
        <p:txBody>
          <a:bodyPr vert="horz" wrap="square" lIns="0" tIns="0" rIns="0" bIns="0"/>
          <a:lstStyle/>
          <a:p>
            <a:pPr algn="l" rtl="0" eaLnBrk="0">
              <a:lnSpc>
                <a:spcPct val="68309"/>
              </a:lnSpc>
              <a:tabLst/>
            </a:pPr>
            <a:endParaRPr sz="100" dirty="0">
              <a:latin typeface="Arial"/>
              <a:ea typeface="Arial"/>
              <a:cs typeface="Arial"/>
            </a:endParaRPr>
          </a:p>
          <a:p>
            <a:pPr algn="r" rtl="0" eaLnBrk="0">
              <a:lnSpc>
                <a:spcPct val="85000"/>
              </a:lnSpc>
              <a:tabLst/>
            </a:pPr>
            <a:r>
              <a:rPr sz="4900" kern="0" spc="-220" dirty="0">
                <a:solidFill>
                  <a:srgbClr val="1010C0">
                    <a:alpha val="100000"/>
                  </a:srgbClr>
                </a:solidFill>
                <a:latin typeface="Arial"/>
                <a:ea typeface="Arial"/>
                <a:cs typeface="Arial"/>
              </a:rPr>
              <a:t>Results: </a:t>
            </a:r>
            <a:r>
              <a:rPr sz="4900" b="1" kern="0" spc="-220" dirty="0">
                <a:solidFill>
                  <a:srgbClr val="1010C0">
                    <a:alpha val="100000"/>
                  </a:srgbClr>
                </a:solidFill>
                <a:latin typeface="Arial"/>
                <a:ea typeface="Arial"/>
                <a:cs typeface="Arial"/>
              </a:rPr>
              <a:t>STING</a:t>
            </a:r>
            <a:r>
              <a:rPr sz="4900" b="1" kern="0" spc="200" dirty="0">
                <a:solidFill>
                  <a:srgbClr val="1010C0">
                    <a:alpha val="100000"/>
                  </a:srgbClr>
                </a:solidFill>
                <a:latin typeface="Arial"/>
                <a:ea typeface="Arial"/>
                <a:cs typeface="Arial"/>
              </a:rPr>
              <a:t> </a:t>
            </a:r>
            <a:r>
              <a:rPr sz="4900" b="1" kern="0" spc="-220" dirty="0">
                <a:solidFill>
                  <a:srgbClr val="1010C0">
                    <a:alpha val="100000"/>
                  </a:srgbClr>
                </a:solidFill>
                <a:latin typeface="Arial"/>
                <a:ea typeface="Arial"/>
                <a:cs typeface="Arial"/>
              </a:rPr>
              <a:t>Enga</a:t>
            </a:r>
            <a:r>
              <a:rPr sz="4900" b="1" kern="0" spc="-230" dirty="0">
                <a:solidFill>
                  <a:srgbClr val="1010C0">
                    <a:alpha val="100000"/>
                  </a:srgbClr>
                </a:solidFill>
                <a:latin typeface="Arial"/>
                <a:ea typeface="Arial"/>
                <a:cs typeface="Arial"/>
              </a:rPr>
              <a:t>gement</a:t>
            </a:r>
            <a:r>
              <a:rPr sz="4900" b="1" kern="0" spc="200" dirty="0">
                <a:solidFill>
                  <a:srgbClr val="1010C0">
                    <a:alpha val="100000"/>
                  </a:srgbClr>
                </a:solidFill>
                <a:latin typeface="Arial"/>
                <a:ea typeface="Arial"/>
                <a:cs typeface="Arial"/>
              </a:rPr>
              <a:t> </a:t>
            </a:r>
            <a:r>
              <a:rPr sz="4900" b="1" kern="0" spc="-230" dirty="0">
                <a:solidFill>
                  <a:srgbClr val="1010C0">
                    <a:alpha val="100000"/>
                  </a:srgbClr>
                </a:solidFill>
                <a:latin typeface="Arial"/>
                <a:ea typeface="Arial"/>
                <a:cs typeface="Arial"/>
              </a:rPr>
              <a:t>Drives</a:t>
            </a:r>
            <a:r>
              <a:rPr sz="4900" b="1" kern="0" spc="200" dirty="0">
                <a:solidFill>
                  <a:srgbClr val="1010C0">
                    <a:alpha val="100000"/>
                  </a:srgbClr>
                </a:solidFill>
                <a:latin typeface="Arial"/>
                <a:ea typeface="Arial"/>
                <a:cs typeface="Arial"/>
              </a:rPr>
              <a:t> </a:t>
            </a:r>
            <a:r>
              <a:rPr sz="4900" b="1" kern="0" spc="-230" dirty="0">
                <a:solidFill>
                  <a:srgbClr val="1010C0">
                    <a:alpha val="100000"/>
                  </a:srgbClr>
                </a:solidFill>
                <a:latin typeface="Arial"/>
                <a:ea typeface="Arial"/>
                <a:cs typeface="Arial"/>
              </a:rPr>
              <a:t>Diverse</a:t>
            </a:r>
            <a:r>
              <a:rPr sz="4900" b="1" kern="0" spc="210" dirty="0">
                <a:solidFill>
                  <a:srgbClr val="1010C0">
                    <a:alpha val="100000"/>
                  </a:srgbClr>
                </a:solidFill>
                <a:latin typeface="Arial"/>
                <a:ea typeface="Arial"/>
                <a:cs typeface="Arial"/>
              </a:rPr>
              <a:t> </a:t>
            </a:r>
            <a:r>
              <a:rPr sz="4900" b="1" kern="0" spc="-230" dirty="0">
                <a:solidFill>
                  <a:srgbClr val="1010C0">
                    <a:alpha val="100000"/>
                  </a:srgbClr>
                </a:solidFill>
                <a:latin typeface="Arial"/>
                <a:ea typeface="Arial"/>
                <a:cs typeface="Arial"/>
              </a:rPr>
              <a:t>Effector Functions</a:t>
            </a:r>
            <a:endParaRPr sz="4900" dirty="0">
              <a:latin typeface="Arial"/>
              <a:ea typeface="Arial"/>
              <a:cs typeface="Arial"/>
            </a:endParaRPr>
          </a:p>
        </p:txBody>
      </p:sp>
      <p:sp>
        <p:nvSpPr>
          <p:cNvPr id="156" name="textbox 156"/>
          <p:cNvSpPr/>
          <p:nvPr/>
        </p:nvSpPr>
        <p:spPr>
          <a:xfrm>
            <a:off x="9861598" y="7791474"/>
            <a:ext cx="6824979" cy="1003935"/>
          </a:xfrm>
          <a:prstGeom prst="rect">
            <a:avLst/>
          </a:prstGeom>
          <a:noFill/>
          <a:ln w="0" cap="flat">
            <a:noFill/>
            <a:prstDash val="solid"/>
            <a:miter lim="0"/>
          </a:ln>
        </p:spPr>
        <p:txBody>
          <a:bodyPr vert="horz" wrap="square" lIns="0" tIns="0" rIns="0" bIns="0"/>
          <a:lstStyle/>
          <a:p>
            <a:pPr algn="l" rtl="0" eaLnBrk="0">
              <a:lnSpc>
                <a:spcPct val="108000"/>
              </a:lnSpc>
              <a:tabLst/>
            </a:pPr>
            <a:endParaRPr sz="600" dirty="0">
              <a:latin typeface="Arial"/>
              <a:ea typeface="Arial"/>
              <a:cs typeface="Arial"/>
            </a:endParaRPr>
          </a:p>
          <a:p>
            <a:pPr marL="628015" indent="-171450" algn="l" rtl="0" eaLnBrk="0">
              <a:lnSpc>
                <a:spcPct val="130000"/>
              </a:lnSpc>
              <a:spcBef>
                <a:spcPts val="4"/>
              </a:spcBef>
              <a:tabLst/>
            </a:pPr>
            <a:r>
              <a:rPr sz="1500" b="1" kern="0" spc="0" dirty="0">
                <a:solidFill>
                  <a:srgbClr val="000000">
                    <a:alpha val="100000"/>
                  </a:srgbClr>
                </a:solidFill>
                <a:latin typeface="Arial"/>
                <a:ea typeface="Arial"/>
                <a:cs typeface="Arial"/>
              </a:rPr>
              <a:t>	</a:t>
            </a:r>
            <a:r>
              <a:rPr sz="1500" b="1" kern="0" spc="-30" dirty="0">
                <a:solidFill>
                  <a:srgbClr val="000000">
                    <a:alpha val="100000"/>
                  </a:srgbClr>
                </a:solidFill>
                <a:latin typeface="Arial"/>
                <a:ea typeface="Arial"/>
                <a:cs typeface="Arial"/>
              </a:rPr>
              <a:t>Figure 4:</a:t>
            </a:r>
            <a:r>
              <a:rPr sz="1500" b="1" kern="0" spc="-160" dirty="0">
                <a:solidFill>
                  <a:srgbClr val="000000">
                    <a:alpha val="100000"/>
                  </a:srgbClr>
                </a:solidFill>
                <a:latin typeface="Arial"/>
                <a:ea typeface="Arial"/>
                <a:cs typeface="Arial"/>
              </a:rPr>
              <a:t> </a:t>
            </a:r>
            <a:r>
              <a:rPr sz="1500" kern="0" spc="-30" dirty="0">
                <a:solidFill>
                  <a:srgbClr val="000000">
                    <a:alpha val="100000"/>
                  </a:srgbClr>
                </a:solidFill>
                <a:latin typeface="Arial"/>
                <a:ea typeface="Arial"/>
                <a:cs typeface="Arial"/>
              </a:rPr>
              <a:t>STING-dependent effector responses.Th</a:t>
            </a:r>
            <a:r>
              <a:rPr sz="1500" kern="0" spc="-40" dirty="0">
                <a:solidFill>
                  <a:srgbClr val="000000">
                    <a:alpha val="100000"/>
                  </a:srgbClr>
                </a:solidFill>
                <a:latin typeface="Arial"/>
                <a:ea typeface="Arial"/>
                <a:cs typeface="Arial"/>
              </a:rPr>
              <a:t>e diagram shows that</a:t>
            </a:r>
            <a:r>
              <a:rPr sz="1500" kern="0" spc="0" dirty="0">
                <a:solidFill>
                  <a:srgbClr val="000000">
                    <a:alpha val="100000"/>
                  </a:srgbClr>
                </a:solidFill>
                <a:latin typeface="Arial"/>
                <a:ea typeface="Arial"/>
                <a:cs typeface="Arial"/>
              </a:rPr>
              <a:t>   </a:t>
            </a:r>
            <a:r>
              <a:rPr sz="1500" kern="0" spc="-40" dirty="0">
                <a:solidFill>
                  <a:srgbClr val="000000">
                    <a:alpha val="100000"/>
                  </a:srgbClr>
                </a:solidFill>
                <a:latin typeface="Arial"/>
                <a:ea typeface="Arial"/>
                <a:cs typeface="Arial"/>
              </a:rPr>
              <a:t>STING</a:t>
            </a:r>
            <a:r>
              <a:rPr sz="1500" kern="0" spc="70" dirty="0">
                <a:solidFill>
                  <a:srgbClr val="000000">
                    <a:alpha val="100000"/>
                  </a:srgbClr>
                </a:solidFill>
                <a:latin typeface="Arial"/>
                <a:ea typeface="Arial"/>
                <a:cs typeface="Arial"/>
              </a:rPr>
              <a:t> </a:t>
            </a:r>
            <a:r>
              <a:rPr sz="1500" kern="0" spc="-40" dirty="0">
                <a:solidFill>
                  <a:srgbClr val="000000">
                    <a:alpha val="100000"/>
                  </a:srgbClr>
                </a:solidFill>
                <a:latin typeface="Arial"/>
                <a:ea typeface="Arial"/>
                <a:cs typeface="Arial"/>
              </a:rPr>
              <a:t>is a central</a:t>
            </a:r>
            <a:r>
              <a:rPr sz="1500" kern="0" spc="80" dirty="0">
                <a:solidFill>
                  <a:srgbClr val="000000">
                    <a:alpha val="100000"/>
                  </a:srgbClr>
                </a:solidFill>
                <a:latin typeface="Arial"/>
                <a:ea typeface="Arial"/>
                <a:cs typeface="Arial"/>
              </a:rPr>
              <a:t> </a:t>
            </a:r>
            <a:r>
              <a:rPr sz="1500" kern="0" spc="-40" dirty="0">
                <a:solidFill>
                  <a:srgbClr val="000000">
                    <a:alpha val="100000"/>
                  </a:srgbClr>
                </a:solidFill>
                <a:latin typeface="Arial"/>
                <a:ea typeface="Arial"/>
                <a:cs typeface="Arial"/>
              </a:rPr>
              <a:t>hub that</a:t>
            </a:r>
            <a:r>
              <a:rPr sz="1500" kern="0" spc="70" dirty="0">
                <a:solidFill>
                  <a:srgbClr val="000000">
                    <a:alpha val="100000"/>
                  </a:srgbClr>
                </a:solidFill>
                <a:latin typeface="Arial"/>
                <a:ea typeface="Arial"/>
                <a:cs typeface="Arial"/>
              </a:rPr>
              <a:t> </a:t>
            </a:r>
            <a:r>
              <a:rPr sz="1500" kern="0" spc="-40" dirty="0">
                <a:solidFill>
                  <a:srgbClr val="000000">
                    <a:alpha val="100000"/>
                  </a:srgbClr>
                </a:solidFill>
                <a:latin typeface="Arial"/>
                <a:ea typeface="Arial"/>
                <a:cs typeface="Arial"/>
              </a:rPr>
              <a:t>branches</a:t>
            </a:r>
            <a:r>
              <a:rPr sz="1500" kern="0" spc="80" dirty="0">
                <a:solidFill>
                  <a:srgbClr val="000000">
                    <a:alpha val="100000"/>
                  </a:srgbClr>
                </a:solidFill>
                <a:latin typeface="Arial"/>
                <a:ea typeface="Arial"/>
                <a:cs typeface="Arial"/>
              </a:rPr>
              <a:t> </a:t>
            </a:r>
            <a:r>
              <a:rPr sz="1500" kern="0" spc="-40" dirty="0">
                <a:solidFill>
                  <a:srgbClr val="000000">
                    <a:alpha val="100000"/>
                  </a:srgbClr>
                </a:solidFill>
                <a:latin typeface="Arial"/>
                <a:ea typeface="Arial"/>
                <a:cs typeface="Arial"/>
              </a:rPr>
              <a:t>in</a:t>
            </a:r>
            <a:r>
              <a:rPr sz="1500" kern="0" spc="-50" dirty="0">
                <a:solidFill>
                  <a:srgbClr val="000000">
                    <a:alpha val="100000"/>
                  </a:srgbClr>
                </a:solidFill>
                <a:latin typeface="Arial"/>
                <a:ea typeface="Arial"/>
                <a:cs typeface="Arial"/>
              </a:rPr>
              <a:t>to</a:t>
            </a:r>
            <a:r>
              <a:rPr sz="1500" kern="0" spc="80" dirty="0">
                <a:solidFill>
                  <a:srgbClr val="000000">
                    <a:alpha val="100000"/>
                  </a:srgbClr>
                </a:solidFill>
                <a:latin typeface="Arial"/>
                <a:ea typeface="Arial"/>
                <a:cs typeface="Arial"/>
              </a:rPr>
              <a:t> </a:t>
            </a:r>
            <a:r>
              <a:rPr sz="1500" kern="0" spc="-50" dirty="0">
                <a:solidFill>
                  <a:srgbClr val="000000">
                    <a:alpha val="100000"/>
                  </a:srgbClr>
                </a:solidFill>
                <a:latin typeface="Arial"/>
                <a:ea typeface="Arial"/>
                <a:cs typeface="Arial"/>
              </a:rPr>
              <a:t>multiple downstream</a:t>
            </a:r>
            <a:r>
              <a:rPr sz="1500" kern="0" spc="70" dirty="0">
                <a:solidFill>
                  <a:srgbClr val="000000">
                    <a:alpha val="100000"/>
                  </a:srgbClr>
                </a:solidFill>
                <a:latin typeface="Arial"/>
                <a:ea typeface="Arial"/>
                <a:cs typeface="Arial"/>
              </a:rPr>
              <a:t> </a:t>
            </a:r>
            <a:r>
              <a:rPr sz="1500" kern="0" spc="-50" dirty="0">
                <a:solidFill>
                  <a:srgbClr val="000000">
                    <a:alpha val="100000"/>
                  </a:srgbClr>
                </a:solidFill>
                <a:latin typeface="Arial"/>
                <a:ea typeface="Arial"/>
                <a:cs typeface="Arial"/>
              </a:rPr>
              <a:t>pathways,</a:t>
            </a:r>
            <a:r>
              <a:rPr sz="1500" kern="0" spc="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both transcriptional and </a:t>
            </a:r>
            <a:r>
              <a:rPr sz="1500" kern="0" spc="-20" dirty="0">
                <a:solidFill>
                  <a:srgbClr val="101040">
                    <a:alpha val="100000"/>
                  </a:srgbClr>
                </a:solidFill>
                <a:latin typeface="Arial"/>
                <a:ea typeface="Arial"/>
                <a:cs typeface="Arial"/>
              </a:rPr>
              <a:t>non-</a:t>
            </a:r>
            <a:r>
              <a:rPr sz="1500" kern="0" spc="-20" dirty="0">
                <a:solidFill>
                  <a:srgbClr val="000000">
                    <a:alpha val="100000"/>
                  </a:srgbClr>
                </a:solidFill>
                <a:latin typeface="Arial"/>
                <a:ea typeface="Arial"/>
                <a:cs typeface="Arial"/>
              </a:rPr>
              <a:t>transcriptional.</a:t>
            </a:r>
            <a:endParaRPr sz="1500" dirty="0">
              <a:latin typeface="Arial"/>
              <a:ea typeface="Arial"/>
              <a:cs typeface="Arial"/>
            </a:endParaRPr>
          </a:p>
        </p:txBody>
      </p:sp>
      <p:pic>
        <p:nvPicPr>
          <p:cNvPr id="158" name="picture 158"/>
          <p:cNvPicPr>
            <a:picLocks noChangeAspect="1"/>
          </p:cNvPicPr>
          <p:nvPr/>
        </p:nvPicPr>
        <p:blipFill>
          <a:blip r:embed="rId4"/>
          <a:stretch>
            <a:fillRect/>
          </a:stretch>
        </p:blipFill>
        <p:spPr>
          <a:xfrm rot="21600000">
            <a:off x="9874298" y="7804174"/>
            <a:ext cx="444371" cy="450777"/>
          </a:xfrm>
          <a:prstGeom prst="rect">
            <a:avLst/>
          </a:prstGeom>
        </p:spPr>
      </p:pic>
      <p:pic>
        <p:nvPicPr>
          <p:cNvPr id="160" name="picture 160"/>
          <p:cNvPicPr>
            <a:picLocks noChangeAspect="1"/>
          </p:cNvPicPr>
          <p:nvPr/>
        </p:nvPicPr>
        <p:blipFill>
          <a:blip r:embed="rId5"/>
          <a:stretch>
            <a:fillRect/>
          </a:stretch>
        </p:blipFill>
        <p:spPr>
          <a:xfrm rot="21600000">
            <a:off x="1796961" y="7372359"/>
            <a:ext cx="393810" cy="2095447"/>
          </a:xfrm>
          <a:prstGeom prst="rect">
            <a:avLst/>
          </a:prstGeom>
        </p:spPr>
      </p:pic>
      <p:pic>
        <p:nvPicPr>
          <p:cNvPr id="162" name="picture 162"/>
          <p:cNvPicPr>
            <a:picLocks noChangeAspect="1"/>
          </p:cNvPicPr>
          <p:nvPr/>
        </p:nvPicPr>
        <p:blipFill>
          <a:blip r:embed="rId6"/>
          <a:stretch>
            <a:fillRect/>
          </a:stretch>
        </p:blipFill>
        <p:spPr>
          <a:xfrm rot="21600000">
            <a:off x="723952" y="3587785"/>
            <a:ext cx="698485" cy="692126"/>
          </a:xfrm>
          <a:prstGeom prst="rect">
            <a:avLst/>
          </a:prstGeom>
        </p:spPr>
      </p:pic>
      <p:pic>
        <p:nvPicPr>
          <p:cNvPr id="164" name="picture 164"/>
          <p:cNvPicPr>
            <a:picLocks noChangeAspect="1"/>
          </p:cNvPicPr>
          <p:nvPr/>
        </p:nvPicPr>
        <p:blipFill>
          <a:blip r:embed="rId7"/>
          <a:stretch>
            <a:fillRect/>
          </a:stretch>
        </p:blipFill>
        <p:spPr>
          <a:xfrm rot="21600000">
            <a:off x="723952" y="2000213"/>
            <a:ext cx="698485" cy="673163"/>
          </a:xfrm>
          <a:prstGeom prst="rect">
            <a:avLst/>
          </a:prstGeom>
        </p:spPr>
      </p:pic>
      <p:pic>
        <p:nvPicPr>
          <p:cNvPr id="166" name="picture 166"/>
          <p:cNvPicPr>
            <a:picLocks noChangeAspect="1"/>
          </p:cNvPicPr>
          <p:nvPr/>
        </p:nvPicPr>
        <p:blipFill>
          <a:blip r:embed="rId8"/>
          <a:stretch>
            <a:fillRect/>
          </a:stretch>
        </p:blipFill>
        <p:spPr>
          <a:xfrm rot="21600000">
            <a:off x="730319" y="6953290"/>
            <a:ext cx="685751" cy="660312"/>
          </a:xfrm>
          <a:prstGeom prst="rect">
            <a:avLst/>
          </a:prstGeom>
        </p:spPr>
      </p:pic>
      <p:sp>
        <p:nvSpPr>
          <p:cNvPr id="168" name="textbox 168"/>
          <p:cNvSpPr/>
          <p:nvPr/>
        </p:nvSpPr>
        <p:spPr>
          <a:xfrm>
            <a:off x="12617526" y="6566067"/>
            <a:ext cx="966470" cy="385445"/>
          </a:xfrm>
          <a:prstGeom prst="rect">
            <a:avLst/>
          </a:prstGeom>
          <a:noFill/>
          <a:ln w="0" cap="flat">
            <a:noFill/>
            <a:prstDash val="solid"/>
            <a:miter lim="0"/>
          </a:ln>
        </p:spPr>
        <p:txBody>
          <a:bodyPr vert="horz" wrap="square" lIns="0" tIns="0" rIns="0" bIns="0"/>
          <a:lstStyle/>
          <a:p>
            <a:pPr algn="l" rtl="0" eaLnBrk="0">
              <a:lnSpc>
                <a:spcPct val="86915"/>
              </a:lnSpc>
              <a:tabLst/>
            </a:pPr>
            <a:endParaRPr sz="100" dirty="0">
              <a:latin typeface="Arial"/>
              <a:ea typeface="Arial"/>
              <a:cs typeface="Arial"/>
            </a:endParaRPr>
          </a:p>
          <a:p>
            <a:pPr marL="12700" algn="l" rtl="0" eaLnBrk="0">
              <a:lnSpc>
                <a:spcPct val="83000"/>
              </a:lnSpc>
              <a:tabLst/>
            </a:pPr>
            <a:r>
              <a:rPr sz="1100" b="1" kern="0" spc="-10" dirty="0">
                <a:solidFill>
                  <a:srgbClr val="000000">
                    <a:alpha val="100000"/>
                  </a:srgbClr>
                </a:solidFill>
                <a:latin typeface="Arial"/>
                <a:ea typeface="Arial"/>
                <a:cs typeface="Arial"/>
              </a:rPr>
              <a:t>Antitumor</a:t>
            </a:r>
            <a:endParaRPr sz="1100" dirty="0">
              <a:latin typeface="Arial"/>
              <a:ea typeface="Arial"/>
              <a:cs typeface="Arial"/>
            </a:endParaRPr>
          </a:p>
          <a:p>
            <a:pPr algn="l" rtl="0" eaLnBrk="0">
              <a:lnSpc>
                <a:spcPct val="103000"/>
              </a:lnSpc>
              <a:tabLst/>
            </a:pPr>
            <a:endParaRPr sz="500" dirty="0">
              <a:latin typeface="Arial"/>
              <a:ea typeface="Arial"/>
              <a:cs typeface="Arial"/>
            </a:endParaRPr>
          </a:p>
          <a:p>
            <a:pPr marL="94614" algn="l" rtl="0" eaLnBrk="0">
              <a:lnSpc>
                <a:spcPct val="84000"/>
              </a:lnSpc>
              <a:spcBef>
                <a:spcPts val="5"/>
              </a:spcBef>
              <a:tabLst/>
            </a:pPr>
            <a:r>
              <a:rPr sz="1100" b="1" kern="0" spc="10" dirty="0">
                <a:solidFill>
                  <a:srgbClr val="000000">
                    <a:alpha val="100000"/>
                  </a:srgbClr>
                </a:solidFill>
                <a:latin typeface="Arial"/>
                <a:ea typeface="Arial"/>
                <a:cs typeface="Arial"/>
              </a:rPr>
              <a:t>activity</a:t>
            </a:r>
            <a:endParaRPr sz="1100" dirty="0">
              <a:latin typeface="Arial"/>
              <a:ea typeface="Arial"/>
              <a:cs typeface="Arial"/>
            </a:endParaRPr>
          </a:p>
        </p:txBody>
      </p:sp>
      <p:sp>
        <p:nvSpPr>
          <p:cNvPr id="170" name="textbox 170"/>
          <p:cNvSpPr/>
          <p:nvPr/>
        </p:nvSpPr>
        <p:spPr>
          <a:xfrm>
            <a:off x="15932241" y="4019737"/>
            <a:ext cx="2239645" cy="178435"/>
          </a:xfrm>
          <a:prstGeom prst="rect">
            <a:avLst/>
          </a:prstGeom>
          <a:noFill/>
          <a:ln w="0" cap="flat">
            <a:noFill/>
            <a:prstDash val="solid"/>
            <a:miter lim="0"/>
          </a:ln>
        </p:spPr>
        <p:txBody>
          <a:bodyPr vert="horz" wrap="square" lIns="0" tIns="0" rIns="0" bIns="0"/>
          <a:lstStyle/>
          <a:p>
            <a:pPr algn="l" rtl="0" eaLnBrk="0">
              <a:lnSpc>
                <a:spcPct val="78325"/>
              </a:lnSpc>
              <a:tabLst/>
            </a:pPr>
            <a:endParaRPr sz="100" dirty="0">
              <a:latin typeface="Arial"/>
              <a:ea typeface="Arial"/>
              <a:cs typeface="Arial"/>
            </a:endParaRPr>
          </a:p>
          <a:p>
            <a:pPr marL="12700" algn="l" rtl="0" eaLnBrk="0">
              <a:lnSpc>
                <a:spcPct val="91000"/>
              </a:lnSpc>
              <a:tabLst/>
            </a:pPr>
            <a:r>
              <a:rPr sz="1700" b="1" kern="0" spc="0" baseline="-3064" dirty="0">
                <a:solidFill>
                  <a:srgbClr val="000000">
                    <a:alpha val="100000"/>
                  </a:srgbClr>
                </a:solidFill>
                <a:latin typeface="Arial"/>
                <a:ea typeface="Arial"/>
                <a:cs typeface="Arial"/>
              </a:rPr>
              <a:t>NF-k</a:t>
            </a:r>
            <a:r>
              <a:rPr sz="1700" kern="0" spc="0" baseline="-3064" dirty="0">
                <a:solidFill>
                  <a:srgbClr val="000000">
                    <a:alpha val="100000"/>
                  </a:srgbClr>
                </a:solidFill>
                <a:latin typeface="Arial"/>
                <a:ea typeface="Arial"/>
                <a:cs typeface="Arial"/>
              </a:rPr>
              <a:t>B</a:t>
            </a:r>
            <a:r>
              <a:rPr sz="1100" kern="0" spc="20" dirty="0">
                <a:solidFill>
                  <a:srgbClr val="000000">
                    <a:alpha val="100000"/>
                  </a:srgbClr>
                </a:solidFill>
                <a:latin typeface="Arial"/>
                <a:ea typeface="Arial"/>
                <a:cs typeface="Arial"/>
              </a:rPr>
              <a:t>          </a:t>
            </a:r>
            <a:r>
              <a:rPr sz="1100" kern="0" spc="10" dirty="0">
                <a:solidFill>
                  <a:srgbClr val="000000">
                    <a:alpha val="100000"/>
                  </a:srgbClr>
                </a:solidFill>
                <a:latin typeface="Arial"/>
                <a:ea typeface="Arial"/>
                <a:cs typeface="Arial"/>
              </a:rPr>
              <a:t>    </a:t>
            </a:r>
            <a:r>
              <a:rPr sz="1100" b="1" kern="0" spc="0" dirty="0">
                <a:solidFill>
                  <a:srgbClr val="000000">
                    <a:alpha val="100000"/>
                  </a:srgbClr>
                </a:solidFill>
                <a:latin typeface="Arial"/>
                <a:ea typeface="Arial"/>
                <a:cs typeface="Arial"/>
              </a:rPr>
              <a:t>Non-cano</a:t>
            </a:r>
            <a:r>
              <a:rPr sz="1100" b="1" kern="0" spc="-10" dirty="0">
                <a:solidFill>
                  <a:srgbClr val="000000">
                    <a:alpha val="100000"/>
                  </a:srgbClr>
                </a:solidFill>
                <a:latin typeface="Arial"/>
                <a:ea typeface="Arial"/>
                <a:cs typeface="Arial"/>
              </a:rPr>
              <a:t>nical</a:t>
            </a:r>
            <a:endParaRPr sz="1100" dirty="0">
              <a:latin typeface="Arial"/>
              <a:ea typeface="Arial"/>
              <a:cs typeface="Arial"/>
            </a:endParaRPr>
          </a:p>
        </p:txBody>
      </p:sp>
      <p:sp>
        <p:nvSpPr>
          <p:cNvPr id="172" name="textbox 172"/>
          <p:cNvSpPr/>
          <p:nvPr/>
        </p:nvSpPr>
        <p:spPr>
          <a:xfrm>
            <a:off x="14071610" y="3984152"/>
            <a:ext cx="842010" cy="500380"/>
          </a:xfrm>
          <a:prstGeom prst="rect">
            <a:avLst/>
          </a:prstGeom>
          <a:noFill/>
          <a:ln w="0" cap="flat">
            <a:noFill/>
            <a:prstDash val="solid"/>
            <a:miter lim="0"/>
          </a:ln>
        </p:spPr>
        <p:txBody>
          <a:bodyPr vert="horz" wrap="square" lIns="0" tIns="0" rIns="0" bIns="0"/>
          <a:lstStyle/>
          <a:p>
            <a:pPr algn="l" rtl="0" eaLnBrk="0">
              <a:lnSpc>
                <a:spcPct val="6030"/>
              </a:lnSpc>
              <a:tabLst/>
            </a:pPr>
            <a:endParaRPr sz="100" dirty="0">
              <a:latin typeface="Arial"/>
              <a:ea typeface="Arial"/>
              <a:cs typeface="Arial"/>
            </a:endParaRPr>
          </a:p>
          <a:p>
            <a:pPr marL="138429" indent="-126364" algn="l" rtl="0" eaLnBrk="0">
              <a:lnSpc>
                <a:spcPct val="103000"/>
              </a:lnSpc>
              <a:tabLst/>
            </a:pPr>
            <a:r>
              <a:rPr sz="1600" b="1" kern="0" spc="-50" dirty="0">
                <a:solidFill>
                  <a:srgbClr val="000000">
                    <a:alpha val="100000"/>
                  </a:srgbClr>
                </a:solidFill>
                <a:latin typeface="Arial"/>
                <a:ea typeface="Arial"/>
                <a:cs typeface="Arial"/>
              </a:rPr>
              <a:t>Type</a:t>
            </a:r>
            <a:r>
              <a:rPr sz="1600" b="1" kern="0" spc="-130" dirty="0">
                <a:solidFill>
                  <a:srgbClr val="000000">
                    <a:alpha val="100000"/>
                  </a:srgbClr>
                </a:solidFill>
                <a:latin typeface="Arial"/>
                <a:ea typeface="Arial"/>
                <a:cs typeface="Arial"/>
              </a:rPr>
              <a:t> </a:t>
            </a:r>
            <a:r>
              <a:rPr sz="1600" kern="0" spc="-50" dirty="0">
                <a:solidFill>
                  <a:srgbClr val="000000">
                    <a:alpha val="100000"/>
                  </a:srgbClr>
                </a:solidFill>
                <a:latin typeface="Times New Roman"/>
                <a:ea typeface="Times New Roman"/>
                <a:cs typeface="Times New Roman"/>
              </a:rPr>
              <a:t>l</a:t>
            </a:r>
            <a:r>
              <a:rPr sz="1600" kern="0" spc="0" dirty="0">
                <a:solidFill>
                  <a:srgbClr val="000000">
                    <a:alpha val="100000"/>
                  </a:srgbClr>
                </a:solidFill>
                <a:latin typeface="Times New Roman"/>
                <a:ea typeface="Times New Roman"/>
                <a:cs typeface="Times New Roman"/>
              </a:rPr>
              <a:t> </a:t>
            </a:r>
            <a:r>
              <a:rPr sz="1500" b="1" kern="0" spc="-40" dirty="0">
                <a:solidFill>
                  <a:srgbClr val="000000">
                    <a:alpha val="100000"/>
                  </a:srgbClr>
                </a:solidFill>
                <a:latin typeface="Arial"/>
                <a:ea typeface="Arial"/>
                <a:cs typeface="Arial"/>
              </a:rPr>
              <a:t>IFN</a:t>
            </a:r>
            <a:endParaRPr sz="1500" dirty="0">
              <a:latin typeface="Arial"/>
              <a:ea typeface="Arial"/>
              <a:cs typeface="Arial"/>
            </a:endParaRPr>
          </a:p>
        </p:txBody>
      </p:sp>
      <p:sp>
        <p:nvSpPr>
          <p:cNvPr id="174" name="textbox 174"/>
          <p:cNvSpPr/>
          <p:nvPr/>
        </p:nvSpPr>
        <p:spPr>
          <a:xfrm>
            <a:off x="15125704" y="3164225"/>
            <a:ext cx="1473834" cy="208915"/>
          </a:xfrm>
          <a:prstGeom prst="rect">
            <a:avLst/>
          </a:prstGeom>
          <a:noFill/>
          <a:ln w="0" cap="flat">
            <a:noFill/>
            <a:prstDash val="solid"/>
            <a:miter lim="0"/>
          </a:ln>
        </p:spPr>
        <p:txBody>
          <a:bodyPr vert="horz" wrap="square" lIns="0" tIns="0" rIns="0" bIns="0"/>
          <a:lstStyle/>
          <a:p>
            <a:pPr algn="l" rtl="0" eaLnBrk="0">
              <a:lnSpc>
                <a:spcPct val="83038"/>
              </a:lnSpc>
              <a:tabLst/>
            </a:pPr>
            <a:endParaRPr sz="100" dirty="0">
              <a:latin typeface="Arial"/>
              <a:ea typeface="Arial"/>
              <a:cs typeface="Arial"/>
            </a:endParaRPr>
          </a:p>
          <a:p>
            <a:pPr marL="12700" algn="l" rtl="0" eaLnBrk="0">
              <a:lnSpc>
                <a:spcPct val="86000"/>
              </a:lnSpc>
              <a:tabLst/>
            </a:pPr>
            <a:r>
              <a:rPr sz="1400" b="1" kern="0" spc="-20" dirty="0">
                <a:solidFill>
                  <a:srgbClr val="000000">
                    <a:alpha val="100000"/>
                  </a:srgbClr>
                </a:solidFill>
                <a:latin typeface="Arial"/>
                <a:ea typeface="Arial"/>
                <a:cs typeface="Arial"/>
              </a:rPr>
              <a:t>Transciptio</a:t>
            </a:r>
            <a:r>
              <a:rPr sz="1400" b="1" kern="0" spc="-30" dirty="0">
                <a:solidFill>
                  <a:srgbClr val="000000">
                    <a:alpha val="100000"/>
                  </a:srgbClr>
                </a:solidFill>
                <a:latin typeface="Arial"/>
                <a:ea typeface="Arial"/>
                <a:cs typeface="Arial"/>
              </a:rPr>
              <a:t>nal</a:t>
            </a:r>
            <a:endParaRPr sz="1400" dirty="0">
              <a:latin typeface="Arial"/>
              <a:ea typeface="Arial"/>
              <a:cs typeface="Arial"/>
            </a:endParaRPr>
          </a:p>
        </p:txBody>
      </p:sp>
      <p:sp>
        <p:nvSpPr>
          <p:cNvPr id="176" name="textbox 176"/>
          <p:cNvSpPr/>
          <p:nvPr/>
        </p:nvSpPr>
        <p:spPr>
          <a:xfrm>
            <a:off x="14808111" y="5251514"/>
            <a:ext cx="1030604" cy="184785"/>
          </a:xfrm>
          <a:prstGeom prst="rect">
            <a:avLst/>
          </a:prstGeom>
          <a:noFill/>
          <a:ln w="0" cap="flat">
            <a:noFill/>
            <a:prstDash val="solid"/>
            <a:miter lim="0"/>
          </a:ln>
        </p:spPr>
        <p:txBody>
          <a:bodyPr vert="horz" wrap="square" lIns="0" tIns="0" rIns="0" bIns="0"/>
          <a:lstStyle/>
          <a:p>
            <a:pPr algn="l" rtl="0" eaLnBrk="0">
              <a:lnSpc>
                <a:spcPct val="82068"/>
              </a:lnSpc>
              <a:tabLst/>
            </a:pPr>
            <a:endParaRPr sz="100" dirty="0">
              <a:latin typeface="Arial"/>
              <a:ea typeface="Arial"/>
              <a:cs typeface="Arial"/>
            </a:endParaRPr>
          </a:p>
          <a:p>
            <a:pPr marL="12700" algn="l" rtl="0" eaLnBrk="0">
              <a:lnSpc>
                <a:spcPct val="87000"/>
              </a:lnSpc>
              <a:tabLst/>
            </a:pPr>
            <a:r>
              <a:rPr sz="1200" b="1" kern="0" spc="-70" dirty="0">
                <a:solidFill>
                  <a:srgbClr val="000000">
                    <a:alpha val="100000"/>
                  </a:srgbClr>
                </a:solidFill>
                <a:latin typeface="Arial"/>
                <a:ea typeface="Arial"/>
                <a:cs typeface="Arial"/>
              </a:rPr>
              <a:t>DNA</a:t>
            </a:r>
            <a:r>
              <a:rPr sz="1200" b="1" kern="0" spc="80" dirty="0">
                <a:solidFill>
                  <a:srgbClr val="000000">
                    <a:alpha val="100000"/>
                  </a:srgbClr>
                </a:solidFill>
                <a:latin typeface="Arial"/>
                <a:ea typeface="Arial"/>
                <a:cs typeface="Arial"/>
              </a:rPr>
              <a:t> </a:t>
            </a:r>
            <a:r>
              <a:rPr sz="1200" b="1" kern="0" spc="-70" dirty="0">
                <a:solidFill>
                  <a:srgbClr val="000000">
                    <a:alpha val="100000"/>
                  </a:srgbClr>
                </a:solidFill>
                <a:latin typeface="Arial"/>
                <a:ea typeface="Arial"/>
                <a:cs typeface="Arial"/>
              </a:rPr>
              <a:t>re</a:t>
            </a:r>
            <a:r>
              <a:rPr sz="1200" b="1" kern="0" spc="-60" dirty="0">
                <a:solidFill>
                  <a:srgbClr val="000000">
                    <a:alpha val="100000"/>
                  </a:srgbClr>
                </a:solidFill>
                <a:latin typeface="Arial"/>
                <a:ea typeface="Arial"/>
                <a:cs typeface="Arial"/>
              </a:rPr>
              <a:t>pai</a:t>
            </a:r>
            <a:r>
              <a:rPr sz="1200" b="1" kern="0" spc="-10" dirty="0">
                <a:solidFill>
                  <a:srgbClr val="000000">
                    <a:alpha val="100000"/>
                  </a:srgbClr>
                </a:solidFill>
                <a:latin typeface="Arial"/>
                <a:ea typeface="Arial"/>
                <a:cs typeface="Arial"/>
              </a:rPr>
              <a:t>r</a:t>
            </a:r>
            <a:endParaRPr sz="1200" dirty="0">
              <a:latin typeface="Arial"/>
              <a:ea typeface="Arial"/>
              <a:cs typeface="Arial"/>
            </a:endParaRPr>
          </a:p>
        </p:txBody>
      </p:sp>
      <p:sp>
        <p:nvSpPr>
          <p:cNvPr id="178" name="textbox 178"/>
          <p:cNvSpPr/>
          <p:nvPr/>
        </p:nvSpPr>
        <p:spPr>
          <a:xfrm>
            <a:off x="12509477" y="5287937"/>
            <a:ext cx="1243330" cy="167004"/>
          </a:xfrm>
          <a:prstGeom prst="rect">
            <a:avLst/>
          </a:prstGeom>
          <a:noFill/>
          <a:ln w="0" cap="flat">
            <a:noFill/>
            <a:prstDash val="solid"/>
            <a:miter lim="0"/>
          </a:ln>
        </p:spPr>
        <p:txBody>
          <a:bodyPr vert="horz" wrap="square" lIns="0" tIns="0" rIns="0" bIns="0"/>
          <a:lstStyle/>
          <a:p>
            <a:pPr algn="l" rtl="0" eaLnBrk="0">
              <a:lnSpc>
                <a:spcPct val="86969"/>
              </a:lnSpc>
              <a:tabLst/>
            </a:pPr>
            <a:endParaRPr sz="100" dirty="0">
              <a:latin typeface="Arial"/>
              <a:ea typeface="Arial"/>
              <a:cs typeface="Arial"/>
            </a:endParaRPr>
          </a:p>
          <a:p>
            <a:pPr marL="12700" algn="l" rtl="0" eaLnBrk="0">
              <a:lnSpc>
                <a:spcPct val="84000"/>
              </a:lnSpc>
              <a:tabLst/>
            </a:pPr>
            <a:r>
              <a:rPr sz="1100" kern="0" spc="0" dirty="0">
                <a:solidFill>
                  <a:srgbClr val="000000">
                    <a:alpha val="100000"/>
                  </a:srgbClr>
                </a:solidFill>
                <a:latin typeface="Arial"/>
                <a:ea typeface="Arial"/>
                <a:cs typeface="Arial"/>
              </a:rPr>
              <a:t>Senescence</a:t>
            </a:r>
            <a:r>
              <a:rPr sz="1100" kern="0" spc="250" dirty="0">
                <a:solidFill>
                  <a:srgbClr val="000000">
                    <a:alpha val="100000"/>
                  </a:srgbClr>
                </a:solidFill>
                <a:latin typeface="Arial"/>
                <a:ea typeface="Arial"/>
                <a:cs typeface="Arial"/>
              </a:rPr>
              <a:t>←</a:t>
            </a:r>
            <a:endParaRPr sz="1100" dirty="0">
              <a:latin typeface="Arial"/>
              <a:ea typeface="Arial"/>
              <a:cs typeface="Arial"/>
            </a:endParaRPr>
          </a:p>
        </p:txBody>
      </p:sp>
      <p:sp>
        <p:nvSpPr>
          <p:cNvPr id="180" name="textbox 180"/>
          <p:cNvSpPr/>
          <p:nvPr/>
        </p:nvSpPr>
        <p:spPr>
          <a:xfrm>
            <a:off x="17037085" y="5969174"/>
            <a:ext cx="1036320" cy="165100"/>
          </a:xfrm>
          <a:prstGeom prst="rect">
            <a:avLst/>
          </a:prstGeom>
          <a:noFill/>
          <a:ln w="0" cap="flat">
            <a:noFill/>
            <a:prstDash val="solid"/>
            <a:miter lim="0"/>
          </a:ln>
        </p:spPr>
        <p:txBody>
          <a:bodyPr vert="horz" wrap="square" lIns="0" tIns="0" rIns="0" bIns="0"/>
          <a:lstStyle/>
          <a:p>
            <a:pPr algn="l" rtl="0" eaLnBrk="0">
              <a:lnSpc>
                <a:spcPct val="86915"/>
              </a:lnSpc>
              <a:tabLst/>
            </a:pPr>
            <a:endParaRPr sz="100" dirty="0">
              <a:latin typeface="Arial"/>
              <a:ea typeface="Arial"/>
              <a:cs typeface="Arial"/>
            </a:endParaRPr>
          </a:p>
          <a:p>
            <a:pPr marL="12700" algn="l" rtl="0" eaLnBrk="0">
              <a:lnSpc>
                <a:spcPct val="83000"/>
              </a:lnSpc>
              <a:tabLst/>
            </a:pPr>
            <a:r>
              <a:rPr sz="1100" b="1" kern="0" spc="10" dirty="0">
                <a:solidFill>
                  <a:srgbClr val="000000">
                    <a:alpha val="100000"/>
                  </a:srgbClr>
                </a:solidFill>
                <a:latin typeface="Arial"/>
                <a:ea typeface="Arial"/>
                <a:cs typeface="Arial"/>
              </a:rPr>
              <a:t>Metastasis</a:t>
            </a:r>
            <a:endParaRPr sz="1100" dirty="0">
              <a:latin typeface="Arial"/>
              <a:ea typeface="Arial"/>
              <a:cs typeface="Arial"/>
            </a:endParaRPr>
          </a:p>
        </p:txBody>
      </p:sp>
      <p:sp>
        <p:nvSpPr>
          <p:cNvPr id="182" name="textbox 182"/>
          <p:cNvSpPr/>
          <p:nvPr/>
        </p:nvSpPr>
        <p:spPr>
          <a:xfrm>
            <a:off x="12820705" y="4000679"/>
            <a:ext cx="683895" cy="186054"/>
          </a:xfrm>
          <a:prstGeom prst="rect">
            <a:avLst/>
          </a:prstGeom>
          <a:noFill/>
          <a:ln w="0" cap="flat">
            <a:noFill/>
            <a:prstDash val="solid"/>
            <a:miter lim="0"/>
          </a:ln>
        </p:spPr>
        <p:txBody>
          <a:bodyPr vert="horz" wrap="square" lIns="0" tIns="0" rIns="0" bIns="0"/>
          <a:lstStyle/>
          <a:p>
            <a:pPr algn="l" rtl="0" eaLnBrk="0">
              <a:lnSpc>
                <a:spcPct val="81251"/>
              </a:lnSpc>
              <a:tabLst/>
            </a:pPr>
            <a:endParaRPr sz="100" dirty="0">
              <a:latin typeface="Arial"/>
              <a:ea typeface="Arial"/>
              <a:cs typeface="Arial"/>
            </a:endParaRPr>
          </a:p>
          <a:p>
            <a:pPr marL="12700" algn="l" rtl="0" eaLnBrk="0">
              <a:lnSpc>
                <a:spcPct val="81000"/>
              </a:lnSpc>
              <a:tabLst/>
            </a:pPr>
            <a:r>
              <a:rPr sz="1300" kern="0" spc="-50" dirty="0">
                <a:solidFill>
                  <a:srgbClr val="000000">
                    <a:alpha val="100000"/>
                  </a:srgbClr>
                </a:solidFill>
                <a:latin typeface="Arial"/>
                <a:ea typeface="Arial"/>
                <a:cs typeface="Arial"/>
              </a:rPr>
              <a:t>ZBP1</a:t>
            </a:r>
            <a:endParaRPr sz="1300" dirty="0">
              <a:latin typeface="Arial"/>
              <a:ea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 name="picture 184"/>
          <p:cNvPicPr>
            <a:picLocks noChangeAspect="1"/>
          </p:cNvPicPr>
          <p:nvPr/>
        </p:nvPicPr>
        <p:blipFill>
          <a:blip r:embed="rId2"/>
          <a:stretch>
            <a:fillRect/>
          </a:stretch>
        </p:blipFill>
        <p:spPr>
          <a:xfrm rot="21600000">
            <a:off x="857283" y="2908300"/>
            <a:ext cx="8762902" cy="4451311"/>
          </a:xfrm>
          <a:prstGeom prst="rect">
            <a:avLst/>
          </a:prstGeom>
        </p:spPr>
      </p:pic>
      <p:graphicFrame>
        <p:nvGraphicFramePr>
          <p:cNvPr id="186" name="table 186"/>
          <p:cNvGraphicFramePr>
            <a:graphicFrameLocks noGrp="1"/>
          </p:cNvGraphicFramePr>
          <p:nvPr/>
        </p:nvGraphicFramePr>
        <p:xfrm>
          <a:off x="838182" y="2969958"/>
          <a:ext cx="8002905" cy="6932930"/>
        </p:xfrm>
        <a:graphic>
          <a:graphicData uri="http://schemas.openxmlformats.org/drawingml/2006/table">
            <a:tbl>
              <a:tblPr/>
              <a:tblGrid>
                <a:gridCol w="2085975"/>
                <a:gridCol w="5916929"/>
              </a:tblGrid>
              <a:tr h="6932930">
                <a:tc>
                  <a:txBody>
                    <a:bodyPr/>
                    <a:lstStyle/>
                    <a:p>
                      <a:pPr algn="l" rtl="0" eaLnBrk="0">
                        <a:lnSpc>
                          <a:spcPct val="126000"/>
                        </a:lnSpc>
                        <a:tabLst/>
                      </a:pPr>
                      <a:endParaRPr sz="1000" dirty="0">
                        <a:latin typeface="Arial"/>
                        <a:ea typeface="Arial"/>
                        <a:cs typeface="Arial"/>
                      </a:endParaRPr>
                    </a:p>
                    <a:p>
                      <a:pPr marL="183514" algn="l" rtl="0" eaLnBrk="0">
                        <a:lnSpc>
                          <a:spcPct val="97000"/>
                        </a:lnSpc>
                        <a:spcBef>
                          <a:spcPts val="3"/>
                        </a:spcBef>
                        <a:tabLst/>
                      </a:pPr>
                      <a:r>
                        <a:rPr sz="3300" kern="0" spc="-50" dirty="0">
                          <a:solidFill>
                            <a:srgbClr val="1010C0">
                              <a:alpha val="100000"/>
                            </a:srgbClr>
                          </a:solidFill>
                          <a:latin typeface="SimHei"/>
                          <a:ea typeface="SimHei"/>
                          <a:cs typeface="SimHei"/>
                        </a:rPr>
                        <a:t>米</a:t>
                      </a:r>
                      <a:r>
                        <a:rPr sz="3300" kern="0" spc="730" dirty="0">
                          <a:solidFill>
                            <a:srgbClr val="1010C0">
                              <a:alpha val="100000"/>
                            </a:srgbClr>
                          </a:solidFill>
                          <a:latin typeface="SimHei"/>
                          <a:ea typeface="SimHei"/>
                          <a:cs typeface="SimHei"/>
                        </a:rPr>
                        <a:t>  </a:t>
                      </a:r>
                      <a:r>
                        <a:rPr sz="3300" kern="0" spc="-50" baseline="-7892" dirty="0">
                          <a:solidFill>
                            <a:srgbClr val="FFFFFF">
                              <a:alpha val="100000"/>
                            </a:srgbClr>
                          </a:solidFill>
                          <a:latin typeface="Times New Roman"/>
                          <a:ea typeface="Times New Roman"/>
                          <a:cs typeface="Times New Roman"/>
                        </a:rPr>
                        <a:t>01</a:t>
                      </a:r>
                      <a:endParaRPr sz="3300" baseline="-7892" dirty="0">
                        <a:latin typeface="Times New Roman"/>
                        <a:ea typeface="Times New Roman"/>
                        <a:cs typeface="Times New Roman"/>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400" dirty="0">
                        <a:latin typeface="Arial"/>
                        <a:ea typeface="Arial"/>
                        <a:cs typeface="Arial"/>
                      </a:endParaRPr>
                    </a:p>
                    <a:p>
                      <a:pPr marL="1326514" algn="l" rtl="0" eaLnBrk="0">
                        <a:lnSpc>
                          <a:spcPts val="2521"/>
                        </a:lnSpc>
                        <a:spcBef>
                          <a:spcPts val="3"/>
                        </a:spcBef>
                        <a:tabLst/>
                      </a:pPr>
                      <a:r>
                        <a:rPr sz="1800" kern="0" spc="-10" dirty="0">
                          <a:solidFill>
                            <a:srgbClr val="FFFFFF">
                              <a:alpha val="100000"/>
                            </a:srgbClr>
                          </a:solidFill>
                          <a:latin typeface="Arial"/>
                          <a:ea typeface="Arial"/>
                          <a:cs typeface="Arial"/>
                        </a:rPr>
                        <a:t>02</a:t>
                      </a:r>
                      <a:endParaRPr sz="1800" dirty="0">
                        <a:latin typeface="Arial"/>
                        <a:ea typeface="Arial"/>
                        <a:cs typeface="Arial"/>
                      </a:endParaRPr>
                    </a:p>
                  </a:txBody>
                  <a:tcPr marL="0" marR="0" marT="0" marB="0" vert="horz">
                    <a:lnL>
                      <a:noFill/>
                    </a:lnL>
                    <a:lnR>
                      <a:noFill/>
                    </a:lnR>
                    <a:lnT>
                      <a:noFill/>
                    </a:lnT>
                    <a:lnB>
                      <a:noFill/>
                    </a:lnB>
                  </a:tcPr>
                </a:tc>
                <a:tc>
                  <a:txBody>
                    <a:bodyPr/>
                    <a:lstStyle/>
                    <a:p>
                      <a:pPr marL="276225" algn="l" rtl="0" eaLnBrk="0">
                        <a:lnSpc>
                          <a:spcPct val="122000"/>
                        </a:lnSpc>
                        <a:spcBef>
                          <a:spcPts val="1"/>
                        </a:spcBef>
                        <a:tabLst/>
                      </a:pPr>
                      <a:r>
                        <a:rPr sz="1700" b="1" kern="0" spc="-10" dirty="0">
                          <a:solidFill>
                            <a:srgbClr val="1010C0">
                              <a:alpha val="100000"/>
                            </a:srgbClr>
                          </a:solidFill>
                          <a:latin typeface="Arial"/>
                          <a:ea typeface="Arial"/>
                          <a:cs typeface="Arial"/>
                        </a:rPr>
                        <a:t>The</a:t>
                      </a:r>
                      <a:r>
                        <a:rPr sz="1700" b="1" kern="0" spc="210" dirty="0">
                          <a:solidFill>
                            <a:srgbClr val="1010C0">
                              <a:alpha val="100000"/>
                            </a:srgbClr>
                          </a:solidFill>
                          <a:latin typeface="Arial"/>
                          <a:ea typeface="Arial"/>
                          <a:cs typeface="Arial"/>
                        </a:rPr>
                        <a:t>  </a:t>
                      </a:r>
                      <a:r>
                        <a:rPr sz="1700" b="1" kern="0" spc="-10" dirty="0">
                          <a:solidFill>
                            <a:srgbClr val="1010C0">
                              <a:alpha val="100000"/>
                            </a:srgbClr>
                          </a:solidFill>
                          <a:latin typeface="Arial"/>
                          <a:ea typeface="Arial"/>
                          <a:cs typeface="Arial"/>
                        </a:rPr>
                        <a:t>Principle: </a:t>
                      </a:r>
                      <a:r>
                        <a:rPr sz="1700" kern="0" spc="-10" dirty="0">
                          <a:solidFill>
                            <a:srgbClr val="000000">
                              <a:alpha val="100000"/>
                            </a:srgbClr>
                          </a:solidFill>
                          <a:latin typeface="Arial"/>
                          <a:ea typeface="Arial"/>
                          <a:cs typeface="Arial"/>
                        </a:rPr>
                        <a:t>The immune response</a:t>
                      </a:r>
                      <a:r>
                        <a:rPr sz="1700" kern="0" spc="11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is</a:t>
                      </a:r>
                      <a:r>
                        <a:rPr sz="1700" kern="0" spc="10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not confined</a:t>
                      </a:r>
                      <a:r>
                        <a:rPr sz="1700" kern="0" spc="30" dirty="0">
                          <a:solidFill>
                            <a:srgbClr val="000000">
                              <a:alpha val="100000"/>
                            </a:srgbClr>
                          </a:solidFill>
                          <a:latin typeface="Arial"/>
                          <a:ea typeface="Arial"/>
                          <a:cs typeface="Arial"/>
                        </a:rPr>
                        <a:t> </a:t>
                      </a:r>
                      <a:r>
                        <a:rPr sz="1700" kern="0" spc="-10" dirty="0">
                          <a:solidFill>
                            <a:srgbClr val="000000">
                              <a:alpha val="100000"/>
                            </a:srgbClr>
                          </a:solidFill>
                          <a:latin typeface="Arial"/>
                          <a:ea typeface="Arial"/>
                          <a:cs typeface="Arial"/>
                        </a:rPr>
                        <a:t>to</a:t>
                      </a:r>
                      <a:r>
                        <a:rPr sz="1700" kern="0" spc="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the</a:t>
                      </a:r>
                      <a:r>
                        <a:rPr sz="1700" kern="0" spc="14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initially</a:t>
                      </a:r>
                      <a:r>
                        <a:rPr sz="1700" kern="0" spc="14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stimulated</a:t>
                      </a:r>
                      <a:r>
                        <a:rPr sz="1700" kern="0" spc="14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cell</a:t>
                      </a:r>
                      <a:r>
                        <a:rPr sz="1700" kern="0" spc="140" dirty="0">
                          <a:solidFill>
                            <a:srgbClr val="000000">
                              <a:alpha val="100000"/>
                            </a:srgbClr>
                          </a:solidFill>
                          <a:latin typeface="Arial"/>
                          <a:ea typeface="Arial"/>
                          <a:cs typeface="Arial"/>
                        </a:rPr>
                        <a:t>.</a:t>
                      </a:r>
                      <a:r>
                        <a:rPr sz="1700" kern="0" spc="0" dirty="0">
                          <a:solidFill>
                            <a:srgbClr val="000000">
                              <a:alpha val="100000"/>
                            </a:srgbClr>
                          </a:solidFill>
                          <a:latin typeface="Arial"/>
                          <a:ea typeface="Arial"/>
                          <a:cs typeface="Arial"/>
                        </a:rPr>
                        <a:t>cGAMP</a:t>
                      </a:r>
                      <a:r>
                        <a:rPr sz="1700" kern="0" spc="14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acts</a:t>
                      </a:r>
                      <a:r>
                        <a:rPr sz="1700" kern="0" spc="7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as</a:t>
                      </a:r>
                      <a:r>
                        <a:rPr sz="1700" kern="0" spc="7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a</a:t>
                      </a:r>
                      <a:r>
                        <a:rPr sz="1700" kern="0" spc="120" dirty="0">
                          <a:solidFill>
                            <a:srgbClr val="000000">
                              <a:alpha val="100000"/>
                            </a:srgbClr>
                          </a:solidFill>
                          <a:latin typeface="Arial"/>
                          <a:ea typeface="Arial"/>
                          <a:cs typeface="Arial"/>
                        </a:rPr>
                        <a:t> </a:t>
                      </a:r>
                      <a:r>
                        <a:rPr sz="1700" kern="0" spc="0" dirty="0">
                          <a:solidFill>
                            <a:srgbClr val="000000">
                              <a:alpha val="100000"/>
                            </a:srgbClr>
                          </a:solidFill>
                          <a:latin typeface="Arial"/>
                          <a:ea typeface="Arial"/>
                          <a:cs typeface="Arial"/>
                        </a:rPr>
                        <a:t>paracrine       </a:t>
                      </a:r>
                      <a:r>
                        <a:rPr sz="1700" kern="0" spc="0" dirty="0">
                          <a:solidFill>
                            <a:srgbClr val="000000">
                              <a:alpha val="100000"/>
                            </a:srgbClr>
                          </a:solidFill>
                          <a:latin typeface="Arial"/>
                          <a:ea typeface="Arial"/>
                          <a:cs typeface="Arial"/>
                        </a:rPr>
                        <a:t>danger sig</a:t>
                      </a:r>
                      <a:r>
                        <a:rPr sz="1700" kern="0" spc="-10" dirty="0">
                          <a:solidFill>
                            <a:srgbClr val="000000">
                              <a:alpha val="100000"/>
                            </a:srgbClr>
                          </a:solidFill>
                          <a:latin typeface="Arial"/>
                          <a:ea typeface="Arial"/>
                          <a:cs typeface="Arial"/>
                        </a:rPr>
                        <a:t>nal.</a:t>
                      </a:r>
                      <a:endParaRPr sz="1700" dirty="0">
                        <a:latin typeface="Arial"/>
                        <a:ea typeface="Arial"/>
                        <a:cs typeface="Arial"/>
                      </a:endParaRPr>
                    </a:p>
                    <a:p>
                      <a:pPr algn="l" rtl="0" eaLnBrk="0">
                        <a:lnSpc>
                          <a:spcPct val="120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algn="l" rtl="0" eaLnBrk="0">
                        <a:lnSpc>
                          <a:spcPct val="121000"/>
                        </a:lnSpc>
                        <a:tabLst/>
                      </a:pPr>
                      <a:endParaRPr sz="1000" dirty="0">
                        <a:latin typeface="Arial"/>
                        <a:ea typeface="Arial"/>
                        <a:cs typeface="Arial"/>
                      </a:endParaRPr>
                    </a:p>
                    <a:p>
                      <a:pPr marL="276225" algn="l" rtl="0" eaLnBrk="0">
                        <a:lnSpc>
                          <a:spcPct val="82000"/>
                        </a:lnSpc>
                        <a:spcBef>
                          <a:spcPts val="581"/>
                        </a:spcBef>
                        <a:tabLst/>
                      </a:pPr>
                      <a:r>
                        <a:rPr sz="1900" b="1" kern="0" spc="-10" dirty="0">
                          <a:solidFill>
                            <a:srgbClr val="1010A0">
                              <a:alpha val="100000"/>
                            </a:srgbClr>
                          </a:solidFill>
                          <a:latin typeface="Arial"/>
                          <a:ea typeface="Arial"/>
                          <a:cs typeface="Arial"/>
                        </a:rPr>
                        <a:t>Mechanisms</a:t>
                      </a:r>
                      <a:r>
                        <a:rPr sz="1900" b="1" kern="0" spc="170" dirty="0">
                          <a:solidFill>
                            <a:srgbClr val="1010A0">
                              <a:alpha val="100000"/>
                            </a:srgbClr>
                          </a:solidFill>
                          <a:latin typeface="Arial"/>
                          <a:ea typeface="Arial"/>
                          <a:cs typeface="Arial"/>
                        </a:rPr>
                        <a:t> </a:t>
                      </a:r>
                      <a:r>
                        <a:rPr sz="1900" b="1" kern="0" spc="-10" dirty="0">
                          <a:solidFill>
                            <a:srgbClr val="1010A0">
                              <a:alpha val="100000"/>
                            </a:srgbClr>
                          </a:solidFill>
                          <a:latin typeface="Arial"/>
                          <a:ea typeface="Arial"/>
                          <a:cs typeface="Arial"/>
                        </a:rPr>
                        <a:t>of Transfer:</a:t>
                      </a:r>
                      <a:endParaRPr sz="1900" dirty="0">
                        <a:latin typeface="Arial"/>
                        <a:ea typeface="Arial"/>
                        <a:cs typeface="Arial"/>
                      </a:endParaRPr>
                    </a:p>
                    <a:p>
                      <a:pPr marL="580390" indent="-304165" algn="l" rtl="0" eaLnBrk="0">
                        <a:lnSpc>
                          <a:spcPct val="124000"/>
                        </a:lnSpc>
                        <a:spcBef>
                          <a:spcPts val="970"/>
                        </a:spcBef>
                        <a:tabLst/>
                      </a:pPr>
                      <a:r>
                        <a:rPr sz="1500" kern="0" spc="-10" dirty="0">
                          <a:solidFill>
                            <a:srgbClr val="1010A0">
                              <a:alpha val="100000"/>
                            </a:srgbClr>
                          </a:solidFill>
                          <a:latin typeface="SimSun"/>
                          <a:ea typeface="SimSun"/>
                          <a:cs typeface="SimSun"/>
                        </a:rPr>
                        <a:t>·  </a:t>
                      </a:r>
                      <a:r>
                        <a:rPr sz="1500" b="1" kern="0" spc="-10" dirty="0">
                          <a:solidFill>
                            <a:srgbClr val="000000">
                              <a:alpha val="100000"/>
                            </a:srgbClr>
                          </a:solidFill>
                          <a:latin typeface="Arial"/>
                          <a:ea typeface="Arial"/>
                          <a:cs typeface="Arial"/>
                        </a:rPr>
                        <a:t>Gap  Junctions</a:t>
                      </a:r>
                      <a:r>
                        <a:rPr sz="1500" b="1" kern="0" spc="-2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Direct   cell-to-celltransfer  to   immediate</a:t>
                      </a:r>
                      <a:r>
                        <a:rPr sz="1500" kern="0" spc="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neighbors,coordinating</a:t>
                      </a:r>
                      <a:r>
                        <a:rPr sz="1500" kern="0" spc="41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a  localized</a:t>
                      </a:r>
                      <a:r>
                        <a:rPr sz="1500" kern="0" spc="36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tissue  response.</a:t>
                      </a:r>
                      <a:endParaRPr sz="1500" dirty="0">
                        <a:latin typeface="Arial"/>
                        <a:ea typeface="Arial"/>
                        <a:cs typeface="Arial"/>
                      </a:endParaRPr>
                    </a:p>
                    <a:p>
                      <a:pPr marL="580390" indent="-304165" algn="l" rtl="0" eaLnBrk="0">
                        <a:lnSpc>
                          <a:spcPct val="125000"/>
                        </a:lnSpc>
                        <a:spcBef>
                          <a:spcPts val="1050"/>
                        </a:spcBef>
                        <a:tabLst/>
                      </a:pPr>
                      <a:r>
                        <a:rPr sz="1500" kern="0" spc="0" dirty="0">
                          <a:solidFill>
                            <a:srgbClr val="1010C0">
                              <a:alpha val="100000"/>
                            </a:srgbClr>
                          </a:solidFill>
                          <a:latin typeface="SimSun"/>
                          <a:ea typeface="SimSun"/>
                          <a:cs typeface="SimSun"/>
                        </a:rPr>
                        <a:t>●</a:t>
                      </a:r>
                      <a:r>
                        <a:rPr sz="1500" kern="0" spc="380" dirty="0">
                          <a:solidFill>
                            <a:srgbClr val="1010C0">
                              <a:alpha val="100000"/>
                            </a:srgbClr>
                          </a:solidFill>
                          <a:latin typeface="SimSun"/>
                          <a:ea typeface="SimSun"/>
                          <a:cs typeface="SimSun"/>
                        </a:rPr>
                        <a:t> </a:t>
                      </a:r>
                      <a:r>
                        <a:rPr sz="1500" b="1" kern="0" spc="0" dirty="0">
                          <a:solidFill>
                            <a:srgbClr val="000000">
                              <a:alpha val="100000"/>
                            </a:srgbClr>
                          </a:solidFill>
                          <a:latin typeface="Arial"/>
                          <a:ea typeface="Arial"/>
                          <a:cs typeface="Arial"/>
                        </a:rPr>
                        <a:t>Extracellular   Transp</a:t>
                      </a:r>
                      <a:r>
                        <a:rPr sz="1500" b="1" kern="0" spc="-10" dirty="0">
                          <a:solidFill>
                            <a:srgbClr val="000000">
                              <a:alpha val="100000"/>
                            </a:srgbClr>
                          </a:solidFill>
                          <a:latin typeface="Arial"/>
                          <a:ea typeface="Arial"/>
                          <a:cs typeface="Arial"/>
                        </a:rPr>
                        <a:t>ort:</a:t>
                      </a:r>
                      <a:r>
                        <a:rPr sz="1500" kern="0" spc="-10" dirty="0">
                          <a:solidFill>
                            <a:srgbClr val="000000">
                              <a:alpha val="100000"/>
                            </a:srgbClr>
                          </a:solidFill>
                          <a:latin typeface="Arial"/>
                          <a:ea typeface="Arial"/>
                          <a:cs typeface="Arial"/>
                        </a:rPr>
                        <a:t>cGAMP</a:t>
                      </a:r>
                      <a:r>
                        <a:rPr sz="1500" kern="0" spc="1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can</a:t>
                      </a:r>
                      <a:r>
                        <a:rPr sz="1500" kern="0" spc="18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be</a:t>
                      </a:r>
                      <a:r>
                        <a:rPr sz="1500" kern="0" spc="13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actively</a:t>
                      </a:r>
                      <a:r>
                        <a:rPr sz="1500" kern="0" spc="1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exported</a:t>
                      </a:r>
                      <a:r>
                        <a:rPr sz="1500" kern="0" spc="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into</a:t>
                      </a:r>
                      <a:r>
                        <a:rPr sz="1500" kern="0" spc="17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the</a:t>
                      </a:r>
                      <a:r>
                        <a:rPr sz="1500" kern="0" spc="20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extracellular</a:t>
                      </a:r>
                      <a:r>
                        <a:rPr sz="1500" kern="0" spc="18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space</a:t>
                      </a:r>
                      <a:r>
                        <a:rPr sz="1500" kern="0" spc="20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and</a:t>
                      </a:r>
                      <a:r>
                        <a:rPr sz="1500" kern="0" spc="18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t</a:t>
                      </a:r>
                      <a:r>
                        <a:rPr sz="1500" kern="0" spc="-20" dirty="0">
                          <a:solidFill>
                            <a:srgbClr val="000000">
                              <a:alpha val="100000"/>
                            </a:srgbClr>
                          </a:solidFill>
                          <a:latin typeface="Arial"/>
                          <a:ea typeface="Arial"/>
                          <a:cs typeface="Arial"/>
                        </a:rPr>
                        <a:t>aken</a:t>
                      </a:r>
                      <a:r>
                        <a:rPr sz="1500" kern="0" spc="24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up</a:t>
                      </a:r>
                      <a:r>
                        <a:rPr sz="1500" kern="0" spc="25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by</a:t>
                      </a:r>
                      <a:r>
                        <a:rPr sz="1500" kern="0" spc="24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bystander</a:t>
                      </a:r>
                      <a:r>
                        <a:rPr sz="1500" kern="0" spc="19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cells.</a:t>
                      </a:r>
                      <a:endParaRPr sz="1500" dirty="0">
                        <a:latin typeface="Arial"/>
                        <a:ea typeface="Arial"/>
                        <a:cs typeface="Arial"/>
                      </a:endParaRPr>
                    </a:p>
                    <a:p>
                      <a:pPr marL="580390" algn="l" rtl="0" eaLnBrk="0">
                        <a:lnSpc>
                          <a:spcPts val="2044"/>
                        </a:lnSpc>
                        <a:spcBef>
                          <a:spcPts val="1012"/>
                        </a:spcBef>
                        <a:tabLst/>
                      </a:pPr>
                      <a:r>
                        <a:rPr sz="1500" kern="0" spc="-20" dirty="0">
                          <a:solidFill>
                            <a:srgbClr val="8080E0">
                              <a:alpha val="100000"/>
                            </a:srgbClr>
                          </a:solidFill>
                          <a:latin typeface="SimSun"/>
                          <a:ea typeface="SimSun"/>
                          <a:cs typeface="SimSun"/>
                        </a:rPr>
                        <a:t>●</a:t>
                      </a:r>
                      <a:r>
                        <a:rPr sz="1500" kern="0" spc="210" dirty="0">
                          <a:solidFill>
                            <a:srgbClr val="8080E0">
                              <a:alpha val="100000"/>
                            </a:srgbClr>
                          </a:solidFill>
                          <a:latin typeface="SimSun"/>
                          <a:ea typeface="SimSun"/>
                          <a:cs typeface="SimSun"/>
                        </a:rPr>
                        <a:t> </a:t>
                      </a:r>
                      <a:r>
                        <a:rPr sz="1500" b="1" kern="0" spc="-20" dirty="0">
                          <a:solidFill>
                            <a:srgbClr val="000000">
                              <a:alpha val="100000"/>
                            </a:srgbClr>
                          </a:solidFill>
                          <a:latin typeface="Arial"/>
                          <a:ea typeface="Arial"/>
                          <a:cs typeface="Arial"/>
                        </a:rPr>
                        <a:t>Export:  </a:t>
                      </a:r>
                      <a:r>
                        <a:rPr sz="1500" kern="0" spc="-20" dirty="0">
                          <a:solidFill>
                            <a:srgbClr val="000000">
                              <a:alpha val="100000"/>
                            </a:srgbClr>
                          </a:solidFill>
                          <a:latin typeface="Arial"/>
                          <a:ea typeface="Arial"/>
                          <a:cs typeface="Arial"/>
                        </a:rPr>
                        <a:t>Mediated</a:t>
                      </a:r>
                      <a:r>
                        <a:rPr sz="1500" kern="0" spc="28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by</a:t>
                      </a:r>
                      <a:r>
                        <a:rPr sz="1500" kern="0" spc="21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the</a:t>
                      </a:r>
                      <a:r>
                        <a:rPr sz="1500" kern="0" spc="21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transporter</a:t>
                      </a:r>
                      <a:r>
                        <a:rPr sz="1500" kern="0" spc="16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ABC</a:t>
                      </a:r>
                      <a:r>
                        <a:rPr sz="1500" kern="0" spc="-30" dirty="0">
                          <a:solidFill>
                            <a:srgbClr val="000000">
                              <a:alpha val="100000"/>
                            </a:srgbClr>
                          </a:solidFill>
                          <a:latin typeface="Arial"/>
                          <a:ea typeface="Arial"/>
                          <a:cs typeface="Arial"/>
                        </a:rPr>
                        <a:t>C1.</a:t>
                      </a:r>
                      <a:endParaRPr sz="1500" dirty="0">
                        <a:latin typeface="Arial"/>
                        <a:ea typeface="Arial"/>
                        <a:cs typeface="Arial"/>
                      </a:endParaRPr>
                    </a:p>
                    <a:p>
                      <a:pPr marL="834389" indent="-254000" algn="l" rtl="0" eaLnBrk="0">
                        <a:lnSpc>
                          <a:spcPct val="123000"/>
                        </a:lnSpc>
                        <a:spcBef>
                          <a:spcPts val="517"/>
                        </a:spcBef>
                        <a:tabLst/>
                      </a:pPr>
                      <a:r>
                        <a:rPr sz="1500" kern="0" spc="-20" dirty="0">
                          <a:solidFill>
                            <a:srgbClr val="4040E0">
                              <a:alpha val="100000"/>
                            </a:srgbClr>
                          </a:solidFill>
                          <a:latin typeface="SimSun"/>
                          <a:ea typeface="SimSun"/>
                          <a:cs typeface="SimSun"/>
                        </a:rPr>
                        <a:t>● </a:t>
                      </a:r>
                      <a:r>
                        <a:rPr sz="1500" b="1" kern="0" spc="-20" dirty="0">
                          <a:solidFill>
                            <a:srgbClr val="000000">
                              <a:alpha val="100000"/>
                            </a:srgbClr>
                          </a:solidFill>
                          <a:latin typeface="Arial"/>
                          <a:ea typeface="Arial"/>
                          <a:cs typeface="Arial"/>
                        </a:rPr>
                        <a:t>Import:  </a:t>
                      </a:r>
                      <a:r>
                        <a:rPr sz="1500" kern="0" spc="-20" dirty="0">
                          <a:solidFill>
                            <a:srgbClr val="000000">
                              <a:alpha val="100000"/>
                            </a:srgbClr>
                          </a:solidFill>
                          <a:latin typeface="Arial"/>
                          <a:ea typeface="Arial"/>
                          <a:cs typeface="Arial"/>
                        </a:rPr>
                        <a:t>Mediated</a:t>
                      </a:r>
                      <a:r>
                        <a:rPr sz="1500" kern="0" spc="13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by</a:t>
                      </a:r>
                      <a:r>
                        <a:rPr sz="1500" kern="0" spc="9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solute</a:t>
                      </a:r>
                      <a:r>
                        <a:rPr sz="1500" kern="0" spc="10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c</a:t>
                      </a:r>
                      <a:r>
                        <a:rPr sz="1500" kern="0" spc="-30" dirty="0">
                          <a:solidFill>
                            <a:srgbClr val="000000">
                              <a:alpha val="100000"/>
                            </a:srgbClr>
                          </a:solidFill>
                          <a:latin typeface="Arial"/>
                          <a:ea typeface="Arial"/>
                          <a:cs typeface="Arial"/>
                        </a:rPr>
                        <a:t>arriers</a:t>
                      </a:r>
                      <a:r>
                        <a:rPr sz="1500" kern="0" spc="140" dirty="0">
                          <a:solidFill>
                            <a:srgbClr val="000000">
                              <a:alpha val="100000"/>
                            </a:srgbClr>
                          </a:solidFill>
                          <a:latin typeface="Arial"/>
                          <a:ea typeface="Arial"/>
                          <a:cs typeface="Arial"/>
                        </a:rPr>
                        <a:t> </a:t>
                      </a:r>
                      <a:r>
                        <a:rPr sz="1500" kern="0" spc="-30" dirty="0">
                          <a:solidFill>
                            <a:srgbClr val="000000">
                              <a:alpha val="100000"/>
                            </a:srgbClr>
                          </a:solidFill>
                          <a:latin typeface="Arial"/>
                          <a:ea typeface="Arial"/>
                          <a:cs typeface="Arial"/>
                        </a:rPr>
                        <a:t>like</a:t>
                      </a:r>
                      <a:r>
                        <a:rPr sz="1500" kern="0" spc="110" dirty="0">
                          <a:solidFill>
                            <a:srgbClr val="000000">
                              <a:alpha val="100000"/>
                            </a:srgbClr>
                          </a:solidFill>
                          <a:latin typeface="Arial"/>
                          <a:ea typeface="Arial"/>
                          <a:cs typeface="Arial"/>
                        </a:rPr>
                        <a:t> </a:t>
                      </a:r>
                      <a:r>
                        <a:rPr sz="1500" kern="0" spc="-30" dirty="0">
                          <a:solidFill>
                            <a:srgbClr val="000000">
                              <a:alpha val="100000"/>
                            </a:srgbClr>
                          </a:solidFill>
                          <a:latin typeface="Arial"/>
                          <a:ea typeface="Arial"/>
                          <a:cs typeface="Arial"/>
                        </a:rPr>
                        <a:t>SLC19A1</a:t>
                      </a:r>
                      <a:r>
                        <a:rPr sz="1500" kern="0" spc="100" dirty="0">
                          <a:solidFill>
                            <a:srgbClr val="000000">
                              <a:alpha val="100000"/>
                            </a:srgbClr>
                          </a:solidFill>
                          <a:latin typeface="Arial"/>
                          <a:ea typeface="Arial"/>
                          <a:cs typeface="Arial"/>
                        </a:rPr>
                        <a:t> </a:t>
                      </a:r>
                      <a:r>
                        <a:rPr sz="1500" kern="0" spc="-30" dirty="0">
                          <a:solidFill>
                            <a:srgbClr val="000000">
                              <a:alpha val="100000"/>
                            </a:srgbClr>
                          </a:solidFill>
                          <a:latin typeface="Arial"/>
                          <a:ea typeface="Arial"/>
                          <a:cs typeface="Arial"/>
                        </a:rPr>
                        <a:t>and</a:t>
                      </a:r>
                      <a:r>
                        <a:rPr sz="1500" kern="0" spc="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volume-regulated</a:t>
                      </a:r>
                      <a:r>
                        <a:rPr sz="1500" kern="0" spc="27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anion</a:t>
                      </a:r>
                      <a:r>
                        <a:rPr sz="1500" kern="0" spc="21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channels.</a:t>
                      </a:r>
                      <a:endParaRPr sz="15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marL="276225" algn="l" rtl="0" eaLnBrk="0">
                        <a:lnSpc>
                          <a:spcPct val="81000"/>
                        </a:lnSpc>
                        <a:spcBef>
                          <a:spcPts val="573"/>
                        </a:spcBef>
                        <a:tabLst/>
                      </a:pPr>
                      <a:r>
                        <a:rPr sz="1900" b="1" kern="0" spc="-10" dirty="0">
                          <a:solidFill>
                            <a:srgbClr val="1010C0">
                              <a:alpha val="100000"/>
                            </a:srgbClr>
                          </a:solidFill>
                          <a:latin typeface="Arial"/>
                          <a:ea typeface="Arial"/>
                          <a:cs typeface="Arial"/>
                        </a:rPr>
                        <a:t>Regulation</a:t>
                      </a:r>
                      <a:r>
                        <a:rPr sz="1900" b="1" kern="0" spc="390" dirty="0">
                          <a:solidFill>
                            <a:srgbClr val="1010C0">
                              <a:alpha val="100000"/>
                            </a:srgbClr>
                          </a:solidFill>
                          <a:latin typeface="Arial"/>
                          <a:ea typeface="Arial"/>
                          <a:cs typeface="Arial"/>
                        </a:rPr>
                        <a:t> </a:t>
                      </a:r>
                      <a:r>
                        <a:rPr sz="1900" b="1" kern="0" spc="-10" dirty="0">
                          <a:solidFill>
                            <a:srgbClr val="1010C0">
                              <a:alpha val="100000"/>
                            </a:srgbClr>
                          </a:solidFill>
                          <a:latin typeface="Arial"/>
                          <a:ea typeface="Arial"/>
                          <a:cs typeface="Arial"/>
                        </a:rPr>
                        <a:t>of</a:t>
                      </a:r>
                      <a:r>
                        <a:rPr sz="1900" b="1" kern="0" spc="400" dirty="0">
                          <a:solidFill>
                            <a:srgbClr val="1010C0">
                              <a:alpha val="100000"/>
                            </a:srgbClr>
                          </a:solidFill>
                          <a:latin typeface="Arial"/>
                          <a:ea typeface="Arial"/>
                          <a:cs typeface="Arial"/>
                        </a:rPr>
                        <a:t> </a:t>
                      </a:r>
                      <a:r>
                        <a:rPr sz="1900" b="1" kern="0" spc="-10" dirty="0">
                          <a:solidFill>
                            <a:srgbClr val="1010C0">
                              <a:alpha val="100000"/>
                            </a:srgbClr>
                          </a:solidFill>
                          <a:latin typeface="Arial"/>
                          <a:ea typeface="Arial"/>
                          <a:cs typeface="Arial"/>
                        </a:rPr>
                        <a:t>E</a:t>
                      </a:r>
                      <a:r>
                        <a:rPr sz="1900" b="1" kern="0" spc="-20" dirty="0">
                          <a:solidFill>
                            <a:srgbClr val="1010C0">
                              <a:alpha val="100000"/>
                            </a:srgbClr>
                          </a:solidFill>
                          <a:latin typeface="Arial"/>
                          <a:ea typeface="Arial"/>
                          <a:cs typeface="Arial"/>
                        </a:rPr>
                        <a:t>xtracellular</a:t>
                      </a:r>
                      <a:r>
                        <a:rPr sz="1900" b="1" kern="0" spc="370" dirty="0">
                          <a:solidFill>
                            <a:srgbClr val="1010C0">
                              <a:alpha val="100000"/>
                            </a:srgbClr>
                          </a:solidFill>
                          <a:latin typeface="Arial"/>
                          <a:ea typeface="Arial"/>
                          <a:cs typeface="Arial"/>
                        </a:rPr>
                        <a:t> </a:t>
                      </a:r>
                      <a:r>
                        <a:rPr sz="1900" b="1" kern="0" spc="-20" dirty="0">
                          <a:solidFill>
                            <a:srgbClr val="1010C0">
                              <a:alpha val="100000"/>
                            </a:srgbClr>
                          </a:solidFill>
                          <a:latin typeface="Arial"/>
                          <a:ea typeface="Arial"/>
                          <a:cs typeface="Arial"/>
                        </a:rPr>
                        <a:t>cGAMP:</a:t>
                      </a:r>
                      <a:endParaRPr sz="1900" dirty="0">
                        <a:latin typeface="Arial"/>
                        <a:ea typeface="Arial"/>
                        <a:cs typeface="Arial"/>
                      </a:endParaRPr>
                    </a:p>
                    <a:p>
                      <a:pPr marL="529590" indent="-253365" algn="l" rtl="0" eaLnBrk="0">
                        <a:lnSpc>
                          <a:spcPct val="119000"/>
                        </a:lnSpc>
                        <a:spcBef>
                          <a:spcPts val="828"/>
                        </a:spcBef>
                        <a:tabLst/>
                      </a:pPr>
                      <a:r>
                        <a:rPr sz="1500" kern="0" spc="-10" dirty="0">
                          <a:solidFill>
                            <a:srgbClr val="1010C0">
                              <a:alpha val="100000"/>
                            </a:srgbClr>
                          </a:solidFill>
                          <a:latin typeface="SimSun"/>
                          <a:ea typeface="SimSun"/>
                          <a:cs typeface="SimSun"/>
                        </a:rPr>
                        <a:t>·</a:t>
                      </a:r>
                      <a:r>
                        <a:rPr sz="1500" kern="0" spc="310" dirty="0">
                          <a:solidFill>
                            <a:srgbClr val="1010C0">
                              <a:alpha val="100000"/>
                            </a:srgbClr>
                          </a:solidFill>
                          <a:latin typeface="SimSun"/>
                          <a:ea typeface="SimSun"/>
                          <a:cs typeface="SimSun"/>
                        </a:rPr>
                        <a:t> </a:t>
                      </a:r>
                      <a:r>
                        <a:rPr sz="1500" b="1" kern="0" spc="-10" dirty="0">
                          <a:solidFill>
                            <a:srgbClr val="000000">
                              <a:alpha val="100000"/>
                            </a:srgbClr>
                          </a:solidFill>
                          <a:latin typeface="Arial"/>
                          <a:ea typeface="Arial"/>
                          <a:cs typeface="Arial"/>
                        </a:rPr>
                        <a:t>Key  Concept: </a:t>
                      </a:r>
                      <a:r>
                        <a:rPr sz="1500" kern="0" spc="-10" dirty="0">
                          <a:solidFill>
                            <a:srgbClr val="000000">
                              <a:alpha val="100000"/>
                            </a:srgbClr>
                          </a:solidFill>
                          <a:latin typeface="Arial"/>
                          <a:ea typeface="Arial"/>
                          <a:cs typeface="Arial"/>
                        </a:rPr>
                        <a:t>The</a:t>
                      </a:r>
                      <a:r>
                        <a:rPr sz="1500" kern="0" spc="10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range</a:t>
                      </a:r>
                      <a:r>
                        <a:rPr sz="1500" kern="0" spc="-20" dirty="0">
                          <a:solidFill>
                            <a:srgbClr val="000000">
                              <a:alpha val="100000"/>
                            </a:srgbClr>
                          </a:solidFill>
                          <a:latin typeface="Arial"/>
                          <a:ea typeface="Arial"/>
                          <a:cs typeface="Arial"/>
                        </a:rPr>
                        <a:t> and duration of</a:t>
                      </a:r>
                      <a:r>
                        <a:rPr sz="1500" kern="0" spc="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extracellular</a:t>
                      </a:r>
                      <a:r>
                        <a:rPr sz="1500" kern="0" spc="40" dirty="0">
                          <a:solidFill>
                            <a:srgbClr val="000000">
                              <a:alpha val="100000"/>
                            </a:srgbClr>
                          </a:solidFill>
                          <a:latin typeface="Arial"/>
                          <a:ea typeface="Arial"/>
                          <a:cs typeface="Arial"/>
                        </a:rPr>
                        <a:t> </a:t>
                      </a:r>
                      <a:r>
                        <a:rPr sz="1500" kern="0" spc="-20" dirty="0">
                          <a:solidFill>
                            <a:srgbClr val="000000">
                              <a:alpha val="100000"/>
                            </a:srgbClr>
                          </a:solidFill>
                          <a:latin typeface="Arial"/>
                          <a:ea typeface="Arial"/>
                          <a:cs typeface="Arial"/>
                        </a:rPr>
                        <a:t>cGAMP</a:t>
                      </a:r>
                      <a:r>
                        <a:rPr sz="1500" kern="0" spc="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signaling</a:t>
                      </a:r>
                      <a:r>
                        <a:rPr sz="1500" kern="0" spc="13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m</a:t>
                      </a:r>
                      <a:r>
                        <a:rPr sz="1500" kern="0" spc="-10" dirty="0">
                          <a:solidFill>
                            <a:srgbClr val="000000">
                              <a:alpha val="100000"/>
                            </a:srgbClr>
                          </a:solidFill>
                          <a:latin typeface="Arial"/>
                          <a:ea typeface="Arial"/>
                          <a:cs typeface="Arial"/>
                        </a:rPr>
                        <a:t>ust</a:t>
                      </a:r>
                      <a:r>
                        <a:rPr sz="1500" kern="0" spc="13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be controlled to</a:t>
                      </a:r>
                      <a:r>
                        <a:rPr sz="1500" kern="0" spc="13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prevent excessive</a:t>
                      </a:r>
                      <a:r>
                        <a:rPr sz="1500" kern="0" spc="1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inflammation.</a:t>
                      </a:r>
                      <a:endParaRPr sz="1500" dirty="0">
                        <a:latin typeface="Arial"/>
                        <a:ea typeface="Arial"/>
                        <a:cs typeface="Arial"/>
                      </a:endParaRPr>
                    </a:p>
                    <a:p>
                      <a:pPr algn="l" rtl="0" eaLnBrk="0">
                        <a:lnSpc>
                          <a:spcPct val="114000"/>
                        </a:lnSpc>
                        <a:tabLst/>
                      </a:pPr>
                      <a:endParaRPr sz="500" dirty="0">
                        <a:latin typeface="Arial"/>
                        <a:ea typeface="Arial"/>
                        <a:cs typeface="Arial"/>
                      </a:endParaRPr>
                    </a:p>
                    <a:p>
                      <a:pPr marL="529590" indent="-253365" algn="l" rtl="0" eaLnBrk="0">
                        <a:lnSpc>
                          <a:spcPct val="126000"/>
                        </a:lnSpc>
                        <a:spcBef>
                          <a:spcPts val="3"/>
                        </a:spcBef>
                        <a:tabLst/>
                      </a:pPr>
                      <a:r>
                        <a:rPr sz="1500" kern="0" spc="0" dirty="0">
                          <a:solidFill>
                            <a:srgbClr val="1010C0">
                              <a:alpha val="100000"/>
                            </a:srgbClr>
                          </a:solidFill>
                          <a:latin typeface="SimSun"/>
                          <a:ea typeface="SimSun"/>
                          <a:cs typeface="SimSun"/>
                        </a:rPr>
                        <a:t>·</a:t>
                      </a:r>
                      <a:r>
                        <a:rPr sz="1500" kern="0" spc="290" dirty="0">
                          <a:solidFill>
                            <a:srgbClr val="1010C0">
                              <a:alpha val="100000"/>
                            </a:srgbClr>
                          </a:solidFill>
                          <a:latin typeface="SimSun"/>
                          <a:ea typeface="SimSun"/>
                          <a:cs typeface="SimSun"/>
                        </a:rPr>
                        <a:t> </a:t>
                      </a:r>
                      <a:r>
                        <a:rPr sz="1500" b="1" kern="0" spc="0" dirty="0">
                          <a:solidFill>
                            <a:srgbClr val="000000">
                              <a:alpha val="100000"/>
                            </a:srgbClr>
                          </a:solidFill>
                          <a:latin typeface="Arial"/>
                          <a:ea typeface="Arial"/>
                          <a:cs typeface="Arial"/>
                        </a:rPr>
                        <a:t>Primary</a:t>
                      </a:r>
                      <a:r>
                        <a:rPr sz="1500" b="1" kern="0" spc="250" dirty="0">
                          <a:solidFill>
                            <a:srgbClr val="000000">
                              <a:alpha val="100000"/>
                            </a:srgbClr>
                          </a:solidFill>
                          <a:latin typeface="Arial"/>
                          <a:ea typeface="Arial"/>
                          <a:cs typeface="Arial"/>
                        </a:rPr>
                        <a:t> </a:t>
                      </a:r>
                      <a:r>
                        <a:rPr sz="1500" b="1" kern="0" spc="0" dirty="0">
                          <a:solidFill>
                            <a:srgbClr val="000000">
                              <a:alpha val="100000"/>
                            </a:srgbClr>
                          </a:solidFill>
                          <a:latin typeface="Arial"/>
                          <a:ea typeface="Arial"/>
                          <a:cs typeface="Arial"/>
                        </a:rPr>
                        <a:t>Regulator</a:t>
                      </a:r>
                      <a:r>
                        <a:rPr sz="1500" kern="0" spc="0" dirty="0">
                          <a:solidFill>
                            <a:srgbClr val="000000">
                              <a:alpha val="100000"/>
                            </a:srgbClr>
                          </a:solidFill>
                          <a:latin typeface="Arial"/>
                          <a:ea typeface="Arial"/>
                          <a:cs typeface="Arial"/>
                        </a:rPr>
                        <a:t>:The ecto-enzyme</a:t>
                      </a:r>
                      <a:r>
                        <a:rPr sz="1500" kern="0" spc="13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ENPP1</a:t>
                      </a:r>
                      <a:r>
                        <a:rPr sz="1500" kern="0" spc="12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is the dominant  </a:t>
                      </a:r>
                      <a:r>
                        <a:rPr sz="1500" kern="0" spc="10" dirty="0">
                          <a:solidFill>
                            <a:srgbClr val="000000">
                              <a:alpha val="100000"/>
                            </a:srgbClr>
                          </a:solidFill>
                          <a:latin typeface="Arial"/>
                          <a:ea typeface="Arial"/>
                          <a:cs typeface="Arial"/>
                        </a:rPr>
                        <a:t>extracellular cGAMP</a:t>
                      </a:r>
                      <a:r>
                        <a:rPr sz="1500" kern="0" spc="21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hydrolase,degrading</a:t>
                      </a:r>
                      <a:r>
                        <a:rPr sz="1500" kern="0" spc="1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it</a:t>
                      </a:r>
                      <a:r>
                        <a:rPr sz="1500" kern="0" spc="14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into</a:t>
                      </a:r>
                      <a:r>
                        <a:rPr sz="1500" kern="0" spc="13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inactive</a:t>
                      </a:r>
                      <a:r>
                        <a:rPr sz="1500" kern="0" spc="120" dirty="0">
                          <a:solidFill>
                            <a:srgbClr val="000000">
                              <a:alpha val="100000"/>
                            </a:srgbClr>
                          </a:solidFill>
                          <a:latin typeface="Arial"/>
                          <a:ea typeface="Arial"/>
                          <a:cs typeface="Arial"/>
                        </a:rPr>
                        <a:t> </a:t>
                      </a:r>
                      <a:r>
                        <a:rPr sz="1500" kern="0" spc="10" dirty="0">
                          <a:solidFill>
                            <a:srgbClr val="000000">
                              <a:alpha val="100000"/>
                            </a:srgbClr>
                          </a:solidFill>
                          <a:latin typeface="Arial"/>
                          <a:ea typeface="Arial"/>
                          <a:cs typeface="Arial"/>
                        </a:rPr>
                        <a:t>GMP</a:t>
                      </a:r>
                      <a:r>
                        <a:rPr sz="1500" kern="0" spc="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and</a:t>
                      </a:r>
                      <a:r>
                        <a:rPr sz="1500" kern="0" spc="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AMP</a:t>
                      </a:r>
                      <a:r>
                        <a:rPr sz="1500" kern="0" spc="40" dirty="0">
                          <a:solidFill>
                            <a:srgbClr val="000000">
                              <a:alpha val="100000"/>
                            </a:srgbClr>
                          </a:solidFill>
                          <a:latin typeface="Arial"/>
                          <a:ea typeface="Arial"/>
                          <a:cs typeface="Arial"/>
                        </a:rPr>
                        <a:t>.</a:t>
                      </a:r>
                      <a:r>
                        <a:rPr sz="1500" kern="0" spc="0" dirty="0">
                          <a:solidFill>
                            <a:srgbClr val="000000">
                              <a:alpha val="100000"/>
                            </a:srgbClr>
                          </a:solidFill>
                          <a:latin typeface="Arial"/>
                          <a:ea typeface="Arial"/>
                          <a:cs typeface="Arial"/>
                        </a:rPr>
                        <a:t>ENPP</a:t>
                      </a:r>
                      <a:r>
                        <a:rPr sz="1500" kern="0" spc="40" dirty="0">
                          <a:solidFill>
                            <a:srgbClr val="000000">
                              <a:alpha val="100000"/>
                            </a:srgbClr>
                          </a:solidFill>
                          <a:latin typeface="Arial"/>
                          <a:ea typeface="Arial"/>
                          <a:cs typeface="Arial"/>
                        </a:rPr>
                        <a:t>1 </a:t>
                      </a:r>
                      <a:r>
                        <a:rPr sz="1500" kern="0" spc="0" dirty="0">
                          <a:solidFill>
                            <a:srgbClr val="000000">
                              <a:alpha val="100000"/>
                            </a:srgbClr>
                          </a:solidFill>
                          <a:latin typeface="Arial"/>
                          <a:ea typeface="Arial"/>
                          <a:cs typeface="Arial"/>
                        </a:rPr>
                        <a:t>acts</a:t>
                      </a:r>
                      <a:r>
                        <a:rPr sz="1500" kern="0" spc="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as</a:t>
                      </a:r>
                      <a:r>
                        <a:rPr sz="1500" kern="0" spc="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a</a:t>
                      </a:r>
                      <a:r>
                        <a:rPr sz="1500" kern="0" spc="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critical</a:t>
                      </a:r>
                      <a:r>
                        <a:rPr sz="1500" kern="0" spc="1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brake</a:t>
                      </a:r>
                      <a:r>
                        <a:rPr sz="1500" kern="0" spc="4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on</a:t>
                      </a:r>
                      <a:r>
                        <a:rPr sz="1500" kern="0" spc="11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paracrine</a:t>
                      </a:r>
                      <a:r>
                        <a:rPr sz="1500" kern="0" spc="80" dirty="0">
                          <a:solidFill>
                            <a:srgbClr val="000000">
                              <a:alpha val="100000"/>
                            </a:srgbClr>
                          </a:solidFill>
                          <a:latin typeface="Arial"/>
                          <a:ea typeface="Arial"/>
                          <a:cs typeface="Arial"/>
                        </a:rPr>
                        <a:t> </a:t>
                      </a:r>
                      <a:r>
                        <a:rPr sz="1500" kern="0" spc="0" dirty="0">
                          <a:solidFill>
                            <a:srgbClr val="000000">
                              <a:alpha val="100000"/>
                            </a:srgbClr>
                          </a:solidFill>
                          <a:latin typeface="Arial"/>
                          <a:ea typeface="Arial"/>
                          <a:cs typeface="Arial"/>
                        </a:rPr>
                        <a:t>STING    </a:t>
                      </a:r>
                      <a:r>
                        <a:rPr sz="1500" kern="0" spc="10" dirty="0">
                          <a:solidFill>
                            <a:srgbClr val="000000">
                              <a:alpha val="100000"/>
                            </a:srgbClr>
                          </a:solidFill>
                          <a:latin typeface="Arial"/>
                          <a:ea typeface="Arial"/>
                          <a:cs typeface="Arial"/>
                        </a:rPr>
                        <a:t>signaling.</a:t>
                      </a:r>
                      <a:endParaRPr sz="1500" dirty="0">
                        <a:latin typeface="Arial"/>
                        <a:ea typeface="Arial"/>
                        <a:cs typeface="Arial"/>
                      </a:endParaRPr>
                    </a:p>
                  </a:txBody>
                  <a:tcPr marL="0" marR="0" marT="65" marB="0" vert="horz">
                    <a:lnL>
                      <a:noFill/>
                    </a:lnL>
                    <a:lnR>
                      <a:noFill/>
                    </a:lnR>
                    <a:lnT>
                      <a:noFill/>
                    </a:lnT>
                    <a:lnB>
                      <a:noFill/>
                    </a:lnB>
                  </a:tcPr>
                </a:tc>
              </a:tr>
            </a:tbl>
          </a:graphicData>
        </a:graphic>
      </p:graphicFrame>
      <p:grpSp>
        <p:nvGrpSpPr>
          <p:cNvPr id="12" name="group 12"/>
          <p:cNvGrpSpPr/>
          <p:nvPr/>
        </p:nvGrpSpPr>
        <p:grpSpPr>
          <a:xfrm rot="21600000">
            <a:off x="11118839" y="641349"/>
            <a:ext cx="6965941" cy="7550184"/>
            <a:chOff x="0" y="0"/>
            <a:chExt cx="6965941" cy="7550184"/>
          </a:xfrm>
        </p:grpSpPr>
        <p:pic>
          <p:nvPicPr>
            <p:cNvPr id="188" name="picture 188"/>
            <p:cNvPicPr>
              <a:picLocks noChangeAspect="1"/>
            </p:cNvPicPr>
            <p:nvPr/>
          </p:nvPicPr>
          <p:blipFill>
            <a:blip r:embed="rId3"/>
            <a:stretch>
              <a:fillRect/>
            </a:stretch>
          </p:blipFill>
          <p:spPr>
            <a:xfrm rot="21600000">
              <a:off x="0" y="0"/>
              <a:ext cx="6965941" cy="7550184"/>
            </a:xfrm>
            <a:prstGeom prst="rect">
              <a:avLst/>
            </a:prstGeom>
          </p:spPr>
        </p:pic>
        <p:sp>
          <p:nvSpPr>
            <p:cNvPr id="190" name="textbox 190"/>
            <p:cNvSpPr/>
            <p:nvPr/>
          </p:nvSpPr>
          <p:spPr>
            <a:xfrm>
              <a:off x="-12700" y="-12700"/>
              <a:ext cx="6991350" cy="7619365"/>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6522"/>
                </a:lnSpc>
                <a:tabLst/>
              </a:pPr>
              <a:endParaRPr sz="100" dirty="0">
                <a:latin typeface="Arial"/>
                <a:ea typeface="Arial"/>
                <a:cs typeface="Arial"/>
              </a:endParaRPr>
            </a:p>
            <a:p>
              <a:pPr marL="856614" algn="l" rtl="0" eaLnBrk="0">
                <a:lnSpc>
                  <a:spcPct val="92000"/>
                </a:lnSpc>
                <a:tabLst/>
              </a:pPr>
              <a:r>
                <a:rPr sz="2300" b="1" kern="0" spc="-40" baseline="9058" dirty="0">
                  <a:solidFill>
                    <a:srgbClr val="000000">
                      <a:alpha val="100000"/>
                    </a:srgbClr>
                  </a:solidFill>
                  <a:latin typeface="Arial"/>
                  <a:ea typeface="Arial"/>
                  <a:cs typeface="Arial"/>
                </a:rPr>
                <a:t>Viral</a:t>
              </a:r>
              <a:r>
                <a:rPr sz="1400" b="1" kern="0" spc="150" dirty="0">
                  <a:solidFill>
                    <a:srgbClr val="000000">
                      <a:alpha val="100000"/>
                    </a:srgbClr>
                  </a:solidFill>
                  <a:latin typeface="Arial"/>
                  <a:ea typeface="Arial"/>
                  <a:cs typeface="Arial"/>
                </a:rPr>
                <a:t> </a:t>
              </a:r>
              <a:r>
                <a:rPr sz="2300" b="1" kern="0" spc="-40" baseline="9058" dirty="0">
                  <a:solidFill>
                    <a:srgbClr val="000000">
                      <a:alpha val="100000"/>
                    </a:srgbClr>
                  </a:solidFill>
                  <a:latin typeface="Arial"/>
                  <a:ea typeface="Arial"/>
                  <a:cs typeface="Arial"/>
                </a:rPr>
                <a:t>particles</a:t>
              </a:r>
              <a:r>
                <a:rPr sz="1400" b="1" kern="0" spc="10" dirty="0">
                  <a:solidFill>
                    <a:srgbClr val="000000">
                      <a:alpha val="100000"/>
                    </a:srgbClr>
                  </a:solidFill>
                  <a:latin typeface="Arial"/>
                  <a:ea typeface="Arial"/>
                  <a:cs typeface="Arial"/>
                </a:rPr>
                <a:t>                             </a:t>
              </a:r>
              <a:r>
                <a:rPr sz="1400" b="1" kern="0" spc="0" dirty="0">
                  <a:solidFill>
                    <a:srgbClr val="000000">
                      <a:alpha val="100000"/>
                    </a:srgbClr>
                  </a:solidFill>
                  <a:latin typeface="Arial"/>
                  <a:ea typeface="Arial"/>
                  <a:cs typeface="Arial"/>
                </a:rPr>
                <a:t>                                         </a:t>
              </a:r>
              <a:r>
                <a:rPr sz="2900" b="1" kern="0" spc="-40" baseline="-19757" dirty="0">
                  <a:solidFill>
                    <a:srgbClr val="000000">
                      <a:alpha val="100000"/>
                    </a:srgbClr>
                  </a:solidFill>
                  <a:latin typeface="Arial"/>
                  <a:ea typeface="Arial"/>
                  <a:cs typeface="Arial"/>
                </a:rPr>
                <a:t>STING</a:t>
              </a:r>
              <a:endParaRPr sz="2900" baseline="-19757"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marL="2533014" algn="l" rtl="0" eaLnBrk="0">
                <a:lnSpc>
                  <a:spcPts val="1840"/>
                </a:lnSpc>
                <a:spcBef>
                  <a:spcPts val="398"/>
                </a:spcBef>
                <a:tabLst/>
              </a:pPr>
              <a:r>
                <a:rPr sz="1300" kern="0" spc="20" dirty="0">
                  <a:solidFill>
                    <a:srgbClr val="000000">
                      <a:alpha val="100000"/>
                    </a:srgbClr>
                  </a:solidFill>
                  <a:latin typeface="Arial"/>
                  <a:ea typeface="Arial"/>
                  <a:cs typeface="Arial"/>
                </a:rPr>
                <a:t>Gap</a:t>
              </a:r>
              <a:r>
                <a:rPr sz="1300" kern="0" spc="0" dirty="0">
                  <a:solidFill>
                    <a:srgbClr val="000000">
                      <a:alpha val="100000"/>
                    </a:srgbClr>
                  </a:solidFill>
                  <a:latin typeface="Arial"/>
                  <a:ea typeface="Arial"/>
                  <a:cs typeface="Arial"/>
                </a:rPr>
                <a:t>   </a:t>
              </a:r>
              <a:r>
                <a:rPr sz="1300" kern="0" spc="20" dirty="0">
                  <a:solidFill>
                    <a:srgbClr val="000000">
                      <a:alpha val="100000"/>
                    </a:srgbClr>
                  </a:solidFill>
                  <a:latin typeface="Arial"/>
                  <a:ea typeface="Arial"/>
                  <a:cs typeface="Arial"/>
                </a:rPr>
                <a:t>junction</a:t>
              </a:r>
              <a:endParaRPr sz="1300" dirty="0">
                <a:latin typeface="Arial"/>
                <a:ea typeface="Arial"/>
                <a:cs typeface="Arial"/>
              </a:endParaRPr>
            </a:p>
            <a:p>
              <a:pPr marL="400050" algn="l" rtl="0" eaLnBrk="0">
                <a:lnSpc>
                  <a:spcPct val="81000"/>
                </a:lnSpc>
                <a:spcBef>
                  <a:spcPts val="1379"/>
                </a:spcBef>
                <a:tabLst/>
              </a:pPr>
              <a:r>
                <a:rPr sz="1500" b="1" kern="0" spc="-40" dirty="0">
                  <a:solidFill>
                    <a:srgbClr val="000000">
                      <a:alpha val="100000"/>
                    </a:srgbClr>
                  </a:solidFill>
                  <a:latin typeface="Arial"/>
                  <a:ea typeface="Arial"/>
                  <a:cs typeface="Arial"/>
                </a:rPr>
                <a:t>c</a:t>
              </a:r>
              <a:r>
                <a:rPr sz="1500" kern="0" spc="-40" dirty="0">
                  <a:solidFill>
                    <a:srgbClr val="000000">
                      <a:alpha val="100000"/>
                    </a:srgbClr>
                  </a:solidFill>
                  <a:latin typeface="Arial"/>
                  <a:ea typeface="Arial"/>
                  <a:cs typeface="Arial"/>
                </a:rPr>
                <a:t>GAMP</a:t>
              </a:r>
              <a:endParaRPr sz="15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4012565" algn="l" rtl="0" eaLnBrk="0">
                <a:lnSpc>
                  <a:spcPts val="1771"/>
                </a:lnSpc>
                <a:spcBef>
                  <a:spcPts val="393"/>
                </a:spcBef>
                <a:tabLst/>
              </a:pPr>
              <a:r>
                <a:rPr sz="1300" kern="0" spc="-10" dirty="0">
                  <a:solidFill>
                    <a:srgbClr val="000000">
                      <a:alpha val="100000"/>
                    </a:srgbClr>
                  </a:solidFill>
                  <a:latin typeface="Arial"/>
                  <a:ea typeface="Arial"/>
                  <a:cs typeface="Arial"/>
                </a:rPr>
                <a:t>cGAMP</a:t>
              </a:r>
              <a:r>
                <a:rPr sz="1300" kern="0" spc="40" dirty="0">
                  <a:solidFill>
                    <a:srgbClr val="000000">
                      <a:alpha val="100000"/>
                    </a:srgbClr>
                  </a:solidFill>
                  <a:latin typeface="Arial"/>
                  <a:ea typeface="Arial"/>
                  <a:cs typeface="Arial"/>
                </a:rPr>
                <a:t>    </a:t>
              </a:r>
              <a:r>
                <a:rPr sz="1300" kern="0" spc="-10" dirty="0">
                  <a:solidFill>
                    <a:srgbClr val="000000">
                      <a:alpha val="100000"/>
                    </a:srgbClr>
                  </a:solidFill>
                  <a:latin typeface="Arial"/>
                  <a:ea typeface="Arial"/>
                  <a:cs typeface="Arial"/>
                </a:rPr>
                <a:t>impor</a:t>
              </a:r>
              <a:r>
                <a:rPr sz="1300" kern="0" spc="-20" dirty="0">
                  <a:solidFill>
                    <a:srgbClr val="000000">
                      <a:alpha val="100000"/>
                    </a:srgbClr>
                  </a:solidFill>
                  <a:latin typeface="Arial"/>
                  <a:ea typeface="Arial"/>
                  <a:cs typeface="Arial"/>
                </a:rPr>
                <a:t>ter</a:t>
              </a:r>
              <a:endParaRPr sz="1300" dirty="0">
                <a:latin typeface="Arial"/>
                <a:ea typeface="Arial"/>
                <a:cs typeface="Arial"/>
              </a:endParaRPr>
            </a:p>
            <a:p>
              <a:pPr marL="3816350" algn="l" rtl="0" eaLnBrk="0">
                <a:lnSpc>
                  <a:spcPct val="82000"/>
                </a:lnSpc>
                <a:spcBef>
                  <a:spcPts val="9"/>
                </a:spcBef>
                <a:tabLst/>
              </a:pPr>
              <a:r>
                <a:rPr sz="1400" kern="0" spc="30" dirty="0">
                  <a:solidFill>
                    <a:srgbClr val="000000">
                      <a:alpha val="100000"/>
                    </a:srgbClr>
                  </a:solidFill>
                  <a:latin typeface="Arial"/>
                  <a:ea typeface="Arial"/>
                  <a:cs typeface="Arial"/>
                </a:rPr>
                <a:t>(</a:t>
              </a:r>
              <a:r>
                <a:rPr sz="1400" kern="0" spc="0" dirty="0">
                  <a:solidFill>
                    <a:srgbClr val="000000">
                      <a:alpha val="100000"/>
                    </a:srgbClr>
                  </a:solidFill>
                  <a:latin typeface="Arial"/>
                  <a:ea typeface="Arial"/>
                  <a:cs typeface="Arial"/>
                </a:rPr>
                <a:t>SLC</a:t>
              </a:r>
              <a:r>
                <a:rPr sz="1400" kern="0" spc="30" dirty="0">
                  <a:solidFill>
                    <a:srgbClr val="000000">
                      <a:alpha val="100000"/>
                    </a:srgbClr>
                  </a:solidFill>
                  <a:latin typeface="Arial"/>
                  <a:ea typeface="Arial"/>
                  <a:cs typeface="Arial"/>
                </a:rPr>
                <a:t>19A1,</a:t>
              </a:r>
              <a:r>
                <a:rPr sz="1400" kern="0" spc="0" dirty="0">
                  <a:solidFill>
                    <a:srgbClr val="000000">
                      <a:alpha val="100000"/>
                    </a:srgbClr>
                  </a:solidFill>
                  <a:latin typeface="Arial"/>
                  <a:ea typeface="Arial"/>
                  <a:cs typeface="Arial"/>
                </a:rPr>
                <a:t>SLC</a:t>
              </a:r>
              <a:r>
                <a:rPr sz="1400" kern="0" spc="30" dirty="0">
                  <a:solidFill>
                    <a:srgbClr val="000000">
                      <a:alpha val="100000"/>
                    </a:srgbClr>
                  </a:solidFill>
                  <a:latin typeface="Arial"/>
                  <a:ea typeface="Arial"/>
                  <a:cs typeface="Arial"/>
                </a:rPr>
                <a:t>46A2,</a:t>
              </a:r>
              <a:endParaRPr sz="1400" dirty="0">
                <a:latin typeface="Arial"/>
                <a:ea typeface="Arial"/>
                <a:cs typeface="Arial"/>
              </a:endParaRPr>
            </a:p>
            <a:p>
              <a:pPr marL="3816350" algn="l" rtl="0" eaLnBrk="0">
                <a:lnSpc>
                  <a:spcPct val="94000"/>
                </a:lnSpc>
                <a:spcBef>
                  <a:spcPts val="12"/>
                </a:spcBef>
                <a:tabLst/>
              </a:pPr>
              <a:r>
                <a:rPr sz="1400" kern="0" spc="0" dirty="0">
                  <a:solidFill>
                    <a:srgbClr val="000000">
                      <a:alpha val="100000"/>
                    </a:srgbClr>
                  </a:solidFill>
                  <a:latin typeface="Arial"/>
                  <a:ea typeface="Arial"/>
                  <a:cs typeface="Arial"/>
                </a:rPr>
                <a:t>LRCC</a:t>
              </a:r>
              <a:r>
                <a:rPr sz="1400" kern="0" spc="10" dirty="0">
                  <a:solidFill>
                    <a:srgbClr val="000000">
                      <a:alpha val="100000"/>
                    </a:srgbClr>
                  </a:solidFill>
                  <a:latin typeface="Arial"/>
                  <a:ea typeface="Arial"/>
                  <a:cs typeface="Arial"/>
                </a:rPr>
                <a:t>8A/C/E</a:t>
              </a:r>
              <a:r>
                <a:rPr sz="1400" b="1" kern="0" spc="10" dirty="0">
                  <a:solidFill>
                    <a:srgbClr val="000000">
                      <a:alpha val="100000"/>
                    </a:srgbClr>
                  </a:solidFill>
                  <a:latin typeface="Arial"/>
                  <a:ea typeface="Arial"/>
                  <a:cs typeface="Arial"/>
                </a:rPr>
                <a:t>,P2X7</a:t>
              </a:r>
              <a:r>
                <a:rPr sz="1400" b="1" kern="0" spc="0" dirty="0">
                  <a:solidFill>
                    <a:srgbClr val="000000">
                      <a:alpha val="100000"/>
                    </a:srgbClr>
                  </a:solidFill>
                  <a:latin typeface="Arial"/>
                  <a:ea typeface="Arial"/>
                  <a:cs typeface="Arial"/>
                </a:rPr>
                <a:t>R)</a:t>
              </a:r>
              <a:endParaRPr sz="1400" dirty="0">
                <a:latin typeface="Arial"/>
                <a:ea typeface="Arial"/>
                <a:cs typeface="Arial"/>
              </a:endParaRPr>
            </a:p>
            <a:p>
              <a:pPr marL="2692400" algn="l" rtl="0" eaLnBrk="0">
                <a:lnSpc>
                  <a:spcPct val="81000"/>
                </a:lnSpc>
                <a:spcBef>
                  <a:spcPts val="543"/>
                </a:spcBef>
                <a:tabLst/>
              </a:pPr>
              <a:r>
                <a:rPr sz="1500" kern="0" spc="-40" dirty="0">
                  <a:solidFill>
                    <a:srgbClr val="000000">
                      <a:alpha val="100000"/>
                    </a:srgbClr>
                  </a:solidFill>
                  <a:latin typeface="Arial"/>
                  <a:ea typeface="Arial"/>
                  <a:cs typeface="Arial"/>
                </a:rPr>
                <a:t>ABBC1</a:t>
              </a:r>
              <a:endParaRPr sz="15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4343400" algn="l" rtl="0" eaLnBrk="0">
                <a:lnSpc>
                  <a:spcPct val="81000"/>
                </a:lnSpc>
                <a:spcBef>
                  <a:spcPts val="453"/>
                </a:spcBef>
                <a:tabLst/>
              </a:pPr>
              <a:r>
                <a:rPr sz="1500" kern="0" spc="-30" dirty="0">
                  <a:solidFill>
                    <a:srgbClr val="000000">
                      <a:alpha val="100000"/>
                    </a:srgbClr>
                  </a:solidFill>
                  <a:latin typeface="Arial"/>
                  <a:ea typeface="Arial"/>
                  <a:cs typeface="Arial"/>
                </a:rPr>
                <a:t>GMP</a:t>
              </a:r>
              <a:endParaRPr sz="1500" dirty="0">
                <a:latin typeface="Arial"/>
                <a:ea typeface="Arial"/>
                <a:cs typeface="Arial"/>
              </a:endParaRPr>
            </a:p>
            <a:p>
              <a:pPr marL="4057650" algn="l" rtl="0" eaLnBrk="0">
                <a:lnSpc>
                  <a:spcPct val="81000"/>
                </a:lnSpc>
                <a:spcBef>
                  <a:spcPts val="760"/>
                </a:spcBef>
                <a:tabLst/>
              </a:pPr>
              <a:r>
                <a:rPr sz="1500" kern="0" spc="-10" dirty="0">
                  <a:solidFill>
                    <a:srgbClr val="000000">
                      <a:alpha val="100000"/>
                    </a:srgbClr>
                  </a:solidFill>
                  <a:latin typeface="Arial"/>
                  <a:ea typeface="Arial"/>
                  <a:cs typeface="Arial"/>
                </a:rPr>
                <a:t>AMP</a:t>
              </a:r>
              <a:endParaRPr sz="1500" dirty="0">
                <a:latin typeface="Arial"/>
                <a:ea typeface="Arial"/>
                <a:cs typeface="Arial"/>
              </a:endParaRPr>
            </a:p>
            <a:p>
              <a:pPr marL="2698750" algn="l" rtl="0" eaLnBrk="0">
                <a:lnSpc>
                  <a:spcPct val="81000"/>
                </a:lnSpc>
                <a:spcBef>
                  <a:spcPts val="366"/>
                </a:spcBef>
                <a:tabLst/>
              </a:pPr>
              <a:r>
                <a:rPr sz="1400" kern="0" spc="-30" dirty="0">
                  <a:solidFill>
                    <a:srgbClr val="000000">
                      <a:alpha val="100000"/>
                    </a:srgbClr>
                  </a:solidFill>
                  <a:latin typeface="Arial"/>
                  <a:ea typeface="Arial"/>
                  <a:cs typeface="Arial"/>
                </a:rPr>
                <a:t>ENPP1</a:t>
              </a:r>
              <a:endParaRPr sz="1400" dirty="0">
                <a:latin typeface="Arial"/>
                <a:ea typeface="Arial"/>
                <a:cs typeface="Arial"/>
              </a:endParaRPr>
            </a:p>
            <a:p>
              <a:pPr marL="2578100" algn="l" rtl="0" eaLnBrk="0">
                <a:lnSpc>
                  <a:spcPct val="82000"/>
                </a:lnSpc>
                <a:spcBef>
                  <a:spcPts val="129"/>
                </a:spcBef>
                <a:tabLst/>
              </a:pPr>
              <a:r>
                <a:rPr sz="1500" kern="0" spc="-60" dirty="0">
                  <a:solidFill>
                    <a:srgbClr val="000000">
                      <a:alpha val="100000"/>
                    </a:srgbClr>
                  </a:solidFill>
                  <a:latin typeface="Arial"/>
                  <a:ea typeface="Arial"/>
                  <a:cs typeface="Arial"/>
                </a:rPr>
                <a:t>SMPDL3A</a:t>
              </a:r>
              <a:endParaRPr sz="1500" dirty="0">
                <a:latin typeface="Arial"/>
                <a:ea typeface="Arial"/>
                <a:cs typeface="Arial"/>
              </a:endParaRPr>
            </a:p>
          </p:txBody>
        </p:sp>
      </p:grpSp>
      <p:sp>
        <p:nvSpPr>
          <p:cNvPr id="192" name="textbox 192"/>
          <p:cNvSpPr/>
          <p:nvPr/>
        </p:nvSpPr>
        <p:spPr>
          <a:xfrm>
            <a:off x="857316" y="890575"/>
            <a:ext cx="9643110" cy="1440180"/>
          </a:xfrm>
          <a:prstGeom prst="rect">
            <a:avLst/>
          </a:prstGeom>
          <a:noFill/>
          <a:ln w="0" cap="flat">
            <a:noFill/>
            <a:prstDash val="solid"/>
            <a:miter lim="0"/>
          </a:ln>
        </p:spPr>
        <p:txBody>
          <a:bodyPr vert="horz" wrap="square" lIns="0" tIns="0" rIns="0" bIns="0"/>
          <a:lstStyle/>
          <a:p>
            <a:pPr algn="l" rtl="0" eaLnBrk="0">
              <a:lnSpc>
                <a:spcPct val="59914"/>
              </a:lnSpc>
              <a:tabLst/>
            </a:pPr>
            <a:endParaRPr sz="100" dirty="0">
              <a:latin typeface="Arial"/>
              <a:ea typeface="Arial"/>
              <a:cs typeface="Arial"/>
            </a:endParaRPr>
          </a:p>
          <a:p>
            <a:pPr algn="r" rtl="0" eaLnBrk="0">
              <a:lnSpc>
                <a:spcPct val="70000"/>
              </a:lnSpc>
              <a:tabLst/>
            </a:pPr>
            <a:r>
              <a:rPr sz="4900" b="1" kern="0" spc="-220" dirty="0">
                <a:solidFill>
                  <a:srgbClr val="1010A0">
                    <a:alpha val="100000"/>
                  </a:srgbClr>
                </a:solidFill>
                <a:latin typeface="Arial"/>
                <a:ea typeface="Arial"/>
                <a:cs typeface="Arial"/>
              </a:rPr>
              <a:t>Discussion:Non-Cell-Autonomous</a:t>
            </a:r>
            <a:endParaRPr sz="4900" dirty="0">
              <a:latin typeface="Arial"/>
              <a:ea typeface="Arial"/>
              <a:cs typeface="Arial"/>
            </a:endParaRPr>
          </a:p>
          <a:p>
            <a:pPr marL="12700" algn="l" rtl="0" eaLnBrk="0">
              <a:lnSpc>
                <a:spcPts val="7049"/>
              </a:lnSpc>
              <a:tabLst/>
            </a:pPr>
            <a:r>
              <a:rPr sz="4800" b="1" kern="0" spc="-200" dirty="0">
                <a:solidFill>
                  <a:srgbClr val="1010A0">
                    <a:alpha val="100000"/>
                  </a:srgbClr>
                </a:solidFill>
                <a:latin typeface="Arial"/>
                <a:ea typeface="Arial"/>
                <a:cs typeface="Arial"/>
              </a:rPr>
              <a:t>Signaling</a:t>
            </a:r>
            <a:r>
              <a:rPr sz="4800" b="1" kern="0" spc="220" dirty="0">
                <a:solidFill>
                  <a:srgbClr val="1010A0">
                    <a:alpha val="100000"/>
                  </a:srgbClr>
                </a:solidFill>
                <a:latin typeface="Arial"/>
                <a:ea typeface="Arial"/>
                <a:cs typeface="Arial"/>
              </a:rPr>
              <a:t> </a:t>
            </a:r>
            <a:r>
              <a:rPr sz="4800" b="1" kern="0" spc="-200" dirty="0">
                <a:solidFill>
                  <a:srgbClr val="1010A0">
                    <a:alpha val="100000"/>
                  </a:srgbClr>
                </a:solidFill>
                <a:latin typeface="Arial"/>
                <a:ea typeface="Arial"/>
                <a:cs typeface="Arial"/>
              </a:rPr>
              <a:t>Expands the</a:t>
            </a:r>
            <a:r>
              <a:rPr sz="4800" b="1" kern="0" spc="220" dirty="0">
                <a:solidFill>
                  <a:srgbClr val="1010A0">
                    <a:alpha val="100000"/>
                  </a:srgbClr>
                </a:solidFill>
                <a:latin typeface="Arial"/>
                <a:ea typeface="Arial"/>
                <a:cs typeface="Arial"/>
              </a:rPr>
              <a:t> </a:t>
            </a:r>
            <a:r>
              <a:rPr sz="4800" b="1" kern="0" spc="-200" dirty="0">
                <a:solidFill>
                  <a:srgbClr val="1010A0">
                    <a:alpha val="100000"/>
                  </a:srgbClr>
                </a:solidFill>
                <a:latin typeface="Arial"/>
                <a:ea typeface="Arial"/>
                <a:cs typeface="Arial"/>
              </a:rPr>
              <a:t>Re</a:t>
            </a:r>
            <a:r>
              <a:rPr sz="4800" b="1" kern="0" spc="-210" dirty="0">
                <a:solidFill>
                  <a:srgbClr val="1010A0">
                    <a:alpha val="100000"/>
                  </a:srgbClr>
                </a:solidFill>
                <a:latin typeface="Arial"/>
                <a:ea typeface="Arial"/>
                <a:cs typeface="Arial"/>
              </a:rPr>
              <a:t>sponse</a:t>
            </a:r>
            <a:endParaRPr sz="4800" dirty="0">
              <a:latin typeface="Arial"/>
              <a:ea typeface="Arial"/>
              <a:cs typeface="Arial"/>
            </a:endParaRPr>
          </a:p>
        </p:txBody>
      </p:sp>
      <p:sp>
        <p:nvSpPr>
          <p:cNvPr id="194" name="textbox 194"/>
          <p:cNvSpPr/>
          <p:nvPr/>
        </p:nvSpPr>
        <p:spPr>
          <a:xfrm>
            <a:off x="11163253" y="8395075"/>
            <a:ext cx="5483860" cy="91440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1908"/>
              </a:lnSpc>
              <a:tabLst/>
            </a:pPr>
            <a:r>
              <a:rPr sz="1400" b="1" kern="0" spc="0" dirty="0">
                <a:solidFill>
                  <a:srgbClr val="1010C0">
                    <a:alpha val="100000"/>
                  </a:srgbClr>
                </a:solidFill>
                <a:latin typeface="Arial"/>
                <a:ea typeface="Arial"/>
                <a:cs typeface="Arial"/>
              </a:rPr>
              <a:t>Figure  5: </a:t>
            </a:r>
            <a:r>
              <a:rPr sz="1400" kern="0" spc="0" dirty="0">
                <a:solidFill>
                  <a:srgbClr val="1010C0">
                    <a:alpha val="100000"/>
                  </a:srgbClr>
                </a:solidFill>
                <a:latin typeface="Arial"/>
                <a:ea typeface="Arial"/>
                <a:cs typeface="Arial"/>
              </a:rPr>
              <a:t>Non-cel</a:t>
            </a:r>
            <a:r>
              <a:rPr sz="1400" kern="0" spc="0" dirty="0">
                <a:solidFill>
                  <a:srgbClr val="1010A0">
                    <a:alpha val="100000"/>
                  </a:srgbClr>
                </a:solidFill>
                <a:latin typeface="Arial"/>
                <a:ea typeface="Arial"/>
                <a:cs typeface="Arial"/>
              </a:rPr>
              <a:t>l-autonomous </a:t>
            </a:r>
            <a:r>
              <a:rPr sz="1400" kern="0" spc="-10" dirty="0">
                <a:solidFill>
                  <a:srgbClr val="1010A0">
                    <a:alpha val="100000"/>
                  </a:srgbClr>
                </a:solidFill>
                <a:latin typeface="Arial"/>
                <a:ea typeface="Arial"/>
                <a:cs typeface="Arial"/>
              </a:rPr>
              <a:t>cGAMP signaling and</a:t>
            </a:r>
            <a:r>
              <a:rPr sz="1400" kern="0" spc="110" dirty="0">
                <a:solidFill>
                  <a:srgbClr val="1010A0">
                    <a:alpha val="100000"/>
                  </a:srgbClr>
                </a:solidFill>
                <a:latin typeface="Arial"/>
                <a:ea typeface="Arial"/>
                <a:cs typeface="Arial"/>
              </a:rPr>
              <a:t> </a:t>
            </a:r>
            <a:r>
              <a:rPr sz="1400" kern="0" spc="-10" dirty="0">
                <a:solidFill>
                  <a:srgbClr val="1010A0">
                    <a:alpha val="100000"/>
                  </a:srgbClr>
                </a:solidFill>
                <a:latin typeface="Arial"/>
                <a:ea typeface="Arial"/>
                <a:cs typeface="Arial"/>
              </a:rPr>
              <a:t>regulation.</a:t>
            </a:r>
            <a:endParaRPr sz="1400" dirty="0">
              <a:latin typeface="Arial"/>
              <a:ea typeface="Arial"/>
              <a:cs typeface="Arial"/>
            </a:endParaRPr>
          </a:p>
          <a:p>
            <a:pPr algn="l" rtl="0" eaLnBrk="0">
              <a:lnSpc>
                <a:spcPct val="126000"/>
              </a:lnSpc>
              <a:tabLst/>
            </a:pPr>
            <a:endParaRPr sz="300" dirty="0">
              <a:latin typeface="Arial"/>
              <a:ea typeface="Arial"/>
              <a:cs typeface="Arial"/>
            </a:endParaRPr>
          </a:p>
          <a:p>
            <a:pPr marL="12700" algn="l" rtl="0" eaLnBrk="0">
              <a:lnSpc>
                <a:spcPct val="138000"/>
              </a:lnSpc>
              <a:spcBef>
                <a:spcPts val="1"/>
              </a:spcBef>
              <a:tabLst/>
            </a:pPr>
            <a:r>
              <a:rPr sz="1400" kern="0" spc="0" dirty="0">
                <a:solidFill>
                  <a:srgbClr val="102040">
                    <a:alpha val="100000"/>
                  </a:srgbClr>
                </a:solidFill>
                <a:latin typeface="Arial"/>
                <a:ea typeface="Arial"/>
                <a:cs typeface="Arial"/>
              </a:rPr>
              <a:t>This schematic details the pathways for cGAMP</a:t>
            </a:r>
            <a:r>
              <a:rPr sz="1400" kern="0" spc="-10" dirty="0">
                <a:solidFill>
                  <a:srgbClr val="102040">
                    <a:alpha val="100000"/>
                  </a:srgbClr>
                </a:solidFill>
                <a:latin typeface="Arial"/>
                <a:ea typeface="Arial"/>
                <a:cs typeface="Arial"/>
              </a:rPr>
              <a:t> export,</a:t>
            </a:r>
            <a:r>
              <a:rPr sz="1400" kern="0" spc="-10" dirty="0">
                <a:solidFill>
                  <a:srgbClr val="000000">
                    <a:alpha val="100000"/>
                  </a:srgbClr>
                </a:solidFill>
                <a:latin typeface="Arial"/>
                <a:ea typeface="Arial"/>
                <a:cs typeface="Arial"/>
              </a:rPr>
              <a:t>import,and  </a:t>
            </a:r>
            <a:r>
              <a:rPr sz="1400" kern="0" spc="0" dirty="0">
                <a:solidFill>
                  <a:srgbClr val="102040">
                    <a:alpha val="100000"/>
                  </a:srgbClr>
                </a:solidFill>
                <a:latin typeface="Arial"/>
                <a:ea typeface="Arial"/>
                <a:cs typeface="Arial"/>
              </a:rPr>
              <a:t>extracellular de</a:t>
            </a:r>
            <a:r>
              <a:rPr sz="1400" kern="0" spc="-10" dirty="0">
                <a:solidFill>
                  <a:srgbClr val="102040">
                    <a:alpha val="100000"/>
                  </a:srgbClr>
                </a:solidFill>
                <a:latin typeface="Arial"/>
                <a:ea typeface="Arial"/>
                <a:cs typeface="Arial"/>
              </a:rPr>
              <a:t>gradation.</a:t>
            </a:r>
            <a:endParaRPr sz="1400" dirty="0">
              <a:latin typeface="Arial"/>
              <a:ea typeface="Arial"/>
              <a:cs typeface="Arial"/>
            </a:endParaRPr>
          </a:p>
        </p:txBody>
      </p:sp>
      <p:pic>
        <p:nvPicPr>
          <p:cNvPr id="196" name="picture 196"/>
          <p:cNvPicPr>
            <a:picLocks noChangeAspect="1"/>
          </p:cNvPicPr>
          <p:nvPr/>
        </p:nvPicPr>
        <p:blipFill>
          <a:blip r:embed="rId4"/>
          <a:stretch>
            <a:fillRect/>
          </a:stretch>
        </p:blipFill>
        <p:spPr>
          <a:xfrm rot="21600000">
            <a:off x="838182" y="7715261"/>
            <a:ext cx="1809694" cy="806427"/>
          </a:xfrm>
          <a:prstGeom prst="rect">
            <a:avLst/>
          </a:prstGeom>
        </p:spPr>
      </p:pic>
      <p:pic>
        <p:nvPicPr>
          <p:cNvPr id="198" name="picture 198"/>
          <p:cNvPicPr>
            <a:picLocks noChangeAspect="1"/>
          </p:cNvPicPr>
          <p:nvPr/>
        </p:nvPicPr>
        <p:blipFill>
          <a:blip r:embed="rId5"/>
          <a:stretch>
            <a:fillRect/>
          </a:stretch>
        </p:blipFill>
        <p:spPr>
          <a:xfrm rot="21600000">
            <a:off x="17761005" y="9080552"/>
            <a:ext cx="857282" cy="143502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picture 200"/>
          <p:cNvPicPr>
            <a:picLocks noChangeAspect="1"/>
          </p:cNvPicPr>
          <p:nvPr/>
        </p:nvPicPr>
        <p:blipFill>
          <a:blip r:embed="rId2"/>
          <a:stretch>
            <a:fillRect/>
          </a:stretch>
        </p:blipFill>
        <p:spPr>
          <a:xfrm rot="21600000">
            <a:off x="0" y="0"/>
            <a:ext cx="18726150" cy="10534650"/>
          </a:xfrm>
          <a:prstGeom prst="rect">
            <a:avLst/>
          </a:prstGeom>
        </p:spPr>
      </p:pic>
      <p:graphicFrame>
        <p:nvGraphicFramePr>
          <p:cNvPr id="202" name="table 202"/>
          <p:cNvGraphicFramePr>
            <a:graphicFrameLocks noGrp="1"/>
          </p:cNvGraphicFramePr>
          <p:nvPr/>
        </p:nvGraphicFramePr>
        <p:xfrm>
          <a:off x="520774" y="4779028"/>
          <a:ext cx="9432290" cy="4691379"/>
        </p:xfrm>
        <a:graphic>
          <a:graphicData uri="http://schemas.openxmlformats.org/drawingml/2006/table">
            <a:tbl>
              <a:tblPr/>
              <a:tblGrid>
                <a:gridCol w="736600"/>
                <a:gridCol w="3390265"/>
                <a:gridCol w="1235710"/>
                <a:gridCol w="850900"/>
                <a:gridCol w="3218814"/>
              </a:tblGrid>
              <a:tr h="4691379">
                <a:tc>
                  <a:txBody>
                    <a:bodyPr/>
                    <a:lstStyle/>
                    <a:p>
                      <a:pPr algn="l" rtl="0" eaLnBrk="0">
                        <a:lnSpc>
                          <a:spcPct val="100000"/>
                        </a:lnSpc>
                        <a:tabLst/>
                      </a:pPr>
                      <a:endParaRPr sz="10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9206"/>
                        </a:lnSpc>
                        <a:tabLst/>
                      </a:pPr>
                      <a:endParaRPr sz="100" dirty="0">
                        <a:latin typeface="Arial"/>
                        <a:ea typeface="Arial"/>
                        <a:cs typeface="Arial"/>
                      </a:endParaRPr>
                    </a:p>
                    <a:p>
                      <a:pPr marL="81914" algn="l" rtl="0" eaLnBrk="0">
                        <a:lnSpc>
                          <a:spcPct val="122000"/>
                        </a:lnSpc>
                        <a:tabLst/>
                      </a:pPr>
                      <a:r>
                        <a:rPr sz="1400" b="1" kern="0" spc="-20" dirty="0">
                          <a:solidFill>
                            <a:srgbClr val="1010B0">
                              <a:alpha val="100000"/>
                            </a:srgbClr>
                          </a:solidFill>
                          <a:latin typeface="Arial"/>
                          <a:ea typeface="Arial"/>
                          <a:cs typeface="Arial"/>
                        </a:rPr>
                        <a:t>Host</a:t>
                      </a:r>
                      <a:r>
                        <a:rPr sz="1400" b="1" kern="0" spc="100" dirty="0">
                          <a:solidFill>
                            <a:srgbClr val="1010B0">
                              <a:alpha val="100000"/>
                            </a:srgbClr>
                          </a:solidFill>
                          <a:latin typeface="Arial"/>
                          <a:ea typeface="Arial"/>
                          <a:cs typeface="Arial"/>
                        </a:rPr>
                        <a:t> </a:t>
                      </a:r>
                      <a:r>
                        <a:rPr sz="1400" b="1" kern="0" spc="-20" dirty="0">
                          <a:solidFill>
                            <a:srgbClr val="1010B0">
                              <a:alpha val="100000"/>
                            </a:srgbClr>
                          </a:solidFill>
                          <a:latin typeface="Arial"/>
                          <a:ea typeface="Arial"/>
                          <a:cs typeface="Arial"/>
                        </a:rPr>
                        <a:t>Defense</a:t>
                      </a:r>
                      <a:r>
                        <a:rPr sz="1400" kern="0" spc="-20" dirty="0">
                          <a:solidFill>
                            <a:srgbClr val="202050">
                              <a:alpha val="100000"/>
                            </a:srgbClr>
                          </a:solidFill>
                          <a:latin typeface="Arial"/>
                          <a:ea typeface="Arial"/>
                          <a:cs typeface="Arial"/>
                        </a:rPr>
                        <a:t>:The</a:t>
                      </a:r>
                      <a:r>
                        <a:rPr sz="1400" kern="0" spc="170" dirty="0">
                          <a:solidFill>
                            <a:srgbClr val="202050">
                              <a:alpha val="100000"/>
                            </a:srgbClr>
                          </a:solidFill>
                          <a:latin typeface="Arial"/>
                          <a:ea typeface="Arial"/>
                          <a:cs typeface="Arial"/>
                        </a:rPr>
                        <a:t> </a:t>
                      </a:r>
                      <a:r>
                        <a:rPr sz="1400" kern="0" spc="-20" dirty="0">
                          <a:solidFill>
                            <a:srgbClr val="202050">
                              <a:alpha val="100000"/>
                            </a:srgbClr>
                          </a:solidFill>
                          <a:latin typeface="Arial"/>
                          <a:ea typeface="Arial"/>
                          <a:cs typeface="Arial"/>
                        </a:rPr>
                        <a:t>canonical</a:t>
                      </a:r>
                      <a:r>
                        <a:rPr sz="1400" kern="0" spc="220" dirty="0">
                          <a:solidFill>
                            <a:srgbClr val="202050">
                              <a:alpha val="100000"/>
                            </a:srgbClr>
                          </a:solidFill>
                          <a:latin typeface="Arial"/>
                          <a:ea typeface="Arial"/>
                          <a:cs typeface="Arial"/>
                        </a:rPr>
                        <a:t> </a:t>
                      </a:r>
                      <a:r>
                        <a:rPr sz="1400" kern="0" spc="-20" dirty="0">
                          <a:solidFill>
                            <a:srgbClr val="202050">
                              <a:alpha val="100000"/>
                            </a:srgbClr>
                          </a:solidFill>
                          <a:latin typeface="Arial"/>
                          <a:ea typeface="Arial"/>
                          <a:cs typeface="Arial"/>
                        </a:rPr>
                        <a:t>role</a:t>
                      </a:r>
                      <a:r>
                        <a:rPr sz="1400" kern="0" spc="210" dirty="0">
                          <a:solidFill>
                            <a:srgbClr val="202050">
                              <a:alpha val="100000"/>
                            </a:srgbClr>
                          </a:solidFill>
                          <a:latin typeface="Arial"/>
                          <a:ea typeface="Arial"/>
                          <a:cs typeface="Arial"/>
                        </a:rPr>
                        <a:t> </a:t>
                      </a:r>
                      <a:r>
                        <a:rPr sz="1400" kern="0" spc="-20" dirty="0">
                          <a:solidFill>
                            <a:srgbClr val="202050">
                              <a:alpha val="100000"/>
                            </a:srgbClr>
                          </a:solidFill>
                          <a:latin typeface="Arial"/>
                          <a:ea typeface="Arial"/>
                          <a:cs typeface="Arial"/>
                        </a:rPr>
                        <a:t>i</a:t>
                      </a:r>
                      <a:r>
                        <a:rPr sz="1400" kern="0" spc="-30" dirty="0">
                          <a:solidFill>
                            <a:srgbClr val="202050">
                              <a:alpha val="100000"/>
                            </a:srgbClr>
                          </a:solidFill>
                          <a:latin typeface="Arial"/>
                          <a:ea typeface="Arial"/>
                          <a:cs typeface="Arial"/>
                        </a:rPr>
                        <a:t>n</a:t>
                      </a:r>
                      <a:r>
                        <a:rPr sz="1400" kern="0" spc="0" dirty="0">
                          <a:solidFill>
                            <a:srgbClr val="202050">
                              <a:alpha val="100000"/>
                            </a:srgbClr>
                          </a:solidFill>
                          <a:latin typeface="Arial"/>
                          <a:ea typeface="Arial"/>
                          <a:cs typeface="Arial"/>
                        </a:rPr>
                        <a:t>          </a:t>
                      </a:r>
                      <a:r>
                        <a:rPr sz="1400" kern="0" spc="0" dirty="0">
                          <a:solidFill>
                            <a:srgbClr val="202050">
                              <a:alpha val="100000"/>
                            </a:srgbClr>
                          </a:solidFill>
                          <a:latin typeface="Arial"/>
                          <a:ea typeface="Arial"/>
                          <a:cs typeface="Arial"/>
                        </a:rPr>
                        <a:t>clearing viral,bacterial,</a:t>
                      </a:r>
                      <a:r>
                        <a:rPr sz="1400" kern="0" spc="-10" dirty="0">
                          <a:solidFill>
                            <a:srgbClr val="202050">
                              <a:alpha val="100000"/>
                            </a:srgbClr>
                          </a:solidFill>
                          <a:latin typeface="Arial"/>
                          <a:ea typeface="Arial"/>
                          <a:cs typeface="Arial"/>
                        </a:rPr>
                        <a:t>and other</a:t>
                      </a:r>
                      <a:endParaRPr sz="1400" dirty="0">
                        <a:latin typeface="Arial"/>
                        <a:ea typeface="Arial"/>
                        <a:cs typeface="Arial"/>
                      </a:endParaRPr>
                    </a:p>
                    <a:p>
                      <a:pPr marL="81914" algn="l" rtl="0" eaLnBrk="0">
                        <a:lnSpc>
                          <a:spcPts val="1908"/>
                        </a:lnSpc>
                        <a:spcBef>
                          <a:spcPts val="251"/>
                        </a:spcBef>
                        <a:tabLst/>
                      </a:pPr>
                      <a:r>
                        <a:rPr sz="1400" kern="0" spc="-10" dirty="0">
                          <a:solidFill>
                            <a:srgbClr val="202050">
                              <a:alpha val="100000"/>
                            </a:srgbClr>
                          </a:solidFill>
                          <a:latin typeface="Arial"/>
                          <a:ea typeface="Arial"/>
                          <a:cs typeface="Arial"/>
                        </a:rPr>
                        <a:t>pathogen i</a:t>
                      </a:r>
                      <a:r>
                        <a:rPr sz="1400" kern="0" spc="-20" dirty="0">
                          <a:solidFill>
                            <a:srgbClr val="202050">
                              <a:alpha val="100000"/>
                            </a:srgbClr>
                          </a:solidFill>
                          <a:latin typeface="Arial"/>
                          <a:ea typeface="Arial"/>
                          <a:cs typeface="Arial"/>
                        </a:rPr>
                        <a:t>nfections.</a:t>
                      </a:r>
                      <a:endParaRPr sz="14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81914" algn="l" rtl="0" eaLnBrk="0">
                        <a:lnSpc>
                          <a:spcPct val="125000"/>
                        </a:lnSpc>
                        <a:spcBef>
                          <a:spcPts val="431"/>
                        </a:spcBef>
                        <a:tabLst/>
                      </a:pPr>
                      <a:r>
                        <a:rPr sz="1400" b="1" kern="0" spc="-20" dirty="0">
                          <a:solidFill>
                            <a:srgbClr val="0000F0">
                              <a:alpha val="100000"/>
                            </a:srgbClr>
                          </a:solidFill>
                          <a:latin typeface="Arial"/>
                          <a:ea typeface="Arial"/>
                          <a:cs typeface="Arial"/>
                        </a:rPr>
                        <a:t>Antitumor Immunity:</a:t>
                      </a:r>
                      <a:r>
                        <a:rPr sz="1400" b="1" kern="0" spc="-70" dirty="0">
                          <a:solidFill>
                            <a:srgbClr val="0000F0">
                              <a:alpha val="100000"/>
                            </a:srgbClr>
                          </a:solidFill>
                          <a:latin typeface="Arial"/>
                          <a:ea typeface="Arial"/>
                          <a:cs typeface="Arial"/>
                        </a:rPr>
                        <a:t> </a:t>
                      </a:r>
                      <a:r>
                        <a:rPr sz="1400" kern="0" spc="-20" dirty="0">
                          <a:solidFill>
                            <a:srgbClr val="202050">
                              <a:alpha val="100000"/>
                            </a:srgbClr>
                          </a:solidFill>
                          <a:latin typeface="Arial"/>
                          <a:ea typeface="Arial"/>
                          <a:cs typeface="Arial"/>
                        </a:rPr>
                        <a:t>Acute activation</a:t>
                      </a:r>
                      <a:r>
                        <a:rPr sz="1400" kern="0" spc="0" dirty="0">
                          <a:solidFill>
                            <a:srgbClr val="202050">
                              <a:alpha val="100000"/>
                            </a:srgbClr>
                          </a:solidFill>
                          <a:latin typeface="Arial"/>
                          <a:ea typeface="Arial"/>
                          <a:cs typeface="Arial"/>
                        </a:rPr>
                        <a:t>        </a:t>
                      </a:r>
                      <a:r>
                        <a:rPr sz="1400" kern="0" spc="0" dirty="0">
                          <a:solidFill>
                            <a:srgbClr val="202050">
                              <a:alpha val="100000"/>
                            </a:srgbClr>
                          </a:solidFill>
                          <a:latin typeface="Arial"/>
                          <a:ea typeface="Arial"/>
                          <a:cs typeface="Arial"/>
                        </a:rPr>
                        <a:t>in the tumor microenvi</a:t>
                      </a:r>
                      <a:r>
                        <a:rPr sz="1400" kern="0" spc="-10" dirty="0">
                          <a:solidFill>
                            <a:srgbClr val="202050">
                              <a:alpha val="100000"/>
                            </a:srgbClr>
                          </a:solidFill>
                          <a:latin typeface="Arial"/>
                          <a:ea typeface="Arial"/>
                          <a:cs typeface="Arial"/>
                        </a:rPr>
                        <a:t>ronment drives         </a:t>
                      </a:r>
                      <a:r>
                        <a:rPr sz="1400" kern="0" spc="-10" dirty="0">
                          <a:solidFill>
                            <a:srgbClr val="202050">
                              <a:alpha val="100000"/>
                            </a:srgbClr>
                          </a:solidFill>
                          <a:latin typeface="Arial"/>
                          <a:ea typeface="Arial"/>
                          <a:cs typeface="Arial"/>
                        </a:rPr>
                        <a:t>dendritic</a:t>
                      </a:r>
                      <a:r>
                        <a:rPr sz="1400" kern="0" spc="26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cell</a:t>
                      </a:r>
                      <a:r>
                        <a:rPr sz="1400" kern="0" spc="25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activation,T</a:t>
                      </a:r>
                      <a:r>
                        <a:rPr sz="1400" kern="0" spc="25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cell</a:t>
                      </a:r>
                      <a:r>
                        <a:rPr sz="1400" kern="0" spc="29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priming,</a:t>
                      </a:r>
                      <a:r>
                        <a:rPr sz="1400" kern="0" spc="0" dirty="0">
                          <a:solidFill>
                            <a:srgbClr val="202050">
                              <a:alpha val="100000"/>
                            </a:srgbClr>
                          </a:solidFill>
                          <a:latin typeface="Arial"/>
                          <a:ea typeface="Arial"/>
                          <a:cs typeface="Arial"/>
                        </a:rPr>
                        <a:t>       </a:t>
                      </a:r>
                      <a:r>
                        <a:rPr sz="1400" kern="0" spc="0" dirty="0">
                          <a:solidFill>
                            <a:srgbClr val="202050">
                              <a:alpha val="100000"/>
                            </a:srgbClr>
                          </a:solidFill>
                          <a:latin typeface="Arial"/>
                          <a:ea typeface="Arial"/>
                          <a:cs typeface="Arial"/>
                        </a:rPr>
                        <a:t>and tumor reject</a:t>
                      </a:r>
                      <a:r>
                        <a:rPr sz="1400" kern="0" spc="-10" dirty="0">
                          <a:solidFill>
                            <a:srgbClr val="202050">
                              <a:alpha val="100000"/>
                            </a:srgbClr>
                          </a:solidFill>
                          <a:latin typeface="Arial"/>
                          <a:ea typeface="Arial"/>
                          <a:cs typeface="Arial"/>
                        </a:rPr>
                        <a:t>ion.This is</a:t>
                      </a:r>
                      <a:r>
                        <a:rPr sz="1400" kern="0" spc="2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the</a:t>
                      </a:r>
                      <a:r>
                        <a:rPr sz="1400" kern="0" spc="8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rationale</a:t>
                      </a:r>
                      <a:r>
                        <a:rPr sz="1400" kern="0" spc="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for</a:t>
                      </a:r>
                      <a:r>
                        <a:rPr sz="1400" kern="0" spc="26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STING</a:t>
                      </a:r>
                      <a:r>
                        <a:rPr sz="1400" kern="0" spc="20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agonist</a:t>
                      </a:r>
                      <a:r>
                        <a:rPr sz="1400" kern="0" spc="17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therapies.</a:t>
                      </a:r>
                      <a:endParaRPr sz="14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81914" algn="l" rtl="0" eaLnBrk="0">
                        <a:lnSpc>
                          <a:spcPct val="124000"/>
                        </a:lnSpc>
                        <a:spcBef>
                          <a:spcPts val="391"/>
                        </a:spcBef>
                        <a:tabLst/>
                      </a:pPr>
                      <a:r>
                        <a:rPr sz="1300" kern="0" spc="20" dirty="0">
                          <a:solidFill>
                            <a:srgbClr val="0000F0">
                              <a:alpha val="100000"/>
                            </a:srgbClr>
                          </a:solidFill>
                          <a:latin typeface="Arial"/>
                          <a:ea typeface="Arial"/>
                          <a:cs typeface="Arial"/>
                        </a:rPr>
                        <a:t>Homeostasis:</a:t>
                      </a:r>
                      <a:r>
                        <a:rPr sz="1300" kern="0" spc="270" dirty="0">
                          <a:solidFill>
                            <a:srgbClr val="0000F0">
                              <a:alpha val="100000"/>
                            </a:srgbClr>
                          </a:solidFill>
                          <a:latin typeface="Arial"/>
                          <a:ea typeface="Arial"/>
                          <a:cs typeface="Arial"/>
                        </a:rPr>
                        <a:t> </a:t>
                      </a:r>
                      <a:r>
                        <a:rPr sz="1300" kern="0" spc="20" dirty="0">
                          <a:solidFill>
                            <a:srgbClr val="202050">
                              <a:alpha val="100000"/>
                            </a:srgbClr>
                          </a:solidFill>
                          <a:latin typeface="Arial"/>
                          <a:ea typeface="Arial"/>
                          <a:cs typeface="Arial"/>
                        </a:rPr>
                        <a:t>Tonic,low-</a:t>
                      </a:r>
                      <a:r>
                        <a:rPr sz="1300" kern="0" spc="10" dirty="0">
                          <a:solidFill>
                            <a:srgbClr val="202050">
                              <a:alpha val="100000"/>
                            </a:srgbClr>
                          </a:solidFill>
                          <a:latin typeface="Arial"/>
                          <a:ea typeface="Arial"/>
                          <a:cs typeface="Arial"/>
                        </a:rPr>
                        <a:t>level  signaling</a:t>
                      </a:r>
                      <a:r>
                        <a:rPr sz="1300" kern="0" spc="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helps</a:t>
                      </a:r>
                      <a:r>
                        <a:rPr sz="1300" kern="0" spc="9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regulate</a:t>
                      </a:r>
                      <a:r>
                        <a:rPr sz="1300" kern="0" spc="10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pr</a:t>
                      </a:r>
                      <a:r>
                        <a:rPr sz="1300" kern="0" spc="0" dirty="0">
                          <a:solidFill>
                            <a:srgbClr val="202050">
                              <a:alpha val="100000"/>
                            </a:srgbClr>
                          </a:solidFill>
                          <a:latin typeface="Arial"/>
                          <a:ea typeface="Arial"/>
                          <a:cs typeface="Arial"/>
                        </a:rPr>
                        <a:t>ocesses like</a:t>
                      </a:r>
                      <a:r>
                        <a:rPr sz="1300" kern="0" spc="100" dirty="0">
                          <a:solidFill>
                            <a:srgbClr val="202050">
                              <a:alpha val="100000"/>
                            </a:srgbClr>
                          </a:solidFill>
                          <a:latin typeface="Arial"/>
                          <a:ea typeface="Arial"/>
                          <a:cs typeface="Arial"/>
                        </a:rPr>
                        <a:t> </a:t>
                      </a:r>
                      <a:r>
                        <a:rPr sz="1300" kern="0" spc="0" dirty="0">
                          <a:solidFill>
                            <a:srgbClr val="202050">
                              <a:alpha val="100000"/>
                            </a:srgbClr>
                          </a:solidFill>
                          <a:latin typeface="Arial"/>
                          <a:ea typeface="Arial"/>
                          <a:cs typeface="Arial"/>
                        </a:rPr>
                        <a:t>pain</a:t>
                      </a:r>
                      <a:endParaRPr sz="1300" dirty="0">
                        <a:latin typeface="Arial"/>
                        <a:ea typeface="Arial"/>
                        <a:cs typeface="Arial"/>
                      </a:endParaRPr>
                    </a:p>
                    <a:p>
                      <a:pPr marL="81914" algn="l" rtl="0" eaLnBrk="0">
                        <a:lnSpc>
                          <a:spcPts val="1840"/>
                        </a:lnSpc>
                        <a:spcBef>
                          <a:spcPts val="21"/>
                        </a:spcBef>
                        <a:tabLst/>
                      </a:pPr>
                      <a:r>
                        <a:rPr sz="1300" kern="0" spc="10" dirty="0">
                          <a:solidFill>
                            <a:srgbClr val="202050">
                              <a:alpha val="100000"/>
                            </a:srgbClr>
                          </a:solidFill>
                          <a:latin typeface="Arial"/>
                          <a:ea typeface="Arial"/>
                          <a:cs typeface="Arial"/>
                        </a:rPr>
                        <a:t>perception</a:t>
                      </a:r>
                      <a:r>
                        <a:rPr sz="1300" kern="0" spc="33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and</a:t>
                      </a:r>
                      <a:r>
                        <a:rPr sz="1300" kern="0" spc="27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gut</a:t>
                      </a:r>
                      <a:r>
                        <a:rPr sz="1300" kern="0" spc="24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tolerance.</a:t>
                      </a:r>
                      <a:endParaRPr sz="13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00000"/>
                        </a:lnSpc>
                        <a:tabLst/>
                      </a:pPr>
                      <a:endParaRPr sz="500" dirty="0">
                        <a:latin typeface="Arial"/>
                        <a:ea typeface="Arial"/>
                        <a:cs typeface="Arial"/>
                      </a:endParaRPr>
                    </a:p>
                    <a:p>
                      <a:pPr marL="66039" algn="l" rtl="0" eaLnBrk="0">
                        <a:lnSpc>
                          <a:spcPct val="81000"/>
                        </a:lnSpc>
                        <a:tabLst/>
                      </a:pPr>
                      <a:r>
                        <a:rPr sz="1400" b="1" kern="0" spc="-20" dirty="0">
                          <a:solidFill>
                            <a:srgbClr val="E04010">
                              <a:alpha val="100000"/>
                            </a:srgbClr>
                          </a:solidFill>
                          <a:latin typeface="Arial"/>
                          <a:ea typeface="Arial"/>
                          <a:cs typeface="Arial"/>
                        </a:rPr>
                        <a:t>Autoinflammation &amp;Aut</a:t>
                      </a:r>
                      <a:r>
                        <a:rPr sz="1400" b="1" kern="0" spc="-30" dirty="0">
                          <a:solidFill>
                            <a:srgbClr val="E04010">
                              <a:alpha val="100000"/>
                            </a:srgbClr>
                          </a:solidFill>
                          <a:latin typeface="Arial"/>
                          <a:ea typeface="Arial"/>
                          <a:cs typeface="Arial"/>
                        </a:rPr>
                        <a:t>oimmunity:</a:t>
                      </a:r>
                      <a:endParaRPr sz="1400" dirty="0">
                        <a:latin typeface="Arial"/>
                        <a:ea typeface="Arial"/>
                        <a:cs typeface="Arial"/>
                      </a:endParaRPr>
                    </a:p>
                    <a:p>
                      <a:pPr marL="66039" algn="l" rtl="0" eaLnBrk="0">
                        <a:lnSpc>
                          <a:spcPct val="109000"/>
                        </a:lnSpc>
                        <a:spcBef>
                          <a:spcPts val="404"/>
                        </a:spcBef>
                        <a:tabLst/>
                      </a:pPr>
                      <a:r>
                        <a:rPr sz="1400" kern="0" spc="-20" dirty="0">
                          <a:solidFill>
                            <a:srgbClr val="202050">
                              <a:alpha val="100000"/>
                            </a:srgbClr>
                          </a:solidFill>
                          <a:latin typeface="Arial"/>
                          <a:ea typeface="Arial"/>
                          <a:cs typeface="Arial"/>
                        </a:rPr>
                        <a:t>Aberrant activat</a:t>
                      </a:r>
                      <a:r>
                        <a:rPr sz="1400" kern="0" spc="-30" dirty="0">
                          <a:solidFill>
                            <a:srgbClr val="202050">
                              <a:alpha val="100000"/>
                            </a:srgbClr>
                          </a:solidFill>
                          <a:latin typeface="Arial"/>
                          <a:ea typeface="Arial"/>
                          <a:cs typeface="Arial"/>
                        </a:rPr>
                        <a:t>ion due to</a:t>
                      </a:r>
                      <a:r>
                        <a:rPr sz="1400" kern="0" spc="70" dirty="0">
                          <a:solidFill>
                            <a:srgbClr val="202050">
                              <a:alpha val="100000"/>
                            </a:srgbClr>
                          </a:solidFill>
                          <a:latin typeface="Arial"/>
                          <a:ea typeface="Arial"/>
                          <a:cs typeface="Arial"/>
                        </a:rPr>
                        <a:t> </a:t>
                      </a:r>
                      <a:r>
                        <a:rPr sz="1400" kern="0" spc="-30" dirty="0">
                          <a:solidFill>
                            <a:srgbClr val="202050">
                              <a:alpha val="100000"/>
                            </a:srgbClr>
                          </a:solidFill>
                          <a:latin typeface="Arial"/>
                          <a:ea typeface="Arial"/>
                          <a:cs typeface="Arial"/>
                        </a:rPr>
                        <a:t>mutations</a:t>
                      </a:r>
                      <a:r>
                        <a:rPr sz="1400" kern="0" spc="0" dirty="0">
                          <a:solidFill>
                            <a:srgbClr val="202050">
                              <a:alpha val="100000"/>
                            </a:srgbClr>
                          </a:solidFill>
                          <a:latin typeface="Arial"/>
                          <a:ea typeface="Arial"/>
                          <a:cs typeface="Arial"/>
                        </a:rPr>
                        <a:t>         </a:t>
                      </a:r>
                      <a:r>
                        <a:rPr sz="1400" kern="0" spc="-20" dirty="0">
                          <a:solidFill>
                            <a:srgbClr val="000000">
                              <a:alpha val="100000"/>
                            </a:srgbClr>
                          </a:solidFill>
                          <a:latin typeface="SimSun"/>
                          <a:ea typeface="SimSun"/>
                          <a:cs typeface="SimSun"/>
                        </a:rPr>
                        <a:t>(</a:t>
                      </a:r>
                      <a:r>
                        <a:rPr sz="1400" kern="0" spc="-20" dirty="0">
                          <a:solidFill>
                            <a:srgbClr val="202050">
                              <a:alpha val="100000"/>
                            </a:srgbClr>
                          </a:solidFill>
                          <a:latin typeface="Arial"/>
                          <a:ea typeface="Arial"/>
                          <a:cs typeface="Arial"/>
                        </a:rPr>
                        <a:t>e.g.,TREX1,SAVI)or sensing of</a:t>
                      </a:r>
                      <a:endParaRPr sz="1400" dirty="0">
                        <a:latin typeface="Arial"/>
                        <a:ea typeface="Arial"/>
                        <a:cs typeface="Arial"/>
                      </a:endParaRPr>
                    </a:p>
                    <a:p>
                      <a:pPr marL="66039" algn="l" rtl="0" eaLnBrk="0">
                        <a:lnSpc>
                          <a:spcPts val="1906"/>
                        </a:lnSpc>
                        <a:tabLst/>
                      </a:pPr>
                      <a:r>
                        <a:rPr sz="1400" kern="0" spc="0" dirty="0">
                          <a:solidFill>
                            <a:srgbClr val="202050">
                              <a:alpha val="100000"/>
                            </a:srgbClr>
                          </a:solidFill>
                          <a:latin typeface="Arial"/>
                          <a:ea typeface="Arial"/>
                          <a:cs typeface="Arial"/>
                        </a:rPr>
                        <a:t>self-DNA(e.g.,in </a:t>
                      </a:r>
                      <a:r>
                        <a:rPr sz="1400" kern="0" spc="-10" dirty="0">
                          <a:solidFill>
                            <a:srgbClr val="202050">
                              <a:alpha val="100000"/>
                            </a:srgbClr>
                          </a:solidFill>
                          <a:latin typeface="Arial"/>
                          <a:ea typeface="Arial"/>
                          <a:cs typeface="Arial"/>
                        </a:rPr>
                        <a:t>  Lupus)drives</a:t>
                      </a:r>
                      <a:endParaRPr sz="1400" dirty="0">
                        <a:latin typeface="Arial"/>
                        <a:ea typeface="Arial"/>
                        <a:cs typeface="Arial"/>
                      </a:endParaRPr>
                    </a:p>
                    <a:p>
                      <a:pPr marL="66039" algn="l" rtl="0" eaLnBrk="0">
                        <a:lnSpc>
                          <a:spcPts val="2324"/>
                        </a:lnSpc>
                        <a:tabLst/>
                      </a:pPr>
                      <a:r>
                        <a:rPr sz="1400" kern="0" spc="0" dirty="0">
                          <a:solidFill>
                            <a:srgbClr val="202050">
                              <a:alpha val="100000"/>
                            </a:srgbClr>
                          </a:solidFill>
                          <a:latin typeface="Arial"/>
                          <a:ea typeface="Arial"/>
                          <a:cs typeface="Arial"/>
                        </a:rPr>
                        <a:t>chronic infl</a:t>
                      </a:r>
                      <a:r>
                        <a:rPr sz="1400" kern="0" spc="-10" dirty="0">
                          <a:solidFill>
                            <a:srgbClr val="202050">
                              <a:alpha val="100000"/>
                            </a:srgbClr>
                          </a:solidFill>
                          <a:latin typeface="Arial"/>
                          <a:ea typeface="Arial"/>
                          <a:cs typeface="Arial"/>
                        </a:rPr>
                        <a:t>ammation.</a:t>
                      </a:r>
                      <a:endParaRPr sz="1400" dirty="0">
                        <a:latin typeface="Arial"/>
                        <a:ea typeface="Arial"/>
                        <a:cs typeface="Arial"/>
                      </a:endParaRPr>
                    </a:p>
                    <a:p>
                      <a:pPr algn="l" rtl="0" eaLnBrk="0">
                        <a:lnSpc>
                          <a:spcPct val="127000"/>
                        </a:lnSpc>
                        <a:tabLst/>
                      </a:pPr>
                      <a:endParaRPr sz="1000" dirty="0">
                        <a:latin typeface="Arial"/>
                        <a:ea typeface="Arial"/>
                        <a:cs typeface="Arial"/>
                      </a:endParaRPr>
                    </a:p>
                    <a:p>
                      <a:pPr algn="l" rtl="0" eaLnBrk="0">
                        <a:lnSpc>
                          <a:spcPct val="128000"/>
                        </a:lnSpc>
                        <a:tabLst/>
                      </a:pPr>
                      <a:endParaRPr sz="1000" dirty="0">
                        <a:latin typeface="Arial"/>
                        <a:ea typeface="Arial"/>
                        <a:cs typeface="Arial"/>
                      </a:endParaRPr>
                    </a:p>
                    <a:p>
                      <a:pPr marL="66039" algn="l" rtl="0" eaLnBrk="0">
                        <a:lnSpc>
                          <a:spcPct val="102000"/>
                        </a:lnSpc>
                        <a:spcBef>
                          <a:spcPts val="428"/>
                        </a:spcBef>
                        <a:tabLst/>
                      </a:pPr>
                      <a:r>
                        <a:rPr sz="1400" b="1" kern="0" spc="-20" dirty="0">
                          <a:solidFill>
                            <a:srgbClr val="E04010">
                              <a:alpha val="100000"/>
                            </a:srgbClr>
                          </a:solidFill>
                          <a:latin typeface="Arial"/>
                          <a:ea typeface="Arial"/>
                          <a:cs typeface="Arial"/>
                        </a:rPr>
                        <a:t>Neurodegeneration:</a:t>
                      </a:r>
                      <a:r>
                        <a:rPr sz="1400" b="1" kern="0" spc="-130" dirty="0">
                          <a:solidFill>
                            <a:srgbClr val="E04010">
                              <a:alpha val="100000"/>
                            </a:srgbClr>
                          </a:solidFill>
                          <a:latin typeface="Arial"/>
                          <a:ea typeface="Arial"/>
                          <a:cs typeface="Arial"/>
                        </a:rPr>
                        <a:t> </a:t>
                      </a:r>
                      <a:r>
                        <a:rPr sz="1400" kern="0" spc="-20" dirty="0">
                          <a:solidFill>
                            <a:srgbClr val="202050">
                              <a:alpha val="100000"/>
                            </a:srgbClr>
                          </a:solidFill>
                          <a:latin typeface="Arial"/>
                          <a:ea typeface="Arial"/>
                          <a:cs typeface="Arial"/>
                        </a:rPr>
                        <a:t>Chronic </a:t>
                      </a:r>
                      <a:r>
                        <a:rPr sz="1400" kern="0" spc="-20" dirty="0">
                          <a:solidFill>
                            <a:srgbClr val="000000">
                              <a:alpha val="100000"/>
                            </a:srgbClr>
                          </a:solidFill>
                          <a:latin typeface="Arial"/>
                          <a:ea typeface="Arial"/>
                          <a:cs typeface="Arial"/>
                        </a:rPr>
                        <a:t>STI</a:t>
                      </a:r>
                      <a:r>
                        <a:rPr sz="1400" kern="0" spc="-30" dirty="0">
                          <a:solidFill>
                            <a:srgbClr val="000000">
                              <a:alpha val="100000"/>
                            </a:srgbClr>
                          </a:solidFill>
                          <a:latin typeface="Arial"/>
                          <a:ea typeface="Arial"/>
                          <a:cs typeface="Arial"/>
                        </a:rPr>
                        <a:t>NG</a:t>
                      </a:r>
                      <a:r>
                        <a:rPr sz="1400" kern="0" spc="0" dirty="0">
                          <a:solidFill>
                            <a:srgbClr val="000000">
                              <a:alpha val="100000"/>
                            </a:srgbClr>
                          </a:solidFill>
                          <a:latin typeface="Arial"/>
                          <a:ea typeface="Arial"/>
                          <a:cs typeface="Arial"/>
                        </a:rPr>
                        <a:t>       </a:t>
                      </a:r>
                      <a:r>
                        <a:rPr sz="1400" kern="0" spc="-10" dirty="0">
                          <a:solidFill>
                            <a:srgbClr val="202050">
                              <a:alpha val="100000"/>
                            </a:srgbClr>
                          </a:solidFill>
                          <a:latin typeface="Arial"/>
                          <a:ea typeface="Arial"/>
                          <a:cs typeface="Arial"/>
                        </a:rPr>
                        <a:t>activation</a:t>
                      </a:r>
                      <a:r>
                        <a:rPr sz="1400" kern="0" spc="14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in</a:t>
                      </a:r>
                      <a:r>
                        <a:rPr sz="1400" kern="0" spc="90" dirty="0">
                          <a:solidFill>
                            <a:srgbClr val="202050">
                              <a:alpha val="100000"/>
                            </a:srgbClr>
                          </a:solidFill>
                          <a:latin typeface="Arial"/>
                          <a:ea typeface="Arial"/>
                          <a:cs typeface="Arial"/>
                        </a:rPr>
                        <a:t> </a:t>
                      </a:r>
                      <a:r>
                        <a:rPr sz="1400" kern="0" spc="-10" dirty="0">
                          <a:solidFill>
                            <a:srgbClr val="202050">
                              <a:alpha val="100000"/>
                            </a:srgbClr>
                          </a:solidFill>
                          <a:latin typeface="Arial"/>
                          <a:ea typeface="Arial"/>
                          <a:cs typeface="Arial"/>
                        </a:rPr>
                        <a:t>microglia and neurons</a:t>
                      </a:r>
                      <a:endParaRPr sz="1400" dirty="0">
                        <a:latin typeface="Arial"/>
                        <a:ea typeface="Arial"/>
                        <a:cs typeface="Arial"/>
                      </a:endParaRPr>
                    </a:p>
                    <a:p>
                      <a:pPr marL="66039" algn="l" rtl="0" eaLnBrk="0">
                        <a:lnSpc>
                          <a:spcPct val="117000"/>
                        </a:lnSpc>
                        <a:spcBef>
                          <a:spcPts val="160"/>
                        </a:spcBef>
                        <a:tabLst/>
                      </a:pPr>
                      <a:r>
                        <a:rPr sz="1400" kern="0" spc="-20" dirty="0">
                          <a:solidFill>
                            <a:srgbClr val="202050">
                              <a:alpha val="100000"/>
                            </a:srgbClr>
                          </a:solidFill>
                          <a:latin typeface="Arial"/>
                          <a:ea typeface="Arial"/>
                          <a:cs typeface="Arial"/>
                        </a:rPr>
                        <a:t>contributes to inflammatory damage</a:t>
                      </a:r>
                      <a:r>
                        <a:rPr sz="1400" kern="0" spc="80" dirty="0">
                          <a:solidFill>
                            <a:srgbClr val="202050">
                              <a:alpha val="100000"/>
                            </a:srgbClr>
                          </a:solidFill>
                          <a:latin typeface="Arial"/>
                          <a:ea typeface="Arial"/>
                          <a:cs typeface="Arial"/>
                        </a:rPr>
                        <a:t> </a:t>
                      </a:r>
                      <a:r>
                        <a:rPr sz="1400" kern="0" spc="-20" dirty="0">
                          <a:solidFill>
                            <a:srgbClr val="202050">
                              <a:alpha val="100000"/>
                            </a:srgbClr>
                          </a:solidFill>
                          <a:latin typeface="Arial"/>
                          <a:ea typeface="Arial"/>
                          <a:cs typeface="Arial"/>
                        </a:rPr>
                        <a:t>in</a:t>
                      </a:r>
                      <a:r>
                        <a:rPr sz="1400" kern="0" spc="0" dirty="0">
                          <a:solidFill>
                            <a:srgbClr val="202050">
                              <a:alpha val="100000"/>
                            </a:srgbClr>
                          </a:solidFill>
                          <a:latin typeface="Arial"/>
                          <a:ea typeface="Arial"/>
                          <a:cs typeface="Arial"/>
                        </a:rPr>
                        <a:t>     </a:t>
                      </a:r>
                      <a:r>
                        <a:rPr sz="1400" kern="0" spc="-20" dirty="0">
                          <a:solidFill>
                            <a:srgbClr val="202050">
                              <a:alpha val="100000"/>
                            </a:srgbClr>
                          </a:solidFill>
                          <a:latin typeface="Arial"/>
                          <a:ea typeface="Arial"/>
                          <a:cs typeface="Arial"/>
                        </a:rPr>
                        <a:t>diseases like Alzheimer’s,</a:t>
                      </a:r>
                      <a:r>
                        <a:rPr sz="1400" kern="0" spc="-210" dirty="0">
                          <a:solidFill>
                            <a:srgbClr val="202050">
                              <a:alpha val="100000"/>
                            </a:srgbClr>
                          </a:solidFill>
                          <a:latin typeface="Arial"/>
                          <a:ea typeface="Arial"/>
                          <a:cs typeface="Arial"/>
                        </a:rPr>
                        <a:t> </a:t>
                      </a:r>
                      <a:r>
                        <a:rPr sz="1400" kern="0" spc="-20" dirty="0">
                          <a:solidFill>
                            <a:srgbClr val="000000">
                              <a:alpha val="100000"/>
                            </a:srgbClr>
                          </a:solidFill>
                          <a:latin typeface="Arial"/>
                          <a:ea typeface="Arial"/>
                          <a:cs typeface="Arial"/>
                        </a:rPr>
                        <a:t>A</a:t>
                      </a:r>
                      <a:r>
                        <a:rPr sz="1400" kern="0" spc="-30" dirty="0">
                          <a:solidFill>
                            <a:srgbClr val="000000">
                              <a:alpha val="100000"/>
                            </a:srgbClr>
                          </a:solidFill>
                          <a:latin typeface="Arial"/>
                          <a:ea typeface="Arial"/>
                          <a:cs typeface="Arial"/>
                        </a:rPr>
                        <a:t>LS,and</a:t>
                      </a:r>
                      <a:endParaRPr sz="1400" dirty="0">
                        <a:latin typeface="Arial"/>
                        <a:ea typeface="Arial"/>
                        <a:cs typeface="Arial"/>
                      </a:endParaRPr>
                    </a:p>
                    <a:p>
                      <a:pPr marL="66039" algn="l" rtl="0" eaLnBrk="0">
                        <a:lnSpc>
                          <a:spcPct val="81000"/>
                        </a:lnSpc>
                        <a:spcBef>
                          <a:spcPts val="566"/>
                        </a:spcBef>
                        <a:tabLst/>
                      </a:pPr>
                      <a:r>
                        <a:rPr sz="1400" kern="0" spc="-10" dirty="0">
                          <a:solidFill>
                            <a:srgbClr val="202050">
                              <a:alpha val="100000"/>
                            </a:srgbClr>
                          </a:solidFill>
                          <a:latin typeface="Arial"/>
                          <a:ea typeface="Arial"/>
                          <a:cs typeface="Arial"/>
                        </a:rPr>
                        <a:t>Parkinson's</a:t>
                      </a:r>
                      <a:r>
                        <a:rPr sz="1400" kern="0" spc="-20" dirty="0">
                          <a:solidFill>
                            <a:srgbClr val="202050">
                              <a:alpha val="100000"/>
                            </a:srgbClr>
                          </a:solidFill>
                          <a:latin typeface="Arial"/>
                          <a:ea typeface="Arial"/>
                          <a:cs typeface="Arial"/>
                        </a:rPr>
                        <a:t>.</a:t>
                      </a:r>
                      <a:endParaRPr sz="1400" dirty="0">
                        <a:latin typeface="Arial"/>
                        <a:ea typeface="Arial"/>
                        <a:cs typeface="Arial"/>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66039" algn="l" rtl="0" eaLnBrk="0">
                        <a:lnSpc>
                          <a:spcPts val="1840"/>
                        </a:lnSpc>
                        <a:spcBef>
                          <a:spcPts val="397"/>
                        </a:spcBef>
                        <a:tabLst/>
                      </a:pPr>
                      <a:r>
                        <a:rPr sz="1300" b="1" kern="0" spc="0" dirty="0">
                          <a:solidFill>
                            <a:srgbClr val="E04010">
                              <a:alpha val="100000"/>
                            </a:srgbClr>
                          </a:solidFill>
                          <a:latin typeface="Arial"/>
                          <a:ea typeface="Arial"/>
                          <a:cs typeface="Arial"/>
                        </a:rPr>
                        <a:t>Cancer</a:t>
                      </a:r>
                      <a:r>
                        <a:rPr sz="1300" b="1" kern="0" spc="70" dirty="0">
                          <a:solidFill>
                            <a:srgbClr val="E04010">
                              <a:alpha val="100000"/>
                            </a:srgbClr>
                          </a:solidFill>
                          <a:latin typeface="Arial"/>
                          <a:ea typeface="Arial"/>
                          <a:cs typeface="Arial"/>
                        </a:rPr>
                        <a:t> </a:t>
                      </a:r>
                      <a:r>
                        <a:rPr sz="1300" b="1" kern="0" spc="0" dirty="0">
                          <a:solidFill>
                            <a:srgbClr val="E04010">
                              <a:alpha val="100000"/>
                            </a:srgbClr>
                          </a:solidFill>
                          <a:latin typeface="Arial"/>
                          <a:ea typeface="Arial"/>
                          <a:cs typeface="Arial"/>
                        </a:rPr>
                        <a:t>Progression</a:t>
                      </a:r>
                      <a:r>
                        <a:rPr sz="1300" b="1" kern="0" spc="70" dirty="0">
                          <a:solidFill>
                            <a:srgbClr val="E04010">
                              <a:alpha val="100000"/>
                            </a:srgbClr>
                          </a:solidFill>
                          <a:latin typeface="Arial"/>
                          <a:ea typeface="Arial"/>
                          <a:cs typeface="Arial"/>
                        </a:rPr>
                        <a:t>:</a:t>
                      </a:r>
                      <a:r>
                        <a:rPr sz="1300" b="1" kern="0" spc="220" dirty="0">
                          <a:solidFill>
                            <a:srgbClr val="E04010">
                              <a:alpha val="100000"/>
                            </a:srgbClr>
                          </a:solidFill>
                          <a:latin typeface="Arial"/>
                          <a:ea typeface="Arial"/>
                          <a:cs typeface="Arial"/>
                        </a:rPr>
                        <a:t> </a:t>
                      </a:r>
                      <a:r>
                        <a:rPr sz="1300" kern="0" spc="0" dirty="0">
                          <a:solidFill>
                            <a:srgbClr val="202050">
                              <a:alpha val="100000"/>
                            </a:srgbClr>
                          </a:solidFill>
                          <a:latin typeface="Arial"/>
                          <a:ea typeface="Arial"/>
                          <a:cs typeface="Arial"/>
                        </a:rPr>
                        <a:t>In</a:t>
                      </a:r>
                      <a:r>
                        <a:rPr sz="1300" kern="0" spc="70" dirty="0">
                          <a:solidFill>
                            <a:srgbClr val="202050">
                              <a:alpha val="100000"/>
                            </a:srgbClr>
                          </a:solidFill>
                          <a:latin typeface="Arial"/>
                          <a:ea typeface="Arial"/>
                          <a:cs typeface="Arial"/>
                        </a:rPr>
                        <a:t> </a:t>
                      </a:r>
                      <a:r>
                        <a:rPr sz="1300" kern="0" spc="0" dirty="0">
                          <a:solidFill>
                            <a:srgbClr val="202050">
                              <a:alpha val="100000"/>
                            </a:srgbClr>
                          </a:solidFill>
                          <a:latin typeface="Arial"/>
                          <a:ea typeface="Arial"/>
                          <a:cs typeface="Arial"/>
                        </a:rPr>
                        <a:t>contrast</a:t>
                      </a:r>
                      <a:r>
                        <a:rPr sz="1300" kern="0" spc="70" dirty="0">
                          <a:solidFill>
                            <a:srgbClr val="202050">
                              <a:alpha val="100000"/>
                            </a:srgbClr>
                          </a:solidFill>
                          <a:latin typeface="Arial"/>
                          <a:ea typeface="Arial"/>
                          <a:cs typeface="Arial"/>
                        </a:rPr>
                        <a:t> </a:t>
                      </a:r>
                      <a:r>
                        <a:rPr sz="1300" kern="0" spc="0" dirty="0">
                          <a:solidFill>
                            <a:srgbClr val="202050">
                              <a:alpha val="100000"/>
                            </a:srgbClr>
                          </a:solidFill>
                          <a:latin typeface="Arial"/>
                          <a:ea typeface="Arial"/>
                          <a:cs typeface="Arial"/>
                        </a:rPr>
                        <a:t>to</a:t>
                      </a:r>
                      <a:r>
                        <a:rPr sz="1300" kern="0" spc="100" dirty="0">
                          <a:solidFill>
                            <a:srgbClr val="202050">
                              <a:alpha val="100000"/>
                            </a:srgbClr>
                          </a:solidFill>
                          <a:latin typeface="Arial"/>
                          <a:ea typeface="Arial"/>
                          <a:cs typeface="Arial"/>
                        </a:rPr>
                        <a:t> </a:t>
                      </a:r>
                      <a:r>
                        <a:rPr sz="1300" kern="0" spc="0" dirty="0">
                          <a:solidFill>
                            <a:srgbClr val="202050">
                              <a:alpha val="100000"/>
                            </a:srgbClr>
                          </a:solidFill>
                          <a:latin typeface="Arial"/>
                          <a:ea typeface="Arial"/>
                          <a:cs typeface="Arial"/>
                        </a:rPr>
                        <a:t>its</a:t>
                      </a:r>
                      <a:endParaRPr sz="1300" dirty="0">
                        <a:latin typeface="Arial"/>
                        <a:ea typeface="Arial"/>
                        <a:cs typeface="Arial"/>
                      </a:endParaRPr>
                    </a:p>
                    <a:p>
                      <a:pPr marL="66039" algn="l" rtl="0" eaLnBrk="0">
                        <a:lnSpc>
                          <a:spcPts val="1831"/>
                        </a:lnSpc>
                        <a:spcBef>
                          <a:spcPts val="302"/>
                        </a:spcBef>
                        <a:tabLst/>
                      </a:pPr>
                      <a:r>
                        <a:rPr sz="1300" kern="0" spc="20" dirty="0">
                          <a:solidFill>
                            <a:srgbClr val="202050">
                              <a:alpha val="100000"/>
                            </a:srgbClr>
                          </a:solidFill>
                          <a:latin typeface="Arial"/>
                          <a:ea typeface="Arial"/>
                          <a:cs typeface="Arial"/>
                        </a:rPr>
                        <a:t>antitumor</a:t>
                      </a:r>
                      <a:r>
                        <a:rPr sz="1300" kern="0" spc="100" dirty="0">
                          <a:solidFill>
                            <a:srgbClr val="202050">
                              <a:alpha val="100000"/>
                            </a:srgbClr>
                          </a:solidFill>
                          <a:latin typeface="Arial"/>
                          <a:ea typeface="Arial"/>
                          <a:cs typeface="Arial"/>
                        </a:rPr>
                        <a:t>  </a:t>
                      </a:r>
                      <a:r>
                        <a:rPr sz="1300" kern="0" spc="20" dirty="0">
                          <a:solidFill>
                            <a:srgbClr val="202050">
                              <a:alpha val="100000"/>
                            </a:srgbClr>
                          </a:solidFill>
                          <a:latin typeface="Arial"/>
                          <a:ea typeface="Arial"/>
                          <a:cs typeface="Arial"/>
                        </a:rPr>
                        <a:t>role,chronic  tumor-intr</a:t>
                      </a:r>
                      <a:r>
                        <a:rPr sz="1300" kern="0" spc="10" dirty="0">
                          <a:solidFill>
                            <a:srgbClr val="202050">
                              <a:alpha val="100000"/>
                            </a:srgbClr>
                          </a:solidFill>
                          <a:latin typeface="Arial"/>
                          <a:ea typeface="Arial"/>
                          <a:cs typeface="Arial"/>
                        </a:rPr>
                        <a:t>insic</a:t>
                      </a:r>
                      <a:endParaRPr sz="1300" dirty="0">
                        <a:latin typeface="Arial"/>
                        <a:ea typeface="Arial"/>
                        <a:cs typeface="Arial"/>
                      </a:endParaRPr>
                    </a:p>
                    <a:p>
                      <a:pPr marL="66039" algn="l" rtl="0" eaLnBrk="0">
                        <a:lnSpc>
                          <a:spcPct val="129000"/>
                        </a:lnSpc>
                        <a:spcBef>
                          <a:spcPts val="11"/>
                        </a:spcBef>
                        <a:tabLst/>
                      </a:pPr>
                      <a:r>
                        <a:rPr sz="1300" kern="0" spc="20" dirty="0">
                          <a:solidFill>
                            <a:srgbClr val="000000">
                              <a:alpha val="100000"/>
                            </a:srgbClr>
                          </a:solidFill>
                          <a:latin typeface="Arial"/>
                          <a:ea typeface="Arial"/>
                          <a:cs typeface="Arial"/>
                        </a:rPr>
                        <a:t>STING </a:t>
                      </a:r>
                      <a:r>
                        <a:rPr sz="1300" kern="0" spc="20" dirty="0">
                          <a:solidFill>
                            <a:srgbClr val="202050">
                              <a:alpha val="100000"/>
                            </a:srgbClr>
                          </a:solidFill>
                          <a:latin typeface="Arial"/>
                          <a:ea typeface="Arial"/>
                          <a:cs typeface="Arial"/>
                        </a:rPr>
                        <a:t>activation can promote</a:t>
                      </a:r>
                      <a:r>
                        <a:rPr sz="1300" kern="0" spc="9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metastasis</a:t>
                      </a:r>
                      <a:r>
                        <a:rPr sz="1300" kern="0" spc="0" dirty="0">
                          <a:solidFill>
                            <a:srgbClr val="202050">
                              <a:alpha val="100000"/>
                            </a:srgbClr>
                          </a:solidFill>
                          <a:latin typeface="Arial"/>
                          <a:ea typeface="Arial"/>
                          <a:cs typeface="Arial"/>
                        </a:rPr>
                        <a:t> </a:t>
                      </a:r>
                      <a:r>
                        <a:rPr sz="1300" kern="0" spc="20" dirty="0">
                          <a:solidFill>
                            <a:srgbClr val="202050">
                              <a:alpha val="100000"/>
                            </a:srgbClr>
                          </a:solidFill>
                          <a:latin typeface="Arial"/>
                          <a:ea typeface="Arial"/>
                          <a:cs typeface="Arial"/>
                        </a:rPr>
                        <a:t>and create </a:t>
                      </a:r>
                      <a:r>
                        <a:rPr sz="1300" kern="0" spc="10" dirty="0">
                          <a:solidFill>
                            <a:srgbClr val="202050">
                              <a:alpha val="100000"/>
                            </a:srgbClr>
                          </a:solidFill>
                          <a:latin typeface="Arial"/>
                          <a:ea typeface="Arial"/>
                          <a:cs typeface="Arial"/>
                        </a:rPr>
                        <a:t>an</a:t>
                      </a:r>
                      <a:r>
                        <a:rPr sz="1300" kern="0" spc="100" dirty="0">
                          <a:solidFill>
                            <a:srgbClr val="202050">
                              <a:alpha val="100000"/>
                            </a:srgbClr>
                          </a:solidFill>
                          <a:latin typeface="Arial"/>
                          <a:ea typeface="Arial"/>
                          <a:cs typeface="Arial"/>
                        </a:rPr>
                        <a:t> </a:t>
                      </a:r>
                      <a:r>
                        <a:rPr sz="1300" kern="0" spc="10" dirty="0">
                          <a:solidFill>
                            <a:srgbClr val="202050">
                              <a:alpha val="100000"/>
                            </a:srgbClr>
                          </a:solidFill>
                          <a:latin typeface="Arial"/>
                          <a:ea typeface="Arial"/>
                          <a:cs typeface="Arial"/>
                        </a:rPr>
                        <a:t>immunosuppressive</a:t>
                      </a:r>
                      <a:endParaRPr sz="1300" dirty="0">
                        <a:latin typeface="Arial"/>
                        <a:ea typeface="Arial"/>
                        <a:cs typeface="Arial"/>
                      </a:endParaRPr>
                    </a:p>
                    <a:p>
                      <a:pPr marL="66039" algn="l" rtl="0" eaLnBrk="0">
                        <a:lnSpc>
                          <a:spcPts val="1787"/>
                        </a:lnSpc>
                        <a:spcBef>
                          <a:spcPts val="159"/>
                        </a:spcBef>
                        <a:tabLst/>
                      </a:pPr>
                      <a:r>
                        <a:rPr sz="1300" kern="0" spc="20" dirty="0">
                          <a:solidFill>
                            <a:srgbClr val="202050">
                              <a:alpha val="100000"/>
                            </a:srgbClr>
                          </a:solidFill>
                          <a:latin typeface="Arial"/>
                          <a:ea typeface="Arial"/>
                          <a:cs typeface="Arial"/>
                        </a:rPr>
                        <a:t>microenvir</a:t>
                      </a:r>
                      <a:r>
                        <a:rPr sz="1300" kern="0" spc="10" dirty="0">
                          <a:solidFill>
                            <a:srgbClr val="202050">
                              <a:alpha val="100000"/>
                            </a:srgbClr>
                          </a:solidFill>
                          <a:latin typeface="Arial"/>
                          <a:ea typeface="Arial"/>
                          <a:cs typeface="Arial"/>
                        </a:rPr>
                        <a:t>onment.</a:t>
                      </a:r>
                      <a:endParaRPr sz="1300" dirty="0">
                        <a:latin typeface="Arial"/>
                        <a:ea typeface="Arial"/>
                        <a:cs typeface="Arial"/>
                      </a:endParaRPr>
                    </a:p>
                  </a:txBody>
                  <a:tcPr marL="0" marR="0" marT="0" marB="0" vert="horz">
                    <a:lnL>
                      <a:noFill/>
                    </a:lnL>
                    <a:lnR>
                      <a:noFill/>
                    </a:lnR>
                    <a:lnT>
                      <a:noFill/>
                    </a:lnT>
                    <a:lnB>
                      <a:noFill/>
                    </a:lnB>
                  </a:tcPr>
                </a:tc>
              </a:tr>
            </a:tbl>
          </a:graphicData>
        </a:graphic>
      </p:graphicFrame>
      <p:pic>
        <p:nvPicPr>
          <p:cNvPr id="204" name="picture 204"/>
          <p:cNvPicPr>
            <a:picLocks noChangeAspect="1"/>
          </p:cNvPicPr>
          <p:nvPr/>
        </p:nvPicPr>
        <p:blipFill>
          <a:blip r:embed="rId3"/>
          <a:stretch>
            <a:fillRect/>
          </a:stretch>
        </p:blipFill>
        <p:spPr>
          <a:xfrm rot="21600000">
            <a:off x="10788696" y="717515"/>
            <a:ext cx="3263780" cy="2178039"/>
          </a:xfrm>
          <a:prstGeom prst="rect">
            <a:avLst/>
          </a:prstGeom>
        </p:spPr>
      </p:pic>
      <p:pic>
        <p:nvPicPr>
          <p:cNvPr id="206" name="picture 206"/>
          <p:cNvPicPr>
            <a:picLocks noChangeAspect="1"/>
          </p:cNvPicPr>
          <p:nvPr/>
        </p:nvPicPr>
        <p:blipFill>
          <a:blip r:embed="rId4"/>
          <a:stretch>
            <a:fillRect/>
          </a:stretch>
        </p:blipFill>
        <p:spPr>
          <a:xfrm rot="21600000">
            <a:off x="10788696" y="4210067"/>
            <a:ext cx="3263780" cy="2476485"/>
          </a:xfrm>
          <a:prstGeom prst="rect">
            <a:avLst/>
          </a:prstGeom>
        </p:spPr>
      </p:pic>
      <p:pic>
        <p:nvPicPr>
          <p:cNvPr id="208" name="picture 208"/>
          <p:cNvPicPr>
            <a:picLocks noChangeAspect="1"/>
          </p:cNvPicPr>
          <p:nvPr/>
        </p:nvPicPr>
        <p:blipFill>
          <a:blip r:embed="rId5"/>
          <a:stretch>
            <a:fillRect/>
          </a:stretch>
        </p:blipFill>
        <p:spPr>
          <a:xfrm rot="21600000">
            <a:off x="14230376" y="1612854"/>
            <a:ext cx="3321082" cy="787465"/>
          </a:xfrm>
          <a:prstGeom prst="rect">
            <a:avLst/>
          </a:prstGeom>
        </p:spPr>
      </p:pic>
      <p:pic>
        <p:nvPicPr>
          <p:cNvPr id="210" name="picture 210"/>
          <p:cNvPicPr>
            <a:picLocks noChangeAspect="1"/>
          </p:cNvPicPr>
          <p:nvPr/>
        </p:nvPicPr>
        <p:blipFill>
          <a:blip r:embed="rId6"/>
          <a:stretch>
            <a:fillRect/>
          </a:stretch>
        </p:blipFill>
        <p:spPr>
          <a:xfrm rot="21600000">
            <a:off x="14230376" y="2470164"/>
            <a:ext cx="3333816" cy="3276592"/>
          </a:xfrm>
          <a:prstGeom prst="rect">
            <a:avLst/>
          </a:prstGeom>
        </p:spPr>
      </p:pic>
      <p:graphicFrame>
        <p:nvGraphicFramePr>
          <p:cNvPr id="212" name="table 212"/>
          <p:cNvGraphicFramePr>
            <a:graphicFrameLocks noGrp="1"/>
          </p:cNvGraphicFramePr>
          <p:nvPr/>
        </p:nvGraphicFramePr>
        <p:xfrm>
          <a:off x="10788696" y="717515"/>
          <a:ext cx="6775450" cy="5969000"/>
        </p:xfrm>
        <a:graphic>
          <a:graphicData uri="http://schemas.openxmlformats.org/drawingml/2006/table">
            <a:tbl>
              <a:tblPr/>
              <a:tblGrid>
                <a:gridCol w="3352800"/>
                <a:gridCol w="3422650"/>
              </a:tblGrid>
              <a:tr h="5969000">
                <a:tc>
                  <a:txBody>
                    <a:bodyPr/>
                    <a:lstStyle/>
                    <a:p>
                      <a:pPr algn="l" rtl="0" eaLnBrk="0">
                        <a:lnSpc>
                          <a:spcPct val="108000"/>
                        </a:lnSpc>
                        <a:tabLst/>
                      </a:pPr>
                      <a:endParaRPr sz="1000" dirty="0">
                        <a:latin typeface="Arial"/>
                        <a:ea typeface="Arial"/>
                        <a:cs typeface="Arial"/>
                      </a:endParaRPr>
                    </a:p>
                    <a:p>
                      <a:pPr marL="508000" algn="l" rtl="0" eaLnBrk="0">
                        <a:lnSpc>
                          <a:spcPts val="1622"/>
                        </a:lnSpc>
                        <a:spcBef>
                          <a:spcPts val="1"/>
                        </a:spcBef>
                        <a:tabLst/>
                      </a:pPr>
                      <a:r>
                        <a:rPr sz="1100" b="1" kern="0" spc="20" dirty="0">
                          <a:solidFill>
                            <a:srgbClr val="000000">
                              <a:alpha val="100000"/>
                            </a:srgbClr>
                          </a:solidFill>
                          <a:latin typeface="Arial"/>
                          <a:ea typeface="Arial"/>
                          <a:cs typeface="Arial"/>
                        </a:rPr>
                        <a:t>Monogenic</a:t>
                      </a:r>
                      <a:r>
                        <a:rPr sz="1100" b="1" kern="0" spc="0" dirty="0">
                          <a:solidFill>
                            <a:srgbClr val="000000">
                              <a:alpha val="100000"/>
                            </a:srgbClr>
                          </a:solidFill>
                          <a:latin typeface="Arial"/>
                          <a:ea typeface="Arial"/>
                          <a:cs typeface="Arial"/>
                        </a:rPr>
                        <a:t>       </a:t>
                      </a:r>
                      <a:r>
                        <a:rPr sz="1100" b="1" kern="0" spc="20" dirty="0">
                          <a:solidFill>
                            <a:srgbClr val="000000">
                              <a:alpha val="100000"/>
                            </a:srgbClr>
                          </a:solidFill>
                          <a:latin typeface="Arial"/>
                          <a:ea typeface="Arial"/>
                          <a:cs typeface="Arial"/>
                        </a:rPr>
                        <a:t>autoinflammatory</a:t>
                      </a:r>
                      <a:endParaRPr sz="1100" dirty="0">
                        <a:latin typeface="Arial"/>
                        <a:ea typeface="Arial"/>
                        <a:cs typeface="Arial"/>
                      </a:endParaRPr>
                    </a:p>
                    <a:p>
                      <a:pPr marL="208915" algn="l" rtl="0" eaLnBrk="0">
                        <a:lnSpc>
                          <a:spcPts val="1622"/>
                        </a:lnSpc>
                        <a:tabLst/>
                      </a:pPr>
                      <a:r>
                        <a:rPr sz="1100" b="1" kern="0" spc="0" dirty="0">
                          <a:solidFill>
                            <a:srgbClr val="000000">
                              <a:alpha val="100000"/>
                            </a:srgbClr>
                          </a:solidFill>
                          <a:latin typeface="Arial"/>
                          <a:ea typeface="Arial"/>
                          <a:cs typeface="Arial"/>
                        </a:rPr>
                        <a:t>syndromes</a:t>
                      </a:r>
                      <a:r>
                        <a:rPr sz="1100" b="1" kern="0" spc="70" dirty="0">
                          <a:solidFill>
                            <a:srgbClr val="000000">
                              <a:alpha val="100000"/>
                            </a:srgbClr>
                          </a:solidFill>
                          <a:latin typeface="Arial"/>
                          <a:ea typeface="Arial"/>
                          <a:cs typeface="Arial"/>
                        </a:rPr>
                        <a:t>/</a:t>
                      </a:r>
                      <a:r>
                        <a:rPr sz="1100" b="1" kern="0" spc="0" dirty="0">
                          <a:solidFill>
                            <a:srgbClr val="000000">
                              <a:alpha val="100000"/>
                            </a:srgbClr>
                          </a:solidFill>
                          <a:latin typeface="Arial"/>
                          <a:ea typeface="Arial"/>
                          <a:cs typeface="Arial"/>
                        </a:rPr>
                        <a:t>type</a:t>
                      </a:r>
                      <a:r>
                        <a:rPr sz="1100" b="1" kern="0" spc="70" dirty="0">
                          <a:solidFill>
                            <a:srgbClr val="000000">
                              <a:alpha val="100000"/>
                            </a:srgbClr>
                          </a:solidFill>
                          <a:latin typeface="Arial"/>
                          <a:ea typeface="Arial"/>
                          <a:cs typeface="Arial"/>
                        </a:rPr>
                        <a:t>     </a:t>
                      </a:r>
                      <a:r>
                        <a:rPr sz="1100" b="1" kern="0" spc="0" dirty="0">
                          <a:solidFill>
                            <a:srgbClr val="000000">
                              <a:alpha val="100000"/>
                            </a:srgbClr>
                          </a:solidFill>
                          <a:latin typeface="Arial"/>
                          <a:ea typeface="Arial"/>
                          <a:cs typeface="Arial"/>
                        </a:rPr>
                        <a:t>l</a:t>
                      </a:r>
                      <a:r>
                        <a:rPr sz="1100" b="1" kern="0" spc="70" dirty="0">
                          <a:solidFill>
                            <a:srgbClr val="000000">
                              <a:alpha val="100000"/>
                            </a:srgbClr>
                          </a:solidFill>
                          <a:latin typeface="Arial"/>
                          <a:ea typeface="Arial"/>
                          <a:cs typeface="Arial"/>
                        </a:rPr>
                        <a:t>     </a:t>
                      </a:r>
                      <a:r>
                        <a:rPr sz="1100" b="1" kern="0" spc="0" dirty="0">
                          <a:solidFill>
                            <a:srgbClr val="000000">
                              <a:alpha val="100000"/>
                            </a:srgbClr>
                          </a:solidFill>
                          <a:latin typeface="Arial"/>
                          <a:ea typeface="Arial"/>
                          <a:cs typeface="Arial"/>
                        </a:rPr>
                        <a:t>interferonopathies</a:t>
                      </a:r>
                      <a:endParaRPr sz="1100" dirty="0">
                        <a:latin typeface="Arial"/>
                        <a:ea typeface="Arial"/>
                        <a:cs typeface="Arial"/>
                      </a:endParaRPr>
                    </a:p>
                    <a:p>
                      <a:pPr marL="456565" algn="l" rtl="0" eaLnBrk="0">
                        <a:lnSpc>
                          <a:spcPct val="85000"/>
                        </a:lnSpc>
                        <a:spcBef>
                          <a:spcPts val="1118"/>
                        </a:spcBef>
                        <a:tabLst/>
                      </a:pPr>
                      <a:r>
                        <a:rPr sz="1000" kern="0" spc="20" dirty="0">
                          <a:solidFill>
                            <a:srgbClr val="000000">
                              <a:alpha val="100000"/>
                            </a:srgbClr>
                          </a:solidFill>
                          <a:latin typeface="Arial"/>
                          <a:ea typeface="Arial"/>
                          <a:cs typeface="Arial"/>
                        </a:rPr>
                        <a:t>A</a:t>
                      </a:r>
                      <a:r>
                        <a:rPr sz="1000" b="1" kern="0" spc="20" dirty="0">
                          <a:solidFill>
                            <a:srgbClr val="000000">
                              <a:alpha val="100000"/>
                            </a:srgbClr>
                          </a:solidFill>
                          <a:latin typeface="Arial"/>
                          <a:ea typeface="Arial"/>
                          <a:cs typeface="Arial"/>
                        </a:rPr>
                        <a:t>icardi-Goutieres</a:t>
                      </a:r>
                      <a:r>
                        <a:rPr sz="1000" b="1" kern="0" spc="10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syndrome</a:t>
                      </a:r>
                      <a:r>
                        <a:rPr sz="1000" b="1" kern="0" spc="13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(AG</a:t>
                      </a:r>
                      <a:r>
                        <a:rPr sz="1000" b="1" kern="0" spc="10" dirty="0">
                          <a:solidFill>
                            <a:srgbClr val="000000">
                              <a:alpha val="100000"/>
                            </a:srgbClr>
                          </a:solidFill>
                          <a:latin typeface="Arial"/>
                          <a:ea typeface="Arial"/>
                          <a:cs typeface="Arial"/>
                        </a:rPr>
                        <a:t>S)</a:t>
                      </a:r>
                      <a:endParaRPr sz="1000" dirty="0">
                        <a:latin typeface="Arial"/>
                        <a:ea typeface="Arial"/>
                        <a:cs typeface="Arial"/>
                      </a:endParaRPr>
                    </a:p>
                    <a:p>
                      <a:pPr algn="l" rtl="0" eaLnBrk="0">
                        <a:lnSpc>
                          <a:spcPct val="121000"/>
                        </a:lnSpc>
                        <a:tabLst/>
                      </a:pPr>
                      <a:endParaRPr sz="1000" dirty="0">
                        <a:latin typeface="Arial"/>
                        <a:ea typeface="Arial"/>
                        <a:cs typeface="Arial"/>
                      </a:endParaRPr>
                    </a:p>
                    <a:p>
                      <a:pPr marL="1002664" algn="l" rtl="0" eaLnBrk="0">
                        <a:lnSpc>
                          <a:spcPct val="85000"/>
                        </a:lnSpc>
                        <a:spcBef>
                          <a:spcPts val="278"/>
                        </a:spcBef>
                        <a:tabLst/>
                      </a:pPr>
                      <a:r>
                        <a:rPr sz="900" b="1" kern="0" spc="20" dirty="0">
                          <a:solidFill>
                            <a:srgbClr val="000000">
                              <a:alpha val="100000"/>
                            </a:srgbClr>
                          </a:solidFill>
                          <a:latin typeface="Arial"/>
                          <a:ea typeface="Arial"/>
                          <a:cs typeface="Arial"/>
                        </a:rPr>
                        <a:t>Bloom</a:t>
                      </a:r>
                      <a:r>
                        <a:rPr sz="900" b="1" kern="0" spc="30" dirty="0">
                          <a:solidFill>
                            <a:srgbClr val="000000">
                              <a:alpha val="100000"/>
                            </a:srgbClr>
                          </a:solidFill>
                          <a:latin typeface="Arial"/>
                          <a:ea typeface="Arial"/>
                          <a:cs typeface="Arial"/>
                        </a:rPr>
                        <a:t>      </a:t>
                      </a:r>
                      <a:r>
                        <a:rPr sz="900" b="1" kern="0" spc="20" dirty="0">
                          <a:solidFill>
                            <a:srgbClr val="000000">
                              <a:alpha val="100000"/>
                            </a:srgbClr>
                          </a:solidFill>
                          <a:latin typeface="Arial"/>
                          <a:ea typeface="Arial"/>
                          <a:cs typeface="Arial"/>
                        </a:rPr>
                        <a:t>syndrome</a:t>
                      </a:r>
                      <a:endParaRPr sz="900" dirty="0">
                        <a:latin typeface="Arial"/>
                        <a:ea typeface="Arial"/>
                        <a:cs typeface="Arial"/>
                      </a:endParaRPr>
                    </a:p>
                    <a:p>
                      <a:pPr algn="l" rtl="0" eaLnBrk="0">
                        <a:lnSpc>
                          <a:spcPct val="108000"/>
                        </a:lnSpc>
                        <a:tabLst/>
                      </a:pPr>
                      <a:endParaRPr sz="1000" dirty="0">
                        <a:latin typeface="Arial"/>
                        <a:ea typeface="Arial"/>
                        <a:cs typeface="Arial"/>
                      </a:endParaRPr>
                    </a:p>
                    <a:p>
                      <a:pPr marL="589915" algn="l" rtl="0" eaLnBrk="0">
                        <a:lnSpc>
                          <a:spcPct val="86000"/>
                        </a:lnSpc>
                        <a:spcBef>
                          <a:spcPts val="276"/>
                        </a:spcBef>
                        <a:tabLst/>
                      </a:pPr>
                      <a:r>
                        <a:rPr sz="900" b="1" kern="0" spc="30" dirty="0">
                          <a:solidFill>
                            <a:srgbClr val="000000">
                              <a:alpha val="100000"/>
                            </a:srgbClr>
                          </a:solidFill>
                          <a:latin typeface="Arial"/>
                          <a:ea typeface="Arial"/>
                          <a:cs typeface="Arial"/>
                        </a:rPr>
                        <a:t>STING-asso</a:t>
                      </a:r>
                      <a:r>
                        <a:rPr sz="900" b="1" kern="0" spc="20" dirty="0">
                          <a:solidFill>
                            <a:srgbClr val="000000">
                              <a:alpha val="100000"/>
                            </a:srgbClr>
                          </a:solidFill>
                          <a:latin typeface="Arial"/>
                          <a:ea typeface="Arial"/>
                          <a:cs typeface="Arial"/>
                        </a:rPr>
                        <a:t>ciated       vasculopathy</a:t>
                      </a:r>
                      <a:endParaRPr sz="900" dirty="0">
                        <a:latin typeface="Arial"/>
                        <a:ea typeface="Arial"/>
                        <a:cs typeface="Arial"/>
                      </a:endParaRPr>
                    </a:p>
                    <a:p>
                      <a:pPr marL="723265" algn="l" rtl="0" eaLnBrk="0">
                        <a:lnSpc>
                          <a:spcPct val="85000"/>
                        </a:lnSpc>
                        <a:spcBef>
                          <a:spcPts val="533"/>
                        </a:spcBef>
                        <a:tabLst/>
                      </a:pPr>
                      <a:r>
                        <a:rPr sz="1000" b="1" kern="0" spc="20" dirty="0">
                          <a:solidFill>
                            <a:srgbClr val="000000">
                              <a:alpha val="100000"/>
                            </a:srgbClr>
                          </a:solidFill>
                          <a:latin typeface="Arial"/>
                          <a:ea typeface="Arial"/>
                          <a:cs typeface="Arial"/>
                        </a:rPr>
                        <a:t>with</a:t>
                      </a:r>
                      <a:r>
                        <a:rPr sz="1000" b="1" kern="0" spc="21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onset</a:t>
                      </a:r>
                      <a:r>
                        <a:rPr sz="1000" b="1" kern="0" spc="25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i</a:t>
                      </a:r>
                      <a:r>
                        <a:rPr sz="1000" b="1" kern="0" spc="10" dirty="0">
                          <a:solidFill>
                            <a:srgbClr val="000000">
                              <a:alpha val="100000"/>
                            </a:srgbClr>
                          </a:solidFill>
                          <a:latin typeface="Arial"/>
                          <a:ea typeface="Arial"/>
                          <a:cs typeface="Arial"/>
                        </a:rPr>
                        <a:t>n</a:t>
                      </a:r>
                      <a:r>
                        <a:rPr sz="1000" b="1" kern="0" spc="250" dirty="0">
                          <a:solidFill>
                            <a:srgbClr val="000000">
                              <a:alpha val="100000"/>
                            </a:srgbClr>
                          </a:solidFill>
                          <a:latin typeface="Arial"/>
                          <a:ea typeface="Arial"/>
                          <a:cs typeface="Arial"/>
                        </a:rPr>
                        <a:t> </a:t>
                      </a:r>
                      <a:r>
                        <a:rPr sz="1000" b="1" kern="0" spc="10" dirty="0">
                          <a:solidFill>
                            <a:srgbClr val="000000">
                              <a:alpha val="100000"/>
                            </a:srgbClr>
                          </a:solidFill>
                          <a:latin typeface="Arial"/>
                          <a:ea typeface="Arial"/>
                          <a:cs typeface="Arial"/>
                        </a:rPr>
                        <a:t>infancy(SAVI)</a:t>
                      </a:r>
                      <a:endParaRPr sz="1000" dirty="0">
                        <a:latin typeface="Arial"/>
                        <a:ea typeface="Arial"/>
                        <a:cs typeface="Arial"/>
                      </a:endParaRPr>
                    </a:p>
                    <a:p>
                      <a:pPr algn="l" rtl="0" eaLnBrk="0">
                        <a:lnSpc>
                          <a:spcPct val="115000"/>
                        </a:lnSpc>
                        <a:tabLst/>
                      </a:pPr>
                      <a:endParaRPr sz="1000" dirty="0">
                        <a:latin typeface="Arial"/>
                        <a:ea typeface="Arial"/>
                        <a:cs typeface="Arial"/>
                      </a:endParaRPr>
                    </a:p>
                    <a:p>
                      <a:pPr marL="1002664" algn="l" rtl="0" eaLnBrk="0">
                        <a:lnSpc>
                          <a:spcPct val="85000"/>
                        </a:lnSpc>
                        <a:spcBef>
                          <a:spcPts val="300"/>
                        </a:spcBef>
                        <a:tabLst/>
                      </a:pPr>
                      <a:r>
                        <a:rPr sz="1000" kern="0" spc="30" dirty="0">
                          <a:solidFill>
                            <a:srgbClr val="000000">
                              <a:alpha val="100000"/>
                            </a:srgbClr>
                          </a:solidFill>
                          <a:latin typeface="Arial"/>
                          <a:ea typeface="Arial"/>
                          <a:cs typeface="Arial"/>
                        </a:rPr>
                        <a:t>C</a:t>
                      </a:r>
                      <a:r>
                        <a:rPr sz="1000" b="1" kern="0" spc="30" dirty="0">
                          <a:solidFill>
                            <a:srgbClr val="000000">
                              <a:alpha val="100000"/>
                            </a:srgbClr>
                          </a:solidFill>
                          <a:latin typeface="Arial"/>
                          <a:ea typeface="Arial"/>
                          <a:cs typeface="Arial"/>
                        </a:rPr>
                        <a:t>OPA</a:t>
                      </a:r>
                      <a:r>
                        <a:rPr sz="1000" b="1" kern="0" spc="40" dirty="0">
                          <a:solidFill>
                            <a:srgbClr val="000000">
                              <a:alpha val="100000"/>
                            </a:srgbClr>
                          </a:solidFill>
                          <a:latin typeface="Arial"/>
                          <a:ea typeface="Arial"/>
                          <a:cs typeface="Arial"/>
                        </a:rPr>
                        <a:t>   </a:t>
                      </a:r>
                      <a:r>
                        <a:rPr sz="1000" b="1" kern="0" spc="30" dirty="0">
                          <a:solidFill>
                            <a:srgbClr val="000000">
                              <a:alpha val="100000"/>
                            </a:srgbClr>
                          </a:solidFill>
                          <a:latin typeface="Arial"/>
                          <a:ea typeface="Arial"/>
                          <a:cs typeface="Arial"/>
                        </a:rPr>
                        <a:t>syndr</a:t>
                      </a:r>
                      <a:r>
                        <a:rPr sz="1000" b="1" kern="0" spc="20" dirty="0">
                          <a:solidFill>
                            <a:srgbClr val="000000">
                              <a:alpha val="100000"/>
                            </a:srgbClr>
                          </a:solidFill>
                          <a:latin typeface="Arial"/>
                          <a:ea typeface="Arial"/>
                          <a:cs typeface="Arial"/>
                        </a:rPr>
                        <a:t>ome</a:t>
                      </a: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882014" algn="l" rtl="0" eaLnBrk="0">
                        <a:lnSpc>
                          <a:spcPct val="83000"/>
                        </a:lnSpc>
                        <a:spcBef>
                          <a:spcPts val="336"/>
                        </a:spcBef>
                        <a:tabLst/>
                      </a:pPr>
                      <a:r>
                        <a:rPr sz="1100" b="1" kern="0" spc="20" dirty="0">
                          <a:solidFill>
                            <a:srgbClr val="000000">
                              <a:alpha val="100000"/>
                            </a:srgbClr>
                          </a:solidFill>
                          <a:latin typeface="Arial"/>
                          <a:ea typeface="Arial"/>
                          <a:cs typeface="Arial"/>
                        </a:rPr>
                        <a:t>Metabolic    disea</a:t>
                      </a:r>
                      <a:r>
                        <a:rPr sz="1100" b="1" kern="0" spc="10" dirty="0">
                          <a:solidFill>
                            <a:srgbClr val="000000">
                              <a:alpha val="100000"/>
                            </a:srgbClr>
                          </a:solidFill>
                          <a:latin typeface="Arial"/>
                          <a:ea typeface="Arial"/>
                          <a:cs typeface="Arial"/>
                        </a:rPr>
                        <a:t>ses</a:t>
                      </a:r>
                      <a:endParaRPr sz="1100" dirty="0">
                        <a:latin typeface="Arial"/>
                        <a:ea typeface="Arial"/>
                        <a:cs typeface="Arial"/>
                      </a:endParaRPr>
                    </a:p>
                    <a:p>
                      <a:pPr marL="781050" algn="l" rtl="0" eaLnBrk="0">
                        <a:lnSpc>
                          <a:spcPct val="85000"/>
                        </a:lnSpc>
                        <a:spcBef>
                          <a:spcPts val="1209"/>
                        </a:spcBef>
                        <a:tabLst/>
                      </a:pPr>
                      <a:r>
                        <a:rPr sz="1000" b="1" kern="0" spc="20" dirty="0">
                          <a:solidFill>
                            <a:srgbClr val="203070">
                              <a:alpha val="100000"/>
                            </a:srgbClr>
                          </a:solidFill>
                          <a:latin typeface="Arial"/>
                          <a:ea typeface="Arial"/>
                          <a:cs typeface="Arial"/>
                        </a:rPr>
                        <a:t>Obesity </a:t>
                      </a:r>
                      <a:r>
                        <a:rPr sz="1000" b="1" kern="0" spc="20" dirty="0">
                          <a:solidFill>
                            <a:srgbClr val="000000">
                              <a:alpha val="100000"/>
                            </a:srgbClr>
                          </a:solidFill>
                          <a:latin typeface="Arial"/>
                          <a:ea typeface="Arial"/>
                          <a:cs typeface="Arial"/>
                        </a:rPr>
                        <a:t>linsulin</a:t>
                      </a:r>
                      <a:r>
                        <a:rPr sz="1000" b="1" kern="0" spc="19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r</a:t>
                      </a:r>
                      <a:r>
                        <a:rPr sz="1000" b="1" kern="0" spc="10" dirty="0">
                          <a:solidFill>
                            <a:srgbClr val="000000">
                              <a:alpha val="100000"/>
                            </a:srgbClr>
                          </a:solidFill>
                          <a:latin typeface="Arial"/>
                          <a:ea typeface="Arial"/>
                          <a:cs typeface="Arial"/>
                        </a:rPr>
                        <a:t>esistance</a:t>
                      </a:r>
                      <a:endParaRPr sz="1000" dirty="0">
                        <a:latin typeface="Arial"/>
                        <a:ea typeface="Arial"/>
                        <a:cs typeface="Arial"/>
                      </a:endParaRPr>
                    </a:p>
                    <a:p>
                      <a:pPr marL="399415" algn="l" rtl="0" eaLnBrk="0">
                        <a:lnSpc>
                          <a:spcPct val="85000"/>
                        </a:lnSpc>
                        <a:spcBef>
                          <a:spcPts val="1430"/>
                        </a:spcBef>
                        <a:tabLst/>
                      </a:pPr>
                      <a:r>
                        <a:rPr sz="1000" b="1" kern="0" spc="20" dirty="0">
                          <a:solidFill>
                            <a:srgbClr val="202050">
                              <a:alpha val="100000"/>
                            </a:srgbClr>
                          </a:solidFill>
                          <a:latin typeface="Arial"/>
                          <a:ea typeface="Arial"/>
                          <a:cs typeface="Arial"/>
                        </a:rPr>
                        <a:t>Non-alcoholic</a:t>
                      </a:r>
                      <a:r>
                        <a:rPr sz="1000" b="1" kern="0" spc="80" dirty="0">
                          <a:solidFill>
                            <a:srgbClr val="202050">
                              <a:alpha val="100000"/>
                            </a:srgbClr>
                          </a:solidFill>
                          <a:latin typeface="Arial"/>
                          <a:ea typeface="Arial"/>
                          <a:cs typeface="Arial"/>
                        </a:rPr>
                        <a:t>  </a:t>
                      </a:r>
                      <a:r>
                        <a:rPr sz="1000" b="1" kern="0" spc="20" dirty="0">
                          <a:solidFill>
                            <a:srgbClr val="202050">
                              <a:alpha val="100000"/>
                            </a:srgbClr>
                          </a:solidFill>
                          <a:latin typeface="Arial"/>
                          <a:ea typeface="Arial"/>
                          <a:cs typeface="Arial"/>
                        </a:rPr>
                        <a:t>steatohepatitis</a:t>
                      </a:r>
                      <a:r>
                        <a:rPr sz="1000" b="1" kern="0" spc="100" dirty="0">
                          <a:solidFill>
                            <a:srgbClr val="202050">
                              <a:alpha val="100000"/>
                            </a:srgbClr>
                          </a:solidFill>
                          <a:latin typeface="Arial"/>
                          <a:ea typeface="Arial"/>
                          <a:cs typeface="Arial"/>
                        </a:rPr>
                        <a:t>  </a:t>
                      </a:r>
                      <a:r>
                        <a:rPr sz="1000" b="1" kern="0" spc="10" dirty="0">
                          <a:solidFill>
                            <a:srgbClr val="202050">
                              <a:alpha val="100000"/>
                            </a:srgbClr>
                          </a:solidFill>
                          <a:latin typeface="Arial"/>
                          <a:ea typeface="Arial"/>
                          <a:cs typeface="Arial"/>
                        </a:rPr>
                        <a:t>(NASH)</a:t>
                      </a:r>
                      <a:endParaRPr sz="1000" dirty="0">
                        <a:latin typeface="Arial"/>
                        <a:ea typeface="Arial"/>
                        <a:cs typeface="Arial"/>
                      </a:endParaRPr>
                    </a:p>
                    <a:p>
                      <a:pPr marL="508000" algn="l" rtl="0" eaLnBrk="0">
                        <a:lnSpc>
                          <a:spcPts val="1502"/>
                        </a:lnSpc>
                        <a:spcBef>
                          <a:spcPts val="1244"/>
                        </a:spcBef>
                        <a:tabLst/>
                      </a:pPr>
                      <a:r>
                        <a:rPr sz="1000" b="1" kern="0" spc="20" dirty="0">
                          <a:solidFill>
                            <a:srgbClr val="000000">
                              <a:alpha val="100000"/>
                            </a:srgbClr>
                          </a:solidFill>
                          <a:latin typeface="Arial"/>
                          <a:ea typeface="Arial"/>
                          <a:cs typeface="Arial"/>
                        </a:rPr>
                        <a:t>Type</a:t>
                      </a:r>
                      <a:r>
                        <a:rPr sz="1000" b="1" kern="0" spc="12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2</a:t>
                      </a:r>
                      <a:r>
                        <a:rPr sz="1000" b="1" kern="0" spc="14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diabetes/glycaemic</a:t>
                      </a:r>
                      <a:r>
                        <a:rPr sz="1000" b="1" kern="0" spc="14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contro</a:t>
                      </a:r>
                      <a:r>
                        <a:rPr sz="1000" b="1" kern="0" spc="10" dirty="0">
                          <a:solidFill>
                            <a:srgbClr val="000000">
                              <a:alpha val="100000"/>
                            </a:srgbClr>
                          </a:solidFill>
                          <a:latin typeface="Arial"/>
                          <a:ea typeface="Arial"/>
                          <a:cs typeface="Arial"/>
                        </a:rPr>
                        <a:t>l</a:t>
                      </a: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marL="666115" algn="l" rtl="0" eaLnBrk="0">
                        <a:lnSpc>
                          <a:spcPct val="84000"/>
                        </a:lnSpc>
                        <a:spcBef>
                          <a:spcPts val="333"/>
                        </a:spcBef>
                        <a:tabLst/>
                      </a:pPr>
                      <a:r>
                        <a:rPr sz="1100" b="1" kern="0" spc="20" dirty="0">
                          <a:solidFill>
                            <a:srgbClr val="000000">
                              <a:alpha val="100000"/>
                            </a:srgbClr>
                          </a:solidFill>
                          <a:latin typeface="Arial"/>
                          <a:ea typeface="Arial"/>
                          <a:cs typeface="Arial"/>
                        </a:rPr>
                        <a:t>Cardiovascular     dis</a:t>
                      </a:r>
                      <a:r>
                        <a:rPr sz="1100" b="1" kern="0" spc="10" dirty="0">
                          <a:solidFill>
                            <a:srgbClr val="000000">
                              <a:alpha val="100000"/>
                            </a:srgbClr>
                          </a:solidFill>
                          <a:latin typeface="Arial"/>
                          <a:ea typeface="Arial"/>
                          <a:cs typeface="Arial"/>
                        </a:rPr>
                        <a:t>eases</a:t>
                      </a:r>
                      <a:endParaRPr sz="1100" dirty="0">
                        <a:latin typeface="Arial"/>
                        <a:ea typeface="Arial"/>
                        <a:cs typeface="Arial"/>
                      </a:endParaRPr>
                    </a:p>
                    <a:p>
                      <a:pPr marL="932814" algn="l" rtl="0" eaLnBrk="0">
                        <a:lnSpc>
                          <a:spcPct val="85000"/>
                        </a:lnSpc>
                        <a:spcBef>
                          <a:spcPts val="1057"/>
                        </a:spcBef>
                        <a:tabLst/>
                      </a:pPr>
                      <a:r>
                        <a:rPr sz="1000" b="1" kern="0" spc="20" dirty="0">
                          <a:solidFill>
                            <a:srgbClr val="000000">
                              <a:alpha val="100000"/>
                            </a:srgbClr>
                          </a:solidFill>
                          <a:latin typeface="Arial"/>
                          <a:ea typeface="Arial"/>
                          <a:cs typeface="Arial"/>
                        </a:rPr>
                        <a:t>Cardiac</a:t>
                      </a:r>
                      <a:r>
                        <a:rPr sz="1000" b="1" kern="0" spc="13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inflam</a:t>
                      </a:r>
                      <a:r>
                        <a:rPr sz="1000" b="1" kern="0" spc="10" dirty="0">
                          <a:solidFill>
                            <a:srgbClr val="000000">
                              <a:alpha val="100000"/>
                            </a:srgbClr>
                          </a:solidFill>
                          <a:latin typeface="Arial"/>
                          <a:ea typeface="Arial"/>
                          <a:cs typeface="Arial"/>
                        </a:rPr>
                        <a:t>mation</a:t>
                      </a: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6820"/>
                        </a:lnSpc>
                        <a:tabLst/>
                      </a:pPr>
                      <a:endParaRPr sz="100" dirty="0">
                        <a:latin typeface="Arial"/>
                        <a:ea typeface="Arial"/>
                        <a:cs typeface="Arial"/>
                      </a:endParaRPr>
                    </a:p>
                    <a:p>
                      <a:pPr marL="316865" algn="l" rtl="0" eaLnBrk="0">
                        <a:lnSpc>
                          <a:spcPct val="86000"/>
                        </a:lnSpc>
                        <a:tabLst/>
                      </a:pPr>
                      <a:r>
                        <a:rPr sz="900" b="1" kern="0" spc="20" dirty="0">
                          <a:solidFill>
                            <a:srgbClr val="000000">
                              <a:alpha val="100000"/>
                            </a:srgbClr>
                          </a:solidFill>
                          <a:latin typeface="Arial"/>
                          <a:ea typeface="Arial"/>
                          <a:cs typeface="Arial"/>
                        </a:rPr>
                        <a:t>Myocardial     infarction/adverse     remodeling</a:t>
                      </a:r>
                      <a:endParaRPr sz="9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6011"/>
                        </a:lnSpc>
                        <a:tabLst/>
                      </a:pPr>
                      <a:endParaRPr sz="100" dirty="0">
                        <a:latin typeface="Arial"/>
                        <a:ea typeface="Arial"/>
                        <a:cs typeface="Arial"/>
                      </a:endParaRPr>
                    </a:p>
                    <a:p>
                      <a:pPr marL="488315" algn="l" rtl="0" eaLnBrk="0">
                        <a:lnSpc>
                          <a:spcPts val="1645"/>
                        </a:lnSpc>
                        <a:tabLst/>
                      </a:pPr>
                      <a:r>
                        <a:rPr sz="1100" b="1" kern="0" spc="20" dirty="0">
                          <a:solidFill>
                            <a:srgbClr val="000000">
                              <a:alpha val="100000"/>
                            </a:srgbClr>
                          </a:solidFill>
                          <a:latin typeface="Arial"/>
                          <a:ea typeface="Arial"/>
                          <a:cs typeface="Arial"/>
                        </a:rPr>
                        <a:t>Cancer(pro-tumorigenic</a:t>
                      </a:r>
                      <a:r>
                        <a:rPr sz="1100" b="1" kern="0" spc="0" dirty="0">
                          <a:solidFill>
                            <a:srgbClr val="000000">
                              <a:alpha val="100000"/>
                            </a:srgbClr>
                          </a:solidFill>
                          <a:latin typeface="Arial"/>
                          <a:ea typeface="Arial"/>
                          <a:cs typeface="Arial"/>
                        </a:rPr>
                        <a:t>         </a:t>
                      </a:r>
                      <a:r>
                        <a:rPr sz="1100" b="1" kern="0" spc="20" dirty="0">
                          <a:solidFill>
                            <a:srgbClr val="000000">
                              <a:alpha val="100000"/>
                            </a:srgbClr>
                          </a:solidFill>
                          <a:latin typeface="Arial"/>
                          <a:ea typeface="Arial"/>
                          <a:cs typeface="Arial"/>
                        </a:rPr>
                        <a:t>activit</a:t>
                      </a:r>
                      <a:r>
                        <a:rPr sz="1100" b="1" kern="0" spc="10" dirty="0">
                          <a:solidFill>
                            <a:srgbClr val="000000">
                              <a:alpha val="100000"/>
                            </a:srgbClr>
                          </a:solidFill>
                          <a:latin typeface="Arial"/>
                          <a:ea typeface="Arial"/>
                          <a:cs typeface="Arial"/>
                        </a:rPr>
                        <a:t>y)</a:t>
                      </a:r>
                      <a:endParaRPr sz="1100" dirty="0">
                        <a:latin typeface="Arial"/>
                        <a:ea typeface="Arial"/>
                        <a:cs typeface="Arial"/>
                      </a:endParaRPr>
                    </a:p>
                    <a:p>
                      <a:pPr marL="304165" algn="l" rtl="0" eaLnBrk="0">
                        <a:lnSpc>
                          <a:spcPct val="85000"/>
                        </a:lnSpc>
                        <a:spcBef>
                          <a:spcPts val="1168"/>
                        </a:spcBef>
                        <a:tabLst/>
                      </a:pPr>
                      <a:r>
                        <a:rPr sz="1000" kern="0" spc="20" dirty="0">
                          <a:solidFill>
                            <a:srgbClr val="203090">
                              <a:alpha val="100000"/>
                            </a:srgbClr>
                          </a:solidFill>
                          <a:latin typeface="Arial"/>
                          <a:ea typeface="Arial"/>
                          <a:cs typeface="Arial"/>
                        </a:rPr>
                        <a:t>C</a:t>
                      </a:r>
                      <a:r>
                        <a:rPr sz="1000" b="1" kern="0" spc="20" dirty="0">
                          <a:solidFill>
                            <a:srgbClr val="000000">
                              <a:alpha val="100000"/>
                            </a:srgbClr>
                          </a:solidFill>
                          <a:latin typeface="Arial"/>
                          <a:ea typeface="Arial"/>
                          <a:cs typeface="Arial"/>
                        </a:rPr>
                        <a:t>hromosomally  unstable</a:t>
                      </a:r>
                      <a:r>
                        <a:rPr sz="1000" b="1" kern="0" spc="10" dirty="0">
                          <a:solidFill>
                            <a:srgbClr val="000000">
                              <a:alpha val="100000"/>
                            </a:srgbClr>
                          </a:solidFill>
                          <a:latin typeface="Arial"/>
                          <a:ea typeface="Arial"/>
                          <a:cs typeface="Arial"/>
                        </a:rPr>
                        <a:t>/metastatic  cancers</a:t>
                      </a: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831214" algn="l" rtl="0" eaLnBrk="0">
                        <a:lnSpc>
                          <a:spcPct val="84000"/>
                        </a:lnSpc>
                        <a:spcBef>
                          <a:spcPts val="335"/>
                        </a:spcBef>
                        <a:tabLst/>
                      </a:pPr>
                      <a:r>
                        <a:rPr sz="1100" b="1" kern="0" spc="20" dirty="0">
                          <a:solidFill>
                            <a:srgbClr val="000000">
                              <a:alpha val="100000"/>
                            </a:srgbClr>
                          </a:solidFill>
                          <a:latin typeface="Arial"/>
                          <a:ea typeface="Arial"/>
                          <a:cs typeface="Arial"/>
                        </a:rPr>
                        <a:t>Neurodegeneration     and</a:t>
                      </a:r>
                      <a:endParaRPr sz="1100" dirty="0">
                        <a:latin typeface="Arial"/>
                        <a:ea typeface="Arial"/>
                        <a:cs typeface="Arial"/>
                      </a:endParaRPr>
                    </a:p>
                    <a:p>
                      <a:pPr marL="958850" algn="l" rtl="0" eaLnBrk="0">
                        <a:lnSpc>
                          <a:spcPct val="84000"/>
                        </a:lnSpc>
                        <a:spcBef>
                          <a:spcPts val="710"/>
                        </a:spcBef>
                        <a:tabLst/>
                      </a:pPr>
                      <a:r>
                        <a:rPr sz="1100" b="1" kern="0" spc="20" dirty="0">
                          <a:solidFill>
                            <a:srgbClr val="000000">
                              <a:alpha val="100000"/>
                            </a:srgbClr>
                          </a:solidFill>
                          <a:latin typeface="Arial"/>
                          <a:ea typeface="Arial"/>
                          <a:cs typeface="Arial"/>
                        </a:rPr>
                        <a:t>neuroinflammati</a:t>
                      </a:r>
                      <a:r>
                        <a:rPr sz="1100" b="1" kern="0" spc="10" dirty="0">
                          <a:solidFill>
                            <a:srgbClr val="000000">
                              <a:alpha val="100000"/>
                            </a:srgbClr>
                          </a:solidFill>
                          <a:latin typeface="Arial"/>
                          <a:ea typeface="Arial"/>
                          <a:cs typeface="Arial"/>
                        </a:rPr>
                        <a:t>on</a:t>
                      </a:r>
                      <a:endParaRPr sz="1100" dirty="0">
                        <a:latin typeface="Arial"/>
                        <a:ea typeface="Arial"/>
                        <a:cs typeface="Arial"/>
                      </a:endParaRPr>
                    </a:p>
                    <a:p>
                      <a:pPr marL="730250" algn="l" rtl="0" eaLnBrk="0">
                        <a:lnSpc>
                          <a:spcPts val="1359"/>
                        </a:lnSpc>
                        <a:spcBef>
                          <a:spcPts val="648"/>
                        </a:spcBef>
                        <a:tabLst/>
                      </a:pPr>
                      <a:r>
                        <a:rPr sz="900" b="1" kern="0" spc="30" dirty="0">
                          <a:solidFill>
                            <a:srgbClr val="000000">
                              <a:alpha val="100000"/>
                            </a:srgbClr>
                          </a:solidFill>
                          <a:latin typeface="Arial"/>
                          <a:ea typeface="Arial"/>
                          <a:cs typeface="Arial"/>
                        </a:rPr>
                        <a:t>Alzheimer</a:t>
                      </a:r>
                      <a:r>
                        <a:rPr sz="900" b="1" kern="0" spc="20" dirty="0">
                          <a:solidFill>
                            <a:srgbClr val="000000">
                              <a:alpha val="100000"/>
                            </a:srgbClr>
                          </a:solidFill>
                          <a:latin typeface="Arial"/>
                          <a:ea typeface="Arial"/>
                          <a:cs typeface="Arial"/>
                        </a:rPr>
                        <a:t>'s</a:t>
                      </a:r>
                      <a:r>
                        <a:rPr sz="900" b="1" kern="0" spc="0" dirty="0">
                          <a:solidFill>
                            <a:srgbClr val="000000">
                              <a:alpha val="100000"/>
                            </a:srgbClr>
                          </a:solidFill>
                          <a:latin typeface="Arial"/>
                          <a:ea typeface="Arial"/>
                          <a:cs typeface="Arial"/>
                        </a:rPr>
                        <a:t>         </a:t>
                      </a:r>
                      <a:r>
                        <a:rPr sz="900" b="1" kern="0" spc="20" dirty="0">
                          <a:solidFill>
                            <a:srgbClr val="000000">
                              <a:alpha val="100000"/>
                            </a:srgbClr>
                          </a:solidFill>
                          <a:latin typeface="Arial"/>
                          <a:ea typeface="Arial"/>
                          <a:cs typeface="Arial"/>
                        </a:rPr>
                        <a:t>disease/tauopathy</a:t>
                      </a:r>
                      <a:endParaRPr sz="900" dirty="0">
                        <a:latin typeface="Arial"/>
                        <a:ea typeface="Arial"/>
                        <a:cs typeface="Arial"/>
                      </a:endParaRPr>
                    </a:p>
                    <a:p>
                      <a:pPr marL="1085850" algn="l" rtl="0" eaLnBrk="0">
                        <a:lnSpc>
                          <a:spcPct val="84000"/>
                        </a:lnSpc>
                        <a:spcBef>
                          <a:spcPts val="1461"/>
                        </a:spcBef>
                        <a:tabLst/>
                      </a:pPr>
                      <a:r>
                        <a:rPr sz="1000" b="1" kern="0" spc="20" dirty="0">
                          <a:solidFill>
                            <a:srgbClr val="000000">
                              <a:alpha val="100000"/>
                            </a:srgbClr>
                          </a:solidFill>
                          <a:latin typeface="Arial"/>
                          <a:ea typeface="Arial"/>
                          <a:cs typeface="Arial"/>
                        </a:rPr>
                        <a:t>Parkinson's</a:t>
                      </a:r>
                      <a:r>
                        <a:rPr sz="1000" b="1" kern="0" spc="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dis</a:t>
                      </a:r>
                      <a:r>
                        <a:rPr sz="1000" b="1" kern="0" spc="10" dirty="0">
                          <a:solidFill>
                            <a:srgbClr val="000000">
                              <a:alpha val="100000"/>
                            </a:srgbClr>
                          </a:solidFill>
                          <a:latin typeface="Arial"/>
                          <a:ea typeface="Arial"/>
                          <a:cs typeface="Arial"/>
                        </a:rPr>
                        <a:t>ease</a:t>
                      </a:r>
                      <a:endParaRPr sz="1000" dirty="0">
                        <a:latin typeface="Arial"/>
                        <a:ea typeface="Arial"/>
                        <a:cs typeface="Arial"/>
                      </a:endParaRPr>
                    </a:p>
                    <a:p>
                      <a:pPr marL="1022350" algn="l" rtl="0" eaLnBrk="0">
                        <a:lnSpc>
                          <a:spcPct val="84000"/>
                        </a:lnSpc>
                        <a:spcBef>
                          <a:spcPts val="1193"/>
                        </a:spcBef>
                        <a:tabLst/>
                      </a:pPr>
                      <a:r>
                        <a:rPr sz="1000" b="1" kern="0" spc="20" dirty="0">
                          <a:solidFill>
                            <a:srgbClr val="000000">
                              <a:alpha val="100000"/>
                            </a:srgbClr>
                          </a:solidFill>
                          <a:latin typeface="Arial"/>
                          <a:ea typeface="Arial"/>
                          <a:cs typeface="Arial"/>
                        </a:rPr>
                        <a:t>Huntington's</a:t>
                      </a:r>
                      <a:r>
                        <a:rPr sz="1000" b="1" kern="0" spc="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d</a:t>
                      </a:r>
                      <a:r>
                        <a:rPr sz="1000" b="1" kern="0" spc="10" dirty="0">
                          <a:solidFill>
                            <a:srgbClr val="000000">
                              <a:alpha val="100000"/>
                            </a:srgbClr>
                          </a:solidFill>
                          <a:latin typeface="Arial"/>
                          <a:ea typeface="Arial"/>
                          <a:cs typeface="Arial"/>
                        </a:rPr>
                        <a:t>isease</a:t>
                      </a: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608965" algn="l" rtl="0" eaLnBrk="0">
                        <a:lnSpc>
                          <a:spcPct val="85000"/>
                        </a:lnSpc>
                        <a:spcBef>
                          <a:spcPts val="309"/>
                        </a:spcBef>
                        <a:tabLst/>
                      </a:pPr>
                      <a:r>
                        <a:rPr sz="1000" b="1" kern="0" spc="20" dirty="0">
                          <a:solidFill>
                            <a:srgbClr val="000000">
                              <a:alpha val="100000"/>
                            </a:srgbClr>
                          </a:solidFill>
                          <a:latin typeface="Arial"/>
                          <a:ea typeface="Arial"/>
                          <a:cs typeface="Arial"/>
                        </a:rPr>
                        <a:t>Amyotrophic</a:t>
                      </a:r>
                      <a:r>
                        <a:rPr sz="1000" b="1" kern="0" spc="26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lateral</a:t>
                      </a:r>
                      <a:r>
                        <a:rPr sz="1000" b="1" kern="0" spc="21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sclerosis</a:t>
                      </a:r>
                      <a:r>
                        <a:rPr sz="1000" b="1" kern="0" spc="240" dirty="0">
                          <a:solidFill>
                            <a:srgbClr val="000000">
                              <a:alpha val="100000"/>
                            </a:srgbClr>
                          </a:solidFill>
                          <a:latin typeface="Arial"/>
                          <a:ea typeface="Arial"/>
                          <a:cs typeface="Arial"/>
                        </a:rPr>
                        <a:t> </a:t>
                      </a:r>
                      <a:r>
                        <a:rPr sz="1000" b="1" kern="0" spc="10" dirty="0">
                          <a:solidFill>
                            <a:srgbClr val="000000">
                              <a:alpha val="100000"/>
                            </a:srgbClr>
                          </a:solidFill>
                          <a:latin typeface="Arial"/>
                          <a:ea typeface="Arial"/>
                          <a:cs typeface="Arial"/>
                        </a:rPr>
                        <a:t>(ALS)</a:t>
                      </a:r>
                      <a:endParaRPr sz="1000" dirty="0">
                        <a:latin typeface="Arial"/>
                        <a:ea typeface="Arial"/>
                        <a:cs typeface="Arial"/>
                      </a:endParaRPr>
                    </a:p>
                    <a:p>
                      <a:pPr algn="l" rtl="0" eaLnBrk="0">
                        <a:lnSpc>
                          <a:spcPct val="100000"/>
                        </a:lnSpc>
                        <a:tabLst/>
                      </a:pPr>
                      <a:endParaRPr sz="1000" dirty="0">
                        <a:latin typeface="Arial"/>
                        <a:ea typeface="Arial"/>
                        <a:cs typeface="Arial"/>
                      </a:endParaRPr>
                    </a:p>
                    <a:p>
                      <a:pPr marL="527050" algn="l" rtl="0" eaLnBrk="0">
                        <a:lnSpc>
                          <a:spcPct val="85000"/>
                        </a:lnSpc>
                        <a:spcBef>
                          <a:spcPts val="279"/>
                        </a:spcBef>
                        <a:tabLst/>
                      </a:pPr>
                      <a:r>
                        <a:rPr sz="900" kern="0" spc="30" dirty="0">
                          <a:solidFill>
                            <a:srgbClr val="000000">
                              <a:alpha val="100000"/>
                            </a:srgbClr>
                          </a:solidFill>
                          <a:latin typeface="Arial"/>
                          <a:ea typeface="Arial"/>
                          <a:cs typeface="Arial"/>
                        </a:rPr>
                        <a:t>A</a:t>
                      </a:r>
                      <a:r>
                        <a:rPr sz="900" b="1" kern="0" spc="30" dirty="0">
                          <a:solidFill>
                            <a:srgbClr val="000000">
                              <a:alpha val="100000"/>
                            </a:srgbClr>
                          </a:solidFill>
                          <a:latin typeface="Arial"/>
                          <a:ea typeface="Arial"/>
                          <a:cs typeface="Arial"/>
                        </a:rPr>
                        <a:t>ging-associated        </a:t>
                      </a:r>
                      <a:r>
                        <a:rPr sz="900" b="1" kern="0" spc="20" dirty="0">
                          <a:solidFill>
                            <a:srgbClr val="000000">
                              <a:alpha val="100000"/>
                            </a:srgbClr>
                          </a:solidFill>
                          <a:latin typeface="Arial"/>
                          <a:ea typeface="Arial"/>
                          <a:cs typeface="Arial"/>
                        </a:rPr>
                        <a:t>  neurodegeneration</a:t>
                      </a:r>
                      <a:endParaRPr sz="900" dirty="0">
                        <a:latin typeface="Arial"/>
                        <a:ea typeface="Arial"/>
                        <a:cs typeface="Arial"/>
                      </a:endParaRPr>
                    </a:p>
                    <a:p>
                      <a:pPr algn="l" rtl="0" eaLnBrk="0">
                        <a:lnSpc>
                          <a:spcPct val="106000"/>
                        </a:lnSpc>
                        <a:tabLst/>
                      </a:pPr>
                      <a:endParaRPr sz="1000" dirty="0">
                        <a:latin typeface="Arial"/>
                        <a:ea typeface="Arial"/>
                        <a:cs typeface="Arial"/>
                      </a:endParaRPr>
                    </a:p>
                    <a:p>
                      <a:pPr marL="730250" algn="l" rtl="0" eaLnBrk="0">
                        <a:lnSpc>
                          <a:spcPct val="81000"/>
                        </a:lnSpc>
                        <a:spcBef>
                          <a:spcPts val="309"/>
                        </a:spcBef>
                        <a:tabLst/>
                      </a:pPr>
                      <a:r>
                        <a:rPr sz="1000" b="1" kern="0" spc="-10" dirty="0">
                          <a:solidFill>
                            <a:srgbClr val="000000">
                              <a:alpha val="100000"/>
                            </a:srgbClr>
                          </a:solidFill>
                          <a:latin typeface="Arial"/>
                          <a:ea typeface="Arial"/>
                          <a:cs typeface="Arial"/>
                        </a:rPr>
                        <a:t>Niemann-Pick</a:t>
                      </a:r>
                      <a:r>
                        <a:rPr sz="1000" b="1" kern="0" spc="60" dirty="0">
                          <a:solidFill>
                            <a:srgbClr val="000000">
                              <a:alpha val="100000"/>
                            </a:srgbClr>
                          </a:solidFill>
                          <a:latin typeface="Arial"/>
                          <a:ea typeface="Arial"/>
                          <a:cs typeface="Arial"/>
                        </a:rPr>
                        <a:t>   </a:t>
                      </a:r>
                      <a:r>
                        <a:rPr sz="1000" b="1" kern="0" spc="-10" dirty="0">
                          <a:solidFill>
                            <a:srgbClr val="000000">
                              <a:alpha val="100000"/>
                            </a:srgbClr>
                          </a:solidFill>
                          <a:latin typeface="Arial"/>
                          <a:ea typeface="Arial"/>
                          <a:cs typeface="Arial"/>
                        </a:rPr>
                        <a:t>disease</a:t>
                      </a:r>
                      <a:r>
                        <a:rPr sz="1000" b="1" kern="0" spc="40" dirty="0">
                          <a:solidFill>
                            <a:srgbClr val="000000">
                              <a:alpha val="100000"/>
                            </a:srgbClr>
                          </a:solidFill>
                          <a:latin typeface="Arial"/>
                          <a:ea typeface="Arial"/>
                          <a:cs typeface="Arial"/>
                        </a:rPr>
                        <a:t>   </a:t>
                      </a:r>
                      <a:r>
                        <a:rPr sz="1000" b="1" kern="0" spc="-10" dirty="0">
                          <a:solidFill>
                            <a:srgbClr val="000000">
                              <a:alpha val="100000"/>
                            </a:srgbClr>
                          </a:solidFill>
                          <a:latin typeface="Arial"/>
                          <a:ea typeface="Arial"/>
                          <a:cs typeface="Arial"/>
                        </a:rPr>
                        <a:t>typ</a:t>
                      </a:r>
                      <a:r>
                        <a:rPr sz="1000" kern="0" spc="-10" dirty="0">
                          <a:solidFill>
                            <a:srgbClr val="000000">
                              <a:alpha val="100000"/>
                            </a:srgbClr>
                          </a:solidFill>
                          <a:latin typeface="Arial"/>
                          <a:ea typeface="Arial"/>
                          <a:cs typeface="Arial"/>
                        </a:rPr>
                        <a:t>e</a:t>
                      </a:r>
                      <a:r>
                        <a:rPr sz="1000" kern="0" spc="90" dirty="0">
                          <a:solidFill>
                            <a:srgbClr val="000000">
                              <a:alpha val="100000"/>
                            </a:srgbClr>
                          </a:solidFill>
                          <a:latin typeface="Arial"/>
                          <a:ea typeface="Arial"/>
                          <a:cs typeface="Arial"/>
                        </a:rPr>
                        <a:t>  </a:t>
                      </a:r>
                      <a:r>
                        <a:rPr sz="1000" kern="0" spc="-10" dirty="0">
                          <a:solidFill>
                            <a:srgbClr val="000000">
                              <a:alpha val="100000"/>
                            </a:srgbClr>
                          </a:solidFill>
                          <a:latin typeface="Arial"/>
                          <a:ea typeface="Arial"/>
                          <a:cs typeface="Arial"/>
                        </a:rPr>
                        <a:t>C</a:t>
                      </a: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729615" algn="l" rtl="0" eaLnBrk="0">
                        <a:lnSpc>
                          <a:spcPct val="85000"/>
                        </a:lnSpc>
                        <a:spcBef>
                          <a:spcPts val="273"/>
                        </a:spcBef>
                        <a:tabLst/>
                      </a:pPr>
                      <a:r>
                        <a:rPr sz="900" b="1" kern="0" spc="30" dirty="0">
                          <a:solidFill>
                            <a:srgbClr val="000000">
                              <a:alpha val="100000"/>
                            </a:srgbClr>
                          </a:solidFill>
                          <a:latin typeface="Arial"/>
                          <a:ea typeface="Arial"/>
                          <a:cs typeface="Arial"/>
                        </a:rPr>
                        <a:t>Lysosomal</a:t>
                      </a:r>
                      <a:r>
                        <a:rPr sz="900" b="1" kern="0" spc="20" dirty="0">
                          <a:solidFill>
                            <a:srgbClr val="000000">
                              <a:alpha val="100000"/>
                            </a:srgbClr>
                          </a:solidFill>
                          <a:latin typeface="Arial"/>
                          <a:ea typeface="Arial"/>
                          <a:cs typeface="Arial"/>
                        </a:rPr>
                        <a:t>     storage</a:t>
                      </a:r>
                      <a:r>
                        <a:rPr sz="900" b="1" kern="0" spc="30" dirty="0">
                          <a:solidFill>
                            <a:srgbClr val="000000">
                              <a:alpha val="100000"/>
                            </a:srgbClr>
                          </a:solidFill>
                          <a:latin typeface="Arial"/>
                          <a:ea typeface="Arial"/>
                          <a:cs typeface="Arial"/>
                        </a:rPr>
                        <a:t>     </a:t>
                      </a:r>
                      <a:r>
                        <a:rPr sz="900" b="1" kern="0" spc="20" dirty="0">
                          <a:solidFill>
                            <a:srgbClr val="000000">
                              <a:alpha val="100000"/>
                            </a:srgbClr>
                          </a:solidFill>
                          <a:latin typeface="Arial"/>
                          <a:ea typeface="Arial"/>
                          <a:cs typeface="Arial"/>
                        </a:rPr>
                        <a:t>disorders</a:t>
                      </a:r>
                      <a:endParaRPr sz="900" dirty="0">
                        <a:latin typeface="Arial"/>
                        <a:ea typeface="Arial"/>
                        <a:cs typeface="Arial"/>
                      </a:endParaRPr>
                    </a:p>
                    <a:p>
                      <a:pPr marL="920114" algn="l" rtl="0" eaLnBrk="0">
                        <a:lnSpc>
                          <a:spcPct val="85000"/>
                        </a:lnSpc>
                        <a:spcBef>
                          <a:spcPts val="1194"/>
                        </a:spcBef>
                        <a:tabLst/>
                      </a:pPr>
                      <a:r>
                        <a:rPr sz="900" b="1" kern="0" spc="20" dirty="0">
                          <a:solidFill>
                            <a:srgbClr val="000000">
                              <a:alpha val="100000"/>
                            </a:srgbClr>
                          </a:solidFill>
                          <a:latin typeface="Arial"/>
                          <a:ea typeface="Arial"/>
                          <a:cs typeface="Arial"/>
                        </a:rPr>
                        <a:t>Experimental</a:t>
                      </a:r>
                      <a:r>
                        <a:rPr sz="900" b="1" kern="0" spc="10" dirty="0">
                          <a:solidFill>
                            <a:srgbClr val="000000">
                              <a:alpha val="100000"/>
                            </a:srgbClr>
                          </a:solidFill>
                          <a:latin typeface="Arial"/>
                          <a:ea typeface="Arial"/>
                          <a:cs typeface="Arial"/>
                        </a:rPr>
                        <a:t>       </a:t>
                      </a:r>
                      <a:r>
                        <a:rPr sz="900" b="1" kern="0" spc="20" dirty="0">
                          <a:solidFill>
                            <a:srgbClr val="000000">
                              <a:alpha val="100000"/>
                            </a:srgbClr>
                          </a:solidFill>
                          <a:latin typeface="Arial"/>
                          <a:ea typeface="Arial"/>
                          <a:cs typeface="Arial"/>
                        </a:rPr>
                        <a:t>autoimmune</a:t>
                      </a:r>
                      <a:endParaRPr sz="900" dirty="0">
                        <a:latin typeface="Arial"/>
                        <a:ea typeface="Arial"/>
                        <a:cs typeface="Arial"/>
                      </a:endParaRPr>
                    </a:p>
                    <a:p>
                      <a:pPr algn="l" rtl="0" eaLnBrk="0">
                        <a:lnSpc>
                          <a:spcPct val="116000"/>
                        </a:lnSpc>
                        <a:tabLst/>
                      </a:pPr>
                      <a:endParaRPr sz="400" dirty="0">
                        <a:latin typeface="Arial"/>
                        <a:ea typeface="Arial"/>
                        <a:cs typeface="Arial"/>
                      </a:endParaRPr>
                    </a:p>
                    <a:p>
                      <a:pPr marL="958850" algn="l" rtl="0" eaLnBrk="0">
                        <a:lnSpc>
                          <a:spcPct val="86000"/>
                        </a:lnSpc>
                        <a:spcBef>
                          <a:spcPts val="2"/>
                        </a:spcBef>
                        <a:tabLst/>
                      </a:pPr>
                      <a:r>
                        <a:rPr sz="900" b="1" kern="0" spc="20" dirty="0">
                          <a:solidFill>
                            <a:srgbClr val="000000">
                              <a:alpha val="100000"/>
                            </a:srgbClr>
                          </a:solidFill>
                          <a:latin typeface="Arial"/>
                          <a:ea typeface="Arial"/>
                          <a:cs typeface="Arial"/>
                        </a:rPr>
                        <a:t>encephalomyelitis(EAE)</a:t>
                      </a:r>
                      <a:endParaRPr sz="900" dirty="0">
                        <a:latin typeface="Arial"/>
                        <a:ea typeface="Arial"/>
                        <a:cs typeface="Arial"/>
                      </a:endParaRPr>
                    </a:p>
                  </a:txBody>
                  <a:tcPr marL="0" marR="0" marT="0" marB="0" vert="horz">
                    <a:lnL>
                      <a:noFill/>
                    </a:lnL>
                    <a:lnR>
                      <a:noFill/>
                    </a:lnR>
                    <a:lnT>
                      <a:noFill/>
                    </a:lnT>
                    <a:lnB>
                      <a:noFill/>
                    </a:lnB>
                  </a:tcPr>
                </a:tc>
              </a:tr>
            </a:tbl>
          </a:graphicData>
        </a:graphic>
      </p:graphicFrame>
      <p:sp>
        <p:nvSpPr>
          <p:cNvPr id="214" name="textbox 214"/>
          <p:cNvSpPr/>
          <p:nvPr/>
        </p:nvSpPr>
        <p:spPr>
          <a:xfrm>
            <a:off x="647771" y="400678"/>
            <a:ext cx="9406889" cy="1336039"/>
          </a:xfrm>
          <a:prstGeom prst="rect">
            <a:avLst/>
          </a:prstGeom>
          <a:noFill/>
          <a:ln w="0" cap="flat">
            <a:noFill/>
            <a:prstDash val="solid"/>
            <a:miter lim="0"/>
          </a:ln>
        </p:spPr>
        <p:txBody>
          <a:bodyPr vert="horz" wrap="square" lIns="0" tIns="0" rIns="0" bIns="0"/>
          <a:lstStyle/>
          <a:p>
            <a:pPr algn="l" rtl="0" eaLnBrk="0">
              <a:lnSpc>
                <a:spcPct val="75373"/>
              </a:lnSpc>
              <a:tabLst/>
            </a:pPr>
            <a:endParaRPr sz="100" dirty="0">
              <a:latin typeface="Arial"/>
              <a:ea typeface="Arial"/>
              <a:cs typeface="Arial"/>
            </a:endParaRPr>
          </a:p>
          <a:p>
            <a:pPr marL="37465" algn="l" rtl="0" eaLnBrk="0">
              <a:lnSpc>
                <a:spcPct val="85000"/>
              </a:lnSpc>
              <a:tabLst/>
            </a:pPr>
            <a:r>
              <a:rPr sz="4700" b="1" kern="0" spc="-220" dirty="0">
                <a:solidFill>
                  <a:srgbClr val="1010B0">
                    <a:alpha val="100000"/>
                  </a:srgbClr>
                </a:solidFill>
                <a:latin typeface="Arial"/>
                <a:ea typeface="Arial"/>
                <a:cs typeface="Arial"/>
              </a:rPr>
              <a:t>Discussion:The</a:t>
            </a:r>
            <a:r>
              <a:rPr sz="4700" b="1" kern="0" spc="230" dirty="0">
                <a:solidFill>
                  <a:srgbClr val="1010B0">
                    <a:alpha val="100000"/>
                  </a:srgbClr>
                </a:solidFill>
                <a:latin typeface="Arial"/>
                <a:ea typeface="Arial"/>
                <a:cs typeface="Arial"/>
              </a:rPr>
              <a:t> </a:t>
            </a:r>
            <a:r>
              <a:rPr sz="4700" b="1" kern="0" spc="-220" dirty="0">
                <a:solidFill>
                  <a:srgbClr val="1010B0">
                    <a:alpha val="100000"/>
                  </a:srgbClr>
                </a:solidFill>
                <a:latin typeface="Arial"/>
                <a:ea typeface="Arial"/>
                <a:cs typeface="Arial"/>
              </a:rPr>
              <a:t>Dichotomy of</a:t>
            </a:r>
            <a:endParaRPr sz="4700" dirty="0">
              <a:latin typeface="Arial"/>
              <a:ea typeface="Arial"/>
              <a:cs typeface="Arial"/>
            </a:endParaRPr>
          </a:p>
          <a:p>
            <a:pPr algn="r" rtl="0" eaLnBrk="0">
              <a:lnSpc>
                <a:spcPct val="87000"/>
              </a:lnSpc>
              <a:spcBef>
                <a:spcPts val="837"/>
              </a:spcBef>
              <a:tabLst/>
            </a:pPr>
            <a:r>
              <a:rPr sz="4500" b="1" kern="0" spc="-180" dirty="0">
                <a:solidFill>
                  <a:srgbClr val="3020B0">
                    <a:alpha val="100000"/>
                  </a:srgbClr>
                </a:solidFill>
                <a:latin typeface="Arial"/>
                <a:ea typeface="Arial"/>
                <a:cs typeface="Arial"/>
              </a:rPr>
              <a:t>C</a:t>
            </a:r>
            <a:r>
              <a:rPr sz="4500" b="1" kern="0" spc="-170" dirty="0">
                <a:solidFill>
                  <a:srgbClr val="3020B0">
                    <a:alpha val="100000"/>
                  </a:srgbClr>
                </a:solidFill>
                <a:latin typeface="Arial"/>
                <a:ea typeface="Arial"/>
                <a:cs typeface="Arial"/>
              </a:rPr>
              <a:t>GAS-STING</a:t>
            </a:r>
            <a:r>
              <a:rPr sz="4500" b="1" kern="0" spc="230" dirty="0">
                <a:solidFill>
                  <a:srgbClr val="3020B0">
                    <a:alpha val="100000"/>
                  </a:srgbClr>
                </a:solidFill>
                <a:latin typeface="Arial"/>
                <a:ea typeface="Arial"/>
                <a:cs typeface="Arial"/>
              </a:rPr>
              <a:t> </a:t>
            </a:r>
            <a:r>
              <a:rPr sz="4500" b="1" kern="0" spc="-170" dirty="0">
                <a:solidFill>
                  <a:srgbClr val="3020B0">
                    <a:alpha val="100000"/>
                  </a:srgbClr>
                </a:solidFill>
                <a:latin typeface="Arial"/>
                <a:ea typeface="Arial"/>
                <a:cs typeface="Arial"/>
              </a:rPr>
              <a:t>in</a:t>
            </a:r>
            <a:r>
              <a:rPr sz="4500" b="1" kern="0" spc="240" dirty="0">
                <a:solidFill>
                  <a:srgbClr val="3020B0">
                    <a:alpha val="100000"/>
                  </a:srgbClr>
                </a:solidFill>
                <a:latin typeface="Arial"/>
                <a:ea typeface="Arial"/>
                <a:cs typeface="Arial"/>
              </a:rPr>
              <a:t> </a:t>
            </a:r>
            <a:r>
              <a:rPr sz="4500" b="1" kern="0" spc="-170" dirty="0">
                <a:solidFill>
                  <a:srgbClr val="3020B0">
                    <a:alpha val="100000"/>
                  </a:srgbClr>
                </a:solidFill>
                <a:latin typeface="Arial"/>
                <a:ea typeface="Arial"/>
                <a:cs typeface="Arial"/>
              </a:rPr>
              <a:t>Heal</a:t>
            </a:r>
            <a:r>
              <a:rPr sz="4500" b="1" kern="0" spc="-180" dirty="0">
                <a:solidFill>
                  <a:srgbClr val="3020B0">
                    <a:alpha val="100000"/>
                  </a:srgbClr>
                </a:solidFill>
                <a:latin typeface="Arial"/>
                <a:ea typeface="Arial"/>
                <a:cs typeface="Arial"/>
              </a:rPr>
              <a:t>th and</a:t>
            </a:r>
            <a:r>
              <a:rPr sz="4500" b="1" kern="0" spc="240" dirty="0">
                <a:solidFill>
                  <a:srgbClr val="3020B0">
                    <a:alpha val="100000"/>
                  </a:srgbClr>
                </a:solidFill>
                <a:latin typeface="Arial"/>
                <a:ea typeface="Arial"/>
                <a:cs typeface="Arial"/>
              </a:rPr>
              <a:t> </a:t>
            </a:r>
            <a:r>
              <a:rPr sz="4500" b="1" kern="0" spc="-180" dirty="0">
                <a:solidFill>
                  <a:srgbClr val="3020B0">
                    <a:alpha val="100000"/>
                  </a:srgbClr>
                </a:solidFill>
                <a:latin typeface="Arial"/>
                <a:ea typeface="Arial"/>
                <a:cs typeface="Arial"/>
              </a:rPr>
              <a:t>Diseas</a:t>
            </a:r>
            <a:r>
              <a:rPr sz="4500" b="1" kern="0" spc="-170" dirty="0">
                <a:solidFill>
                  <a:srgbClr val="3020B0">
                    <a:alpha val="100000"/>
                  </a:srgbClr>
                </a:solidFill>
                <a:latin typeface="Arial"/>
                <a:ea typeface="Arial"/>
                <a:cs typeface="Arial"/>
              </a:rPr>
              <a:t>e</a:t>
            </a:r>
            <a:endParaRPr sz="4500" dirty="0">
              <a:latin typeface="Arial"/>
              <a:ea typeface="Arial"/>
              <a:cs typeface="Arial"/>
            </a:endParaRPr>
          </a:p>
        </p:txBody>
      </p:sp>
      <p:grpSp>
        <p:nvGrpSpPr>
          <p:cNvPr id="14" name="group 14"/>
          <p:cNvGrpSpPr/>
          <p:nvPr/>
        </p:nvGrpSpPr>
        <p:grpSpPr>
          <a:xfrm rot="21600000">
            <a:off x="603169" y="2216173"/>
            <a:ext cx="8750355" cy="958863"/>
            <a:chOff x="0" y="0"/>
            <a:chExt cx="8750355" cy="958863"/>
          </a:xfrm>
        </p:grpSpPr>
        <p:pic>
          <p:nvPicPr>
            <p:cNvPr id="216" name="picture 216"/>
            <p:cNvPicPr>
              <a:picLocks noChangeAspect="1"/>
            </p:cNvPicPr>
            <p:nvPr/>
          </p:nvPicPr>
          <p:blipFill>
            <a:blip r:embed="rId7"/>
            <a:stretch>
              <a:fillRect/>
            </a:stretch>
          </p:blipFill>
          <p:spPr>
            <a:xfrm rot="21600000">
              <a:off x="0" y="0"/>
              <a:ext cx="8750355" cy="958863"/>
            </a:xfrm>
            <a:prstGeom prst="rect">
              <a:avLst/>
            </a:prstGeom>
          </p:spPr>
        </p:pic>
        <p:sp>
          <p:nvSpPr>
            <p:cNvPr id="218" name="textbox 218"/>
            <p:cNvSpPr/>
            <p:nvPr/>
          </p:nvSpPr>
          <p:spPr>
            <a:xfrm>
              <a:off x="-12700" y="-12700"/>
              <a:ext cx="8776334" cy="991235"/>
            </a:xfrm>
            <a:prstGeom prst="rect">
              <a:avLst/>
            </a:prstGeom>
            <a:noFill/>
            <a:ln w="0" cap="flat">
              <a:noFill/>
              <a:prstDash val="solid"/>
              <a:miter lim="0"/>
            </a:ln>
          </p:spPr>
          <p:txBody>
            <a:bodyPr vert="horz" wrap="square" lIns="0" tIns="0" rIns="0" bIns="0"/>
            <a:lstStyle/>
            <a:p>
              <a:pPr algn="l" rtl="0" eaLnBrk="0">
                <a:lnSpc>
                  <a:spcPct val="152000"/>
                </a:lnSpc>
                <a:tabLst/>
              </a:pPr>
              <a:endParaRPr sz="1000" dirty="0">
                <a:latin typeface="Arial"/>
                <a:ea typeface="Arial"/>
                <a:cs typeface="Arial"/>
              </a:endParaRPr>
            </a:p>
            <a:p>
              <a:pPr marL="1130300" indent="-6350" algn="l" rtl="0" eaLnBrk="0">
                <a:lnSpc>
                  <a:spcPct val="119000"/>
                </a:lnSpc>
                <a:spcBef>
                  <a:spcPts val="3"/>
                </a:spcBef>
                <a:tabLst/>
              </a:pPr>
              <a:r>
                <a:rPr sz="1900" b="1" kern="0" spc="-40" dirty="0">
                  <a:solidFill>
                    <a:srgbClr val="1010B0">
                      <a:alpha val="100000"/>
                    </a:srgbClr>
                  </a:solidFill>
                  <a:latin typeface="Arial"/>
                  <a:ea typeface="Arial"/>
                  <a:cs typeface="Arial"/>
                </a:rPr>
                <a:t>A</a:t>
              </a:r>
              <a:r>
                <a:rPr sz="1900" b="1" kern="0" spc="140" dirty="0">
                  <a:solidFill>
                    <a:srgbClr val="1010B0">
                      <a:alpha val="100000"/>
                    </a:srgbClr>
                  </a:solidFill>
                  <a:latin typeface="Arial"/>
                  <a:ea typeface="Arial"/>
                  <a:cs typeface="Arial"/>
                </a:rPr>
                <a:t> </a:t>
              </a:r>
              <a:r>
                <a:rPr sz="1900" b="1" kern="0" spc="-40" dirty="0">
                  <a:solidFill>
                    <a:srgbClr val="1010B0">
                      <a:alpha val="100000"/>
                    </a:srgbClr>
                  </a:solidFill>
                  <a:latin typeface="Arial"/>
                  <a:ea typeface="Arial"/>
                  <a:cs typeface="Arial"/>
                </a:rPr>
                <a:t>Double-Edged Sword</a:t>
              </a:r>
              <a:r>
                <a:rPr sz="1900" kern="0" spc="-40" dirty="0">
                  <a:solidFill>
                    <a:srgbClr val="000000">
                      <a:alpha val="100000"/>
                    </a:srgbClr>
                  </a:solidFill>
                  <a:latin typeface="Arial"/>
                  <a:ea typeface="Arial"/>
                  <a:cs typeface="Arial"/>
                </a:rPr>
                <a:t>:The outcome of cGAS-STING activation is</a:t>
              </a:r>
              <a:r>
                <a:rPr sz="1900" kern="0" spc="0" dirty="0">
                  <a:solidFill>
                    <a:srgbClr val="000000">
                      <a:alpha val="100000"/>
                    </a:srgbClr>
                  </a:solidFill>
                  <a:latin typeface="Arial"/>
                  <a:ea typeface="Arial"/>
                  <a:cs typeface="Arial"/>
                </a:rPr>
                <a:t>           </a:t>
              </a:r>
              <a:r>
                <a:rPr sz="1800" kern="0" spc="0" dirty="0">
                  <a:solidFill>
                    <a:srgbClr val="202050">
                      <a:alpha val="100000"/>
                    </a:srgbClr>
                  </a:solidFill>
                  <a:latin typeface="Arial"/>
                  <a:ea typeface="Arial"/>
                  <a:cs typeface="Arial"/>
                </a:rPr>
                <a:t>highly  context-depe</a:t>
              </a:r>
              <a:r>
                <a:rPr sz="1800" kern="0" spc="-10" dirty="0">
                  <a:solidFill>
                    <a:srgbClr val="202050">
                      <a:alpha val="100000"/>
                    </a:srgbClr>
                  </a:solidFill>
                  <a:latin typeface="Arial"/>
                  <a:ea typeface="Arial"/>
                  <a:cs typeface="Arial"/>
                </a:rPr>
                <a:t>ndent.</a:t>
              </a:r>
              <a:endParaRPr sz="1800" dirty="0">
                <a:latin typeface="Arial"/>
                <a:ea typeface="Arial"/>
                <a:cs typeface="Arial"/>
              </a:endParaRPr>
            </a:p>
          </p:txBody>
        </p:sp>
      </p:grpSp>
      <p:graphicFrame>
        <p:nvGraphicFramePr>
          <p:cNvPr id="220" name="table 220"/>
          <p:cNvGraphicFramePr>
            <a:graphicFrameLocks noGrp="1"/>
          </p:cNvGraphicFramePr>
          <p:nvPr/>
        </p:nvGraphicFramePr>
        <p:xfrm>
          <a:off x="520774" y="3511515"/>
          <a:ext cx="8730615" cy="844550"/>
        </p:xfrm>
        <a:graphic>
          <a:graphicData uri="http://schemas.openxmlformats.org/drawingml/2006/table">
            <a:tbl>
              <a:tblPr/>
              <a:tblGrid>
                <a:gridCol w="911225"/>
                <a:gridCol w="3330575"/>
                <a:gridCol w="2225675"/>
                <a:gridCol w="2263139"/>
              </a:tblGrid>
              <a:tr h="844550">
                <a:tc>
                  <a:txBody>
                    <a:bodyPr/>
                    <a:lstStyle/>
                    <a:p>
                      <a:pPr algn="l" rtl="0" eaLnBrk="0">
                        <a:lnSpc>
                          <a:spcPct val="100000"/>
                        </a:lnSpc>
                        <a:tabLst/>
                      </a:pPr>
                      <a:endParaRPr sz="10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22000"/>
                        </a:lnSpc>
                        <a:tabLst/>
                      </a:pPr>
                      <a:endParaRPr sz="1000" dirty="0">
                        <a:latin typeface="Arial"/>
                        <a:ea typeface="Arial"/>
                        <a:cs typeface="Arial"/>
                      </a:endParaRPr>
                    </a:p>
                    <a:p>
                      <a:pPr algn="l" rtl="0" eaLnBrk="0">
                        <a:lnSpc>
                          <a:spcPct val="8664"/>
                        </a:lnSpc>
                        <a:tabLst/>
                      </a:pPr>
                      <a:endParaRPr sz="100" dirty="0">
                        <a:latin typeface="Arial"/>
                        <a:ea typeface="Arial"/>
                        <a:cs typeface="Arial"/>
                      </a:endParaRPr>
                    </a:p>
                    <a:p>
                      <a:pPr marL="97789" algn="l" rtl="0" eaLnBrk="0">
                        <a:lnSpc>
                          <a:spcPct val="83000"/>
                        </a:lnSpc>
                        <a:tabLst/>
                      </a:pPr>
                      <a:r>
                        <a:rPr sz="2100" b="1" kern="0" spc="-30" dirty="0">
                          <a:solidFill>
                            <a:srgbClr val="1010B0">
                              <a:alpha val="100000"/>
                            </a:srgbClr>
                          </a:solidFill>
                          <a:latin typeface="Arial"/>
                          <a:ea typeface="Arial"/>
                          <a:cs typeface="Arial"/>
                        </a:rPr>
                        <a:t>Protective</a:t>
                      </a:r>
                      <a:r>
                        <a:rPr sz="2100" b="1" kern="0" spc="-40" dirty="0">
                          <a:solidFill>
                            <a:srgbClr val="1010B0">
                              <a:alpha val="100000"/>
                            </a:srgbClr>
                          </a:solidFill>
                          <a:latin typeface="Arial"/>
                          <a:ea typeface="Arial"/>
                          <a:cs typeface="Arial"/>
                        </a:rPr>
                        <a:t> &amp;</a:t>
                      </a:r>
                      <a:endParaRPr sz="2100" dirty="0">
                        <a:latin typeface="Arial"/>
                        <a:ea typeface="Arial"/>
                        <a:cs typeface="Arial"/>
                      </a:endParaRPr>
                    </a:p>
                    <a:p>
                      <a:pPr algn="l" rtl="0" eaLnBrk="0">
                        <a:lnSpc>
                          <a:spcPct val="107000"/>
                        </a:lnSpc>
                        <a:tabLst/>
                      </a:pPr>
                      <a:endParaRPr sz="600" dirty="0">
                        <a:latin typeface="Arial"/>
                        <a:ea typeface="Arial"/>
                        <a:cs typeface="Arial"/>
                      </a:endParaRPr>
                    </a:p>
                    <a:p>
                      <a:pPr marL="104139" algn="l" rtl="0" eaLnBrk="0">
                        <a:lnSpc>
                          <a:spcPct val="89000"/>
                        </a:lnSpc>
                        <a:spcBef>
                          <a:spcPts val="1"/>
                        </a:spcBef>
                        <a:tabLst/>
                      </a:pPr>
                      <a:r>
                        <a:rPr sz="2100" b="1" kern="0" spc="-70" dirty="0">
                          <a:solidFill>
                            <a:srgbClr val="1010B0">
                              <a:alpha val="100000"/>
                            </a:srgbClr>
                          </a:solidFill>
                          <a:latin typeface="Arial"/>
                          <a:ea typeface="Arial"/>
                          <a:cs typeface="Arial"/>
                        </a:rPr>
                        <a:t>Beneficial</a:t>
                      </a:r>
                      <a:r>
                        <a:rPr sz="2100" b="1" kern="0" spc="170" dirty="0">
                          <a:solidFill>
                            <a:srgbClr val="1010B0">
                              <a:alpha val="100000"/>
                            </a:srgbClr>
                          </a:solidFill>
                          <a:latin typeface="Arial"/>
                          <a:ea typeface="Arial"/>
                          <a:cs typeface="Arial"/>
                        </a:rPr>
                        <a:t> </a:t>
                      </a:r>
                      <a:r>
                        <a:rPr sz="2100" b="1" kern="0" spc="-70" dirty="0">
                          <a:solidFill>
                            <a:srgbClr val="1010B0">
                              <a:alpha val="100000"/>
                            </a:srgbClr>
                          </a:solidFill>
                          <a:latin typeface="Arial"/>
                          <a:ea typeface="Arial"/>
                          <a:cs typeface="Arial"/>
                        </a:rPr>
                        <a:t>Roles</a:t>
                      </a:r>
                      <a:endParaRPr sz="21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a:noFill/>
                    </a:lnR>
                    <a:lnT>
                      <a:noFill/>
                    </a:lnT>
                    <a:lnB>
                      <a:noFill/>
                    </a:lnB>
                  </a:tcPr>
                </a:tc>
                <a:tc>
                  <a:txBody>
                    <a:bodyPr/>
                    <a:lstStyle/>
                    <a:p>
                      <a:pPr algn="l" rtl="0" eaLnBrk="0">
                        <a:lnSpc>
                          <a:spcPct val="101000"/>
                        </a:lnSpc>
                        <a:tabLst/>
                      </a:pPr>
                      <a:endParaRPr sz="1000" dirty="0">
                        <a:latin typeface="Arial"/>
                        <a:ea typeface="Arial"/>
                        <a:cs typeface="Arial"/>
                      </a:endParaRPr>
                    </a:p>
                    <a:p>
                      <a:pPr marL="97789" algn="l" rtl="0" eaLnBrk="0">
                        <a:lnSpc>
                          <a:spcPct val="87000"/>
                        </a:lnSpc>
                        <a:spcBef>
                          <a:spcPts val="6"/>
                        </a:spcBef>
                        <a:tabLst/>
                      </a:pPr>
                      <a:r>
                        <a:rPr sz="2200" b="1" kern="0" spc="-80" dirty="0">
                          <a:solidFill>
                            <a:srgbClr val="1010B0">
                              <a:alpha val="100000"/>
                            </a:srgbClr>
                          </a:solidFill>
                          <a:latin typeface="Arial"/>
                          <a:ea typeface="Arial"/>
                          <a:cs typeface="Arial"/>
                        </a:rPr>
                        <a:t>Pathogeni</a:t>
                      </a:r>
                      <a:r>
                        <a:rPr sz="2200" b="1" kern="0" spc="-90" dirty="0">
                          <a:solidFill>
                            <a:srgbClr val="1010B0">
                              <a:alpha val="100000"/>
                            </a:srgbClr>
                          </a:solidFill>
                          <a:latin typeface="Arial"/>
                          <a:ea typeface="Arial"/>
                          <a:cs typeface="Arial"/>
                        </a:rPr>
                        <a:t>c &amp;</a:t>
                      </a:r>
                      <a:endParaRPr sz="2200" dirty="0">
                        <a:latin typeface="Arial"/>
                        <a:ea typeface="Arial"/>
                        <a:cs typeface="Arial"/>
                      </a:endParaRPr>
                    </a:p>
                    <a:p>
                      <a:pPr algn="l" rtl="0" eaLnBrk="0">
                        <a:lnSpc>
                          <a:spcPct val="100000"/>
                        </a:lnSpc>
                        <a:tabLst/>
                      </a:pPr>
                      <a:endParaRPr sz="700" dirty="0">
                        <a:latin typeface="Arial"/>
                        <a:ea typeface="Arial"/>
                        <a:cs typeface="Arial"/>
                      </a:endParaRPr>
                    </a:p>
                    <a:p>
                      <a:pPr algn="l" rtl="0" eaLnBrk="0">
                        <a:lnSpc>
                          <a:spcPct val="6108"/>
                        </a:lnSpc>
                        <a:tabLst/>
                      </a:pPr>
                      <a:endParaRPr sz="100" dirty="0">
                        <a:latin typeface="Arial"/>
                        <a:ea typeface="Arial"/>
                        <a:cs typeface="Arial"/>
                      </a:endParaRPr>
                    </a:p>
                    <a:p>
                      <a:pPr algn="r" rtl="0" eaLnBrk="0">
                        <a:lnSpc>
                          <a:spcPct val="88000"/>
                        </a:lnSpc>
                        <a:tabLst/>
                      </a:pPr>
                      <a:r>
                        <a:rPr sz="2100" b="1" kern="0" spc="-70" dirty="0">
                          <a:solidFill>
                            <a:srgbClr val="1010B0">
                              <a:alpha val="100000"/>
                            </a:srgbClr>
                          </a:solidFill>
                          <a:latin typeface="Arial"/>
                          <a:ea typeface="Arial"/>
                          <a:cs typeface="Arial"/>
                        </a:rPr>
                        <a:t>Detrimental</a:t>
                      </a:r>
                      <a:r>
                        <a:rPr sz="2100" b="1" kern="0" spc="160" dirty="0">
                          <a:solidFill>
                            <a:srgbClr val="1010B0">
                              <a:alpha val="100000"/>
                            </a:srgbClr>
                          </a:solidFill>
                          <a:latin typeface="Arial"/>
                          <a:ea typeface="Arial"/>
                          <a:cs typeface="Arial"/>
                        </a:rPr>
                        <a:t> </a:t>
                      </a:r>
                      <a:r>
                        <a:rPr sz="2100" b="1" kern="0" spc="-70" dirty="0">
                          <a:solidFill>
                            <a:srgbClr val="1010B0">
                              <a:alpha val="100000"/>
                            </a:srgbClr>
                          </a:solidFill>
                          <a:latin typeface="Arial"/>
                          <a:ea typeface="Arial"/>
                          <a:cs typeface="Arial"/>
                        </a:rPr>
                        <a:t>Roles</a:t>
                      </a:r>
                      <a:endParaRPr sz="2100" dirty="0">
                        <a:latin typeface="Arial"/>
                        <a:ea typeface="Arial"/>
                        <a:cs typeface="Arial"/>
                      </a:endParaRPr>
                    </a:p>
                  </a:txBody>
                  <a:tcPr marL="0" marR="0" marT="0" marB="0" vert="horz">
                    <a:lnL>
                      <a:noFill/>
                    </a:lnL>
                    <a:lnR>
                      <a:noFill/>
                    </a:lnR>
                    <a:lnT>
                      <a:noFill/>
                    </a:lnT>
                    <a:lnB>
                      <a:noFill/>
                    </a:lnB>
                  </a:tcPr>
                </a:tc>
              </a:tr>
            </a:tbl>
          </a:graphicData>
        </a:graphic>
      </p:graphicFrame>
      <p:sp>
        <p:nvSpPr>
          <p:cNvPr id="222" name="textbox 222"/>
          <p:cNvSpPr/>
          <p:nvPr/>
        </p:nvSpPr>
        <p:spPr>
          <a:xfrm>
            <a:off x="10795063" y="7188213"/>
            <a:ext cx="3519805" cy="2159000"/>
          </a:xfrm>
          <a:prstGeom prst="rect">
            <a:avLst/>
          </a:prstGeom>
          <a:solidFill>
            <a:srgbClr val="C4E5ED">
              <a:alpha val="100000"/>
            </a:srgbClr>
          </a:solidFill>
          <a:ln w="0" cap="flat">
            <a:noFill/>
            <a:prstDash val="solid"/>
            <a:miter lim="0"/>
          </a:ln>
        </p:spPr>
        <p:txBody>
          <a:bodyPr vert="horz" wrap="square" lIns="0" tIns="0" rIns="0" bIns="0"/>
          <a:lstStyle/>
          <a:p>
            <a:pPr algn="l" rtl="0" eaLnBrk="0">
              <a:lnSpc>
                <a:spcPct val="114000"/>
              </a:lnSpc>
              <a:tabLst/>
            </a:pPr>
            <a:endParaRPr sz="600" dirty="0">
              <a:latin typeface="Arial"/>
              <a:ea typeface="Arial"/>
              <a:cs typeface="Arial"/>
            </a:endParaRPr>
          </a:p>
          <a:p>
            <a:pPr marL="602615" indent="-100964" algn="l" rtl="0" eaLnBrk="0">
              <a:lnSpc>
                <a:spcPct val="168000"/>
              </a:lnSpc>
              <a:spcBef>
                <a:spcPts val="1"/>
              </a:spcBef>
              <a:tabLst/>
            </a:pPr>
            <a:r>
              <a:rPr sz="1100" b="1" kern="0" spc="0" dirty="0">
                <a:solidFill>
                  <a:srgbClr val="000000">
                    <a:alpha val="100000"/>
                  </a:srgbClr>
                </a:solidFill>
                <a:latin typeface="Arial"/>
                <a:ea typeface="Arial"/>
                <a:cs typeface="Arial"/>
              </a:rPr>
              <a:t>Cancer    (antitumor   </a:t>
            </a:r>
            <a:r>
              <a:rPr sz="1100" b="1" kern="0" spc="-10" dirty="0">
                <a:solidFill>
                  <a:srgbClr val="000000">
                    <a:alpha val="100000"/>
                  </a:srgbClr>
                </a:solidFill>
                <a:latin typeface="Arial"/>
                <a:ea typeface="Arial"/>
                <a:cs typeface="Arial"/>
              </a:rPr>
              <a:t> immunity)</a:t>
            </a:r>
            <a:r>
              <a:rPr sz="1100" b="1" kern="0" spc="0" dirty="0">
                <a:solidFill>
                  <a:srgbClr val="000000">
                    <a:alpha val="100000"/>
                  </a:srgbClr>
                </a:solidFill>
                <a:latin typeface="Arial"/>
                <a:ea typeface="Arial"/>
                <a:cs typeface="Arial"/>
              </a:rPr>
              <a:t>                </a:t>
            </a:r>
            <a:r>
              <a:rPr sz="1100" b="1" kern="0" spc="-1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Antitumor</a:t>
            </a:r>
            <a:r>
              <a:rPr sz="1000" b="1" kern="0" spc="12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immunity</a:t>
            </a:r>
            <a:r>
              <a:rPr sz="1000" b="1" kern="0" spc="120" dirty="0">
                <a:solidFill>
                  <a:srgbClr val="000000">
                    <a:alpha val="100000"/>
                  </a:srgbClr>
                </a:solidFill>
                <a:latin typeface="Arial"/>
                <a:ea typeface="Arial"/>
                <a:cs typeface="Arial"/>
              </a:rPr>
              <a:t>  </a:t>
            </a:r>
            <a:r>
              <a:rPr sz="1000" b="1" kern="0" spc="20" dirty="0">
                <a:solidFill>
                  <a:srgbClr val="000000">
                    <a:alpha val="100000"/>
                  </a:srgbClr>
                </a:solidFill>
                <a:latin typeface="Arial"/>
                <a:ea typeface="Arial"/>
                <a:cs typeface="Arial"/>
              </a:rPr>
              <a:t>(gene</a:t>
            </a:r>
            <a:r>
              <a:rPr sz="1000" b="1" kern="0" spc="10" dirty="0">
                <a:solidFill>
                  <a:srgbClr val="000000">
                    <a:alpha val="100000"/>
                  </a:srgbClr>
                </a:solidFill>
                <a:latin typeface="Arial"/>
                <a:ea typeface="Arial"/>
                <a:cs typeface="Arial"/>
              </a:rPr>
              <a:t>ral)</a:t>
            </a: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1148714" algn="l" rtl="0" eaLnBrk="0">
              <a:lnSpc>
                <a:spcPct val="85000"/>
              </a:lnSpc>
              <a:spcBef>
                <a:spcPts val="276"/>
              </a:spcBef>
              <a:tabLst/>
            </a:pPr>
            <a:r>
              <a:rPr sz="900" b="1" kern="0" spc="20" dirty="0">
                <a:solidFill>
                  <a:srgbClr val="000000">
                    <a:alpha val="100000"/>
                  </a:srgbClr>
                </a:solidFill>
                <a:latin typeface="Arial"/>
                <a:ea typeface="Arial"/>
                <a:cs typeface="Arial"/>
              </a:rPr>
              <a:t>Solid</a:t>
            </a:r>
            <a:r>
              <a:rPr sz="900" b="1" kern="0" spc="0" dirty="0">
                <a:solidFill>
                  <a:srgbClr val="000000">
                    <a:alpha val="100000"/>
                  </a:srgbClr>
                </a:solidFill>
                <a:latin typeface="Arial"/>
                <a:ea typeface="Arial"/>
                <a:cs typeface="Arial"/>
              </a:rPr>
              <a:t>       </a:t>
            </a:r>
            <a:r>
              <a:rPr sz="900" b="1" kern="0" spc="20" dirty="0">
                <a:solidFill>
                  <a:srgbClr val="000000">
                    <a:alpha val="100000"/>
                  </a:srgbClr>
                </a:solidFill>
                <a:latin typeface="Arial"/>
                <a:ea typeface="Arial"/>
                <a:cs typeface="Arial"/>
              </a:rPr>
              <a:t>tumors</a:t>
            </a:r>
            <a:endParaRPr sz="900" dirty="0">
              <a:latin typeface="Arial"/>
              <a:ea typeface="Arial"/>
              <a:cs typeface="Arial"/>
            </a:endParaRPr>
          </a:p>
          <a:p>
            <a:pPr algn="l" rtl="0" eaLnBrk="0">
              <a:lnSpc>
                <a:spcPct val="103000"/>
              </a:lnSpc>
              <a:tabLst/>
            </a:pPr>
            <a:endParaRPr sz="1000" dirty="0">
              <a:latin typeface="Arial"/>
              <a:ea typeface="Arial"/>
              <a:cs typeface="Arial"/>
            </a:endParaRPr>
          </a:p>
          <a:p>
            <a:pPr marL="1193164" algn="l" rtl="0" eaLnBrk="0">
              <a:lnSpc>
                <a:spcPct val="80000"/>
              </a:lnSpc>
              <a:spcBef>
                <a:spcPts val="336"/>
              </a:spcBef>
              <a:tabLst/>
            </a:pPr>
            <a:r>
              <a:rPr sz="1100" kern="0" spc="-20" dirty="0">
                <a:solidFill>
                  <a:srgbClr val="000000">
                    <a:alpha val="100000"/>
                  </a:srgbClr>
                </a:solidFill>
                <a:latin typeface="Arial"/>
                <a:ea typeface="Arial"/>
                <a:cs typeface="Arial"/>
              </a:rPr>
              <a:t>Lymphoma</a:t>
            </a:r>
            <a:endParaRPr sz="11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38000"/>
              </a:lnSpc>
              <a:tabLst/>
            </a:pPr>
            <a:endParaRPr sz="200" dirty="0">
              <a:latin typeface="Arial"/>
              <a:ea typeface="Arial"/>
              <a:cs typeface="Arial"/>
            </a:endParaRPr>
          </a:p>
          <a:p>
            <a:pPr marL="1237614" algn="l" rtl="0" eaLnBrk="0">
              <a:lnSpc>
                <a:spcPct val="83000"/>
              </a:lnSpc>
              <a:spcBef>
                <a:spcPts val="2"/>
              </a:spcBef>
              <a:tabLst/>
            </a:pPr>
            <a:r>
              <a:rPr sz="1100" b="1" kern="0" spc="20" dirty="0">
                <a:solidFill>
                  <a:srgbClr val="000000">
                    <a:alpha val="100000"/>
                  </a:srgbClr>
                </a:solidFill>
                <a:latin typeface="Arial"/>
                <a:ea typeface="Arial"/>
                <a:cs typeface="Arial"/>
              </a:rPr>
              <a:t>Vaccines</a:t>
            </a:r>
            <a:endParaRPr sz="1100" dirty="0">
              <a:latin typeface="Arial"/>
              <a:ea typeface="Arial"/>
              <a:cs typeface="Arial"/>
            </a:endParaRPr>
          </a:p>
        </p:txBody>
      </p:sp>
      <p:grpSp>
        <p:nvGrpSpPr>
          <p:cNvPr id="16" name="group 16"/>
          <p:cNvGrpSpPr/>
          <p:nvPr/>
        </p:nvGrpSpPr>
        <p:grpSpPr>
          <a:xfrm rot="21600000">
            <a:off x="14211275" y="7988320"/>
            <a:ext cx="3346550" cy="1352543"/>
            <a:chOff x="0" y="0"/>
            <a:chExt cx="3346550" cy="1352543"/>
          </a:xfrm>
        </p:grpSpPr>
        <p:pic>
          <p:nvPicPr>
            <p:cNvPr id="224" name="picture 224"/>
            <p:cNvPicPr>
              <a:picLocks noChangeAspect="1"/>
            </p:cNvPicPr>
            <p:nvPr/>
          </p:nvPicPr>
          <p:blipFill>
            <a:blip r:embed="rId8"/>
            <a:stretch>
              <a:fillRect/>
            </a:stretch>
          </p:blipFill>
          <p:spPr>
            <a:xfrm rot="21600000">
              <a:off x="0" y="0"/>
              <a:ext cx="3346550" cy="1352543"/>
            </a:xfrm>
            <a:prstGeom prst="rect">
              <a:avLst/>
            </a:prstGeom>
          </p:spPr>
        </p:pic>
        <p:sp>
          <p:nvSpPr>
            <p:cNvPr id="226" name="textbox 226"/>
            <p:cNvSpPr/>
            <p:nvPr/>
          </p:nvSpPr>
          <p:spPr>
            <a:xfrm>
              <a:off x="-12700" y="-12700"/>
              <a:ext cx="3372484" cy="1377950"/>
            </a:xfrm>
            <a:prstGeom prst="rect">
              <a:avLst/>
            </a:prstGeom>
            <a:noFill/>
            <a:ln w="0" cap="flat">
              <a:noFill/>
              <a:prstDash val="solid"/>
              <a:miter lim="0"/>
            </a:ln>
          </p:spPr>
          <p:txBody>
            <a:bodyPr vert="horz" wrap="square" lIns="0" tIns="0" rIns="0" bIns="0"/>
            <a:lstStyle/>
            <a:p>
              <a:pPr algn="l" rtl="0" eaLnBrk="0">
                <a:lnSpc>
                  <a:spcPct val="103000"/>
                </a:lnSpc>
                <a:tabLst/>
              </a:pPr>
              <a:endParaRPr sz="1000" dirty="0">
                <a:latin typeface="Arial"/>
                <a:ea typeface="Arial"/>
                <a:cs typeface="Arial"/>
              </a:endParaRPr>
            </a:p>
            <a:p>
              <a:pPr algn="l" rtl="0" eaLnBrk="0">
                <a:lnSpc>
                  <a:spcPct val="8477"/>
                </a:lnSpc>
                <a:tabLst/>
              </a:pPr>
              <a:endParaRPr sz="100" dirty="0">
                <a:latin typeface="Arial"/>
                <a:ea typeface="Arial"/>
                <a:cs typeface="Arial"/>
              </a:endParaRPr>
            </a:p>
            <a:p>
              <a:pPr marL="673100" algn="l" rtl="0" eaLnBrk="0">
                <a:lnSpc>
                  <a:spcPts val="1645"/>
                </a:lnSpc>
                <a:tabLst/>
              </a:pPr>
              <a:r>
                <a:rPr sz="1100" b="1" kern="0" spc="20" dirty="0">
                  <a:solidFill>
                    <a:srgbClr val="000000">
                      <a:alpha val="100000"/>
                    </a:srgbClr>
                  </a:solidFill>
                  <a:latin typeface="Arial"/>
                  <a:ea typeface="Arial"/>
                  <a:cs typeface="Arial"/>
                </a:rPr>
                <a:t>Infection(host</a:t>
              </a:r>
              <a:r>
                <a:rPr sz="1100" b="1" kern="0" spc="30" dirty="0">
                  <a:solidFill>
                    <a:srgbClr val="000000">
                      <a:alpha val="100000"/>
                    </a:srgbClr>
                  </a:solidFill>
                  <a:latin typeface="Arial"/>
                  <a:ea typeface="Arial"/>
                  <a:cs typeface="Arial"/>
                </a:rPr>
                <a:t>        </a:t>
              </a:r>
              <a:r>
                <a:rPr sz="1100" b="1" kern="0" spc="20" dirty="0">
                  <a:solidFill>
                    <a:srgbClr val="000000">
                      <a:alpha val="100000"/>
                    </a:srgbClr>
                  </a:solidFill>
                  <a:latin typeface="Arial"/>
                  <a:ea typeface="Arial"/>
                  <a:cs typeface="Arial"/>
                </a:rPr>
                <a:t>d</a:t>
              </a:r>
              <a:r>
                <a:rPr sz="1100" b="1" kern="0" spc="10" dirty="0">
                  <a:solidFill>
                    <a:srgbClr val="000000">
                      <a:alpha val="100000"/>
                    </a:srgbClr>
                  </a:solidFill>
                  <a:latin typeface="Arial"/>
                  <a:ea typeface="Arial"/>
                  <a:cs typeface="Arial"/>
                </a:rPr>
                <a:t>efense)</a:t>
              </a:r>
              <a:endParaRPr sz="1100" dirty="0">
                <a:latin typeface="Arial"/>
                <a:ea typeface="Arial"/>
                <a:cs typeface="Arial"/>
              </a:endParaRPr>
            </a:p>
            <a:p>
              <a:pPr marL="673100" algn="l" rtl="0" eaLnBrk="0">
                <a:lnSpc>
                  <a:spcPct val="75000"/>
                </a:lnSpc>
                <a:spcBef>
                  <a:spcPts val="918"/>
                </a:spcBef>
                <a:tabLst/>
              </a:pPr>
              <a:r>
                <a:rPr sz="1100" b="1" kern="0" spc="-10" dirty="0">
                  <a:solidFill>
                    <a:srgbClr val="000000">
                      <a:alpha val="100000"/>
                    </a:srgbClr>
                  </a:solidFill>
                  <a:latin typeface="Arial"/>
                  <a:ea typeface="Arial"/>
                  <a:cs typeface="Arial"/>
                </a:rPr>
                <a:t>Viral</a:t>
              </a:r>
              <a:r>
                <a:rPr sz="1100" b="1" kern="0" spc="40" dirty="0">
                  <a:solidFill>
                    <a:srgbClr val="000000">
                      <a:alpha val="100000"/>
                    </a:srgbClr>
                  </a:solidFill>
                  <a:latin typeface="Arial"/>
                  <a:ea typeface="Arial"/>
                  <a:cs typeface="Arial"/>
                </a:rPr>
                <a:t>     </a:t>
              </a:r>
              <a:r>
                <a:rPr sz="1100" b="1" kern="0" spc="-10" dirty="0">
                  <a:solidFill>
                    <a:srgbClr val="000000">
                      <a:alpha val="100000"/>
                    </a:srgbClr>
                  </a:solidFill>
                  <a:latin typeface="Arial"/>
                  <a:ea typeface="Arial"/>
                  <a:cs typeface="Arial"/>
                </a:rPr>
                <a:t>infection(DNA&amp;RNA</a:t>
              </a:r>
              <a:endParaRPr sz="1100" dirty="0">
                <a:latin typeface="Arial"/>
                <a:ea typeface="Arial"/>
                <a:cs typeface="Arial"/>
              </a:endParaRPr>
            </a:p>
            <a:p>
              <a:pPr marL="989964" algn="l" rtl="0" eaLnBrk="0">
                <a:lnSpc>
                  <a:spcPts val="1309"/>
                </a:lnSpc>
                <a:tabLst/>
              </a:pPr>
              <a:r>
                <a:rPr sz="900" b="1" kern="0" spc="20" dirty="0">
                  <a:solidFill>
                    <a:srgbClr val="000000">
                      <a:alpha val="100000"/>
                    </a:srgbClr>
                  </a:solidFill>
                  <a:latin typeface="Arial"/>
                  <a:ea typeface="Arial"/>
                  <a:cs typeface="Arial"/>
                </a:rPr>
                <a:t>viruses,retroviruses)</a:t>
              </a:r>
              <a:endParaRPr sz="900" dirty="0">
                <a:latin typeface="Arial"/>
                <a:ea typeface="Arial"/>
                <a:cs typeface="Arial"/>
              </a:endParaRPr>
            </a:p>
            <a:p>
              <a:pPr marL="1066164" algn="l" rtl="0" eaLnBrk="0">
                <a:lnSpc>
                  <a:spcPts val="1190"/>
                </a:lnSpc>
                <a:spcBef>
                  <a:spcPts val="1444"/>
                </a:spcBef>
                <a:tabLst/>
              </a:pPr>
              <a:r>
                <a:rPr sz="900" kern="0" spc="10" dirty="0">
                  <a:solidFill>
                    <a:srgbClr val="000000">
                      <a:alpha val="100000"/>
                    </a:srgbClr>
                  </a:solidFill>
                  <a:latin typeface="Arial"/>
                  <a:ea typeface="Arial"/>
                  <a:cs typeface="Arial"/>
                </a:rPr>
                <a:t>Bacterial</a:t>
              </a:r>
              <a:r>
                <a:rPr sz="900" kern="0" spc="20" dirty="0">
                  <a:solidFill>
                    <a:srgbClr val="000000">
                      <a:alpha val="100000"/>
                    </a:srgbClr>
                  </a:solidFill>
                  <a:latin typeface="Arial"/>
                  <a:ea typeface="Arial"/>
                  <a:cs typeface="Arial"/>
                </a:rPr>
                <a:t>         </a:t>
              </a:r>
              <a:r>
                <a:rPr sz="900" kern="0" spc="10" dirty="0">
                  <a:solidFill>
                    <a:srgbClr val="000000">
                      <a:alpha val="100000"/>
                    </a:srgbClr>
                  </a:solidFill>
                  <a:latin typeface="Arial"/>
                  <a:ea typeface="Arial"/>
                  <a:cs typeface="Arial"/>
                </a:rPr>
                <a:t>infection</a:t>
              </a:r>
              <a:endParaRPr sz="900" dirty="0">
                <a:latin typeface="Arial"/>
                <a:ea typeface="Arial"/>
                <a:cs typeface="Arial"/>
              </a:endParaRPr>
            </a:p>
            <a:p>
              <a:pPr marL="901700" algn="l" rtl="0" eaLnBrk="0">
                <a:lnSpc>
                  <a:spcPts val="1326"/>
                </a:lnSpc>
                <a:tabLst/>
              </a:pPr>
              <a:r>
                <a:rPr sz="1000" kern="0" spc="40" dirty="0">
                  <a:solidFill>
                    <a:srgbClr val="000000">
                      <a:alpha val="100000"/>
                    </a:srgbClr>
                  </a:solidFill>
                  <a:latin typeface="Arial"/>
                  <a:ea typeface="Arial"/>
                  <a:cs typeface="Arial"/>
                </a:rPr>
                <a:t>(e.g.S.</a:t>
              </a:r>
              <a:r>
                <a:rPr sz="1000" kern="0" spc="0" dirty="0">
                  <a:solidFill>
                    <a:srgbClr val="000000">
                      <a:alpha val="100000"/>
                    </a:srgbClr>
                  </a:solidFill>
                  <a:latin typeface="Arial"/>
                  <a:ea typeface="Arial"/>
                  <a:cs typeface="Arial"/>
                </a:rPr>
                <a:t>Typhimurium</a:t>
              </a:r>
              <a:r>
                <a:rPr sz="1000" kern="0" spc="40" dirty="0">
                  <a:solidFill>
                    <a:srgbClr val="000000">
                      <a:alpha val="100000"/>
                    </a:srgbClr>
                  </a:solidFill>
                  <a:latin typeface="Arial"/>
                  <a:ea typeface="Arial"/>
                  <a:cs typeface="Arial"/>
                </a:rPr>
                <a:t>)</a:t>
              </a:r>
              <a:endParaRPr sz="1000" dirty="0">
                <a:latin typeface="Arial"/>
                <a:ea typeface="Arial"/>
                <a:cs typeface="Arial"/>
              </a:endParaRPr>
            </a:p>
          </p:txBody>
        </p:sp>
      </p:grpSp>
      <p:sp>
        <p:nvSpPr>
          <p:cNvPr id="228" name="textbox 228"/>
          <p:cNvSpPr/>
          <p:nvPr/>
        </p:nvSpPr>
        <p:spPr>
          <a:xfrm>
            <a:off x="10750529" y="9634464"/>
            <a:ext cx="6231254" cy="774700"/>
          </a:xfrm>
          <a:prstGeom prst="rect">
            <a:avLst/>
          </a:prstGeom>
          <a:noFill/>
          <a:ln w="0" cap="flat">
            <a:noFill/>
            <a:prstDash val="solid"/>
            <a:miter lim="0"/>
          </a:ln>
        </p:spPr>
        <p:txBody>
          <a:bodyPr vert="horz" wrap="square" lIns="0" tIns="0" rIns="0" bIns="0"/>
          <a:lstStyle/>
          <a:p>
            <a:pPr algn="l" rtl="0" eaLnBrk="0">
              <a:lnSpc>
                <a:spcPct val="84382"/>
              </a:lnSpc>
              <a:tabLst/>
            </a:pPr>
            <a:endParaRPr sz="100" dirty="0">
              <a:latin typeface="Arial"/>
              <a:ea typeface="Arial"/>
              <a:cs typeface="Arial"/>
            </a:endParaRPr>
          </a:p>
          <a:p>
            <a:pPr marL="12700" algn="l" rtl="0" eaLnBrk="0">
              <a:lnSpc>
                <a:spcPct val="117000"/>
              </a:lnSpc>
              <a:tabLst/>
            </a:pPr>
            <a:r>
              <a:rPr sz="1400" i="1" kern="0" spc="-10" dirty="0">
                <a:solidFill>
                  <a:srgbClr val="3020B0">
                    <a:alpha val="100000"/>
                  </a:srgbClr>
                </a:solidFill>
                <a:latin typeface="Arial"/>
                <a:ea typeface="Arial"/>
                <a:cs typeface="Arial"/>
              </a:rPr>
              <a:t>Figure</a:t>
            </a:r>
            <a:r>
              <a:rPr sz="1400" i="1" kern="0" spc="90" dirty="0">
                <a:solidFill>
                  <a:srgbClr val="3020B0">
                    <a:alpha val="100000"/>
                  </a:srgbClr>
                </a:solidFill>
                <a:latin typeface="Arial"/>
                <a:ea typeface="Arial"/>
                <a:cs typeface="Arial"/>
              </a:rPr>
              <a:t>  </a:t>
            </a:r>
            <a:r>
              <a:rPr sz="1400" i="1" kern="0" spc="-10" dirty="0">
                <a:solidFill>
                  <a:srgbClr val="3020B0">
                    <a:alpha val="100000"/>
                  </a:srgbClr>
                </a:solidFill>
                <a:latin typeface="Arial"/>
                <a:ea typeface="Arial"/>
                <a:cs typeface="Arial"/>
              </a:rPr>
              <a:t>6:P</a:t>
            </a:r>
            <a:r>
              <a:rPr sz="1400" i="1" kern="0" spc="-10" dirty="0">
                <a:solidFill>
                  <a:srgbClr val="000000">
                    <a:alpha val="100000"/>
                  </a:srgbClr>
                </a:solidFill>
                <a:latin typeface="Arial"/>
                <a:ea typeface="Arial"/>
                <a:cs typeface="Arial"/>
              </a:rPr>
              <a:t>hysiology and</a:t>
            </a:r>
            <a:r>
              <a:rPr sz="1400" i="1" kern="0" spc="-7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pathology of</a:t>
            </a:r>
            <a:r>
              <a:rPr sz="1400" i="1" kern="0" spc="-12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endogenous DNA sensing.</a:t>
            </a:r>
            <a:r>
              <a:rPr sz="1400" i="1" kern="0" spc="-210" dirty="0">
                <a:solidFill>
                  <a:srgbClr val="000000">
                    <a:alpha val="100000"/>
                  </a:srgbClr>
                </a:solidFill>
                <a:latin typeface="Arial"/>
                <a:ea typeface="Arial"/>
                <a:cs typeface="Arial"/>
              </a:rPr>
              <a:t> </a:t>
            </a:r>
            <a:r>
              <a:rPr sz="1400" i="1" kern="0" spc="-10" dirty="0">
                <a:solidFill>
                  <a:srgbClr val="000000">
                    <a:alpha val="100000"/>
                  </a:srgbClr>
                </a:solidFill>
                <a:latin typeface="Arial"/>
                <a:ea typeface="Arial"/>
                <a:cs typeface="Arial"/>
              </a:rPr>
              <a:t>This char</a:t>
            </a:r>
            <a:r>
              <a:rPr sz="1400" i="1" kern="0" spc="-20" dirty="0">
                <a:solidFill>
                  <a:srgbClr val="000000">
                    <a:alpha val="100000"/>
                  </a:srgbClr>
                </a:solidFill>
                <a:latin typeface="Arial"/>
                <a:ea typeface="Arial"/>
                <a:cs typeface="Arial"/>
              </a:rPr>
              <a:t>t</a:t>
            </a:r>
            <a:r>
              <a:rPr sz="1400" i="1" kern="0" spc="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summarizes</a:t>
            </a:r>
            <a:r>
              <a:rPr sz="1400" i="1" kern="0" spc="1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the</a:t>
            </a:r>
            <a:r>
              <a:rPr sz="1400" i="1" kern="0" spc="1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context</a:t>
            </a:r>
            <a:r>
              <a:rPr sz="1400" i="1" kern="0" spc="10" dirty="0">
                <a:solidFill>
                  <a:srgbClr val="000000">
                    <a:alpha val="100000"/>
                  </a:srgbClr>
                </a:solidFill>
                <a:latin typeface="Arial"/>
                <a:ea typeface="Arial"/>
                <a:cs typeface="Arial"/>
              </a:rPr>
              <a:t>-</a:t>
            </a:r>
            <a:r>
              <a:rPr sz="1400" i="1" kern="0" spc="0" dirty="0">
                <a:solidFill>
                  <a:srgbClr val="000000">
                    <a:alpha val="100000"/>
                  </a:srgbClr>
                </a:solidFill>
                <a:latin typeface="Arial"/>
                <a:ea typeface="Arial"/>
                <a:cs typeface="Arial"/>
              </a:rPr>
              <a:t>dependent</a:t>
            </a:r>
            <a:r>
              <a:rPr sz="1400" i="1" kern="0" spc="1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effects</a:t>
            </a:r>
            <a:r>
              <a:rPr sz="1400" i="1" kern="0" spc="1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of</a:t>
            </a:r>
            <a:r>
              <a:rPr sz="1400" kern="0" spc="0" dirty="0">
                <a:solidFill>
                  <a:srgbClr val="000000">
                    <a:alpha val="100000"/>
                  </a:srgbClr>
                </a:solidFill>
                <a:latin typeface="Arial"/>
                <a:ea typeface="Arial"/>
                <a:cs typeface="Arial"/>
              </a:rPr>
              <a:t>cGAS</a:t>
            </a:r>
            <a:r>
              <a:rPr sz="1400" kern="0" spc="10" dirty="0">
                <a:solidFill>
                  <a:srgbClr val="000000">
                    <a:alpha val="100000"/>
                  </a:srgbClr>
                </a:solidFill>
                <a:latin typeface="Arial"/>
                <a:ea typeface="Arial"/>
                <a:cs typeface="Arial"/>
              </a:rPr>
              <a:t>-</a:t>
            </a:r>
            <a:r>
              <a:rPr sz="1400" kern="0" spc="0" dirty="0">
                <a:solidFill>
                  <a:srgbClr val="000000">
                    <a:alpha val="100000"/>
                  </a:srgbClr>
                </a:solidFill>
                <a:latin typeface="Arial"/>
                <a:ea typeface="Arial"/>
                <a:cs typeface="Arial"/>
              </a:rPr>
              <a:t>STING</a:t>
            </a:r>
            <a:r>
              <a:rPr sz="1400" i="1" kern="0" spc="10" dirty="0">
                <a:solidFill>
                  <a:srgbClr val="000000">
                    <a:alpha val="100000"/>
                  </a:srgbClr>
                </a:solidFill>
                <a:latin typeface="Arial"/>
                <a:ea typeface="Arial"/>
                <a:cs typeface="Arial"/>
              </a:rPr>
              <a:t>,</a:t>
            </a:r>
            <a:r>
              <a:rPr sz="1400" i="1" kern="0" spc="0" dirty="0">
                <a:solidFill>
                  <a:srgbClr val="000000">
                    <a:alpha val="100000"/>
                  </a:srgbClr>
                </a:solidFill>
                <a:latin typeface="Arial"/>
                <a:ea typeface="Arial"/>
                <a:cs typeface="Arial"/>
              </a:rPr>
              <a:t>categorizing</a:t>
            </a:r>
            <a:r>
              <a:rPr sz="1400" i="1" kern="0" spc="1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its</a:t>
            </a:r>
            <a:r>
              <a:rPr sz="1400" i="1" kern="0" spc="3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roles as either</a:t>
            </a:r>
            <a:r>
              <a:rPr sz="1400" i="1" kern="0" spc="-15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protective/beneficial or</a:t>
            </a:r>
            <a:r>
              <a:rPr sz="1400" i="1" kern="0" spc="-130" dirty="0">
                <a:solidFill>
                  <a:srgbClr val="000000">
                    <a:alpha val="100000"/>
                  </a:srgbClr>
                </a:solidFill>
                <a:latin typeface="Arial"/>
                <a:ea typeface="Arial"/>
                <a:cs typeface="Arial"/>
              </a:rPr>
              <a:t> </a:t>
            </a:r>
            <a:r>
              <a:rPr sz="1400" i="1" kern="0" spc="0" dirty="0">
                <a:solidFill>
                  <a:srgbClr val="000000">
                    <a:alpha val="100000"/>
                  </a:srgbClr>
                </a:solidFill>
                <a:latin typeface="Arial"/>
                <a:ea typeface="Arial"/>
                <a:cs typeface="Arial"/>
              </a:rPr>
              <a:t>pathog</a:t>
            </a:r>
            <a:r>
              <a:rPr sz="1400" i="1" kern="0" spc="-10" dirty="0">
                <a:solidFill>
                  <a:srgbClr val="000000">
                    <a:alpha val="100000"/>
                  </a:srgbClr>
                </a:solidFill>
                <a:latin typeface="Arial"/>
                <a:ea typeface="Arial"/>
                <a:cs typeface="Arial"/>
              </a:rPr>
              <a:t>enic.</a:t>
            </a:r>
            <a:endParaRPr sz="1400" dirty="0">
              <a:latin typeface="Arial"/>
              <a:ea typeface="Arial"/>
              <a:cs typeface="Arial"/>
            </a:endParaRPr>
          </a:p>
        </p:txBody>
      </p:sp>
      <p:sp>
        <p:nvSpPr>
          <p:cNvPr id="230" name="textbox 230"/>
          <p:cNvSpPr/>
          <p:nvPr/>
        </p:nvSpPr>
        <p:spPr>
          <a:xfrm>
            <a:off x="10801430" y="2978145"/>
            <a:ext cx="3525520" cy="1118235"/>
          </a:xfrm>
          <a:prstGeom prst="rect">
            <a:avLst/>
          </a:prstGeom>
          <a:solidFill>
            <a:srgbClr val="F9D2B9">
              <a:alpha val="100000"/>
            </a:srgbClr>
          </a:solidFill>
          <a:ln w="0" cap="flat">
            <a:noFill/>
            <a:prstDash val="solid"/>
            <a:miter lim="0"/>
          </a:ln>
        </p:spPr>
        <p:txBody>
          <a:bodyPr vert="horz" wrap="square" lIns="0" tIns="0" rIns="0" bIns="0"/>
          <a:lstStyle/>
          <a:p>
            <a:pPr algn="l" rtl="0" eaLnBrk="0">
              <a:lnSpc>
                <a:spcPct val="167000"/>
              </a:lnSpc>
              <a:tabLst/>
            </a:pPr>
            <a:endParaRPr sz="1000" dirty="0">
              <a:latin typeface="Arial"/>
              <a:ea typeface="Arial"/>
              <a:cs typeface="Arial"/>
            </a:endParaRPr>
          </a:p>
          <a:p>
            <a:pPr marL="735965" algn="l" rtl="0" eaLnBrk="0">
              <a:lnSpc>
                <a:spcPct val="83000"/>
              </a:lnSpc>
              <a:spcBef>
                <a:spcPts val="2"/>
              </a:spcBef>
              <a:tabLst/>
            </a:pPr>
            <a:r>
              <a:rPr sz="1100" b="1" kern="0" spc="20" dirty="0">
                <a:solidFill>
                  <a:srgbClr val="000000">
                    <a:alpha val="100000"/>
                  </a:srgbClr>
                </a:solidFill>
                <a:latin typeface="Arial"/>
                <a:ea typeface="Arial"/>
                <a:cs typeface="Arial"/>
              </a:rPr>
              <a:t>Autoimmune    diseases</a:t>
            </a:r>
            <a:endParaRPr sz="1100" dirty="0">
              <a:latin typeface="Arial"/>
              <a:ea typeface="Arial"/>
              <a:cs typeface="Arial"/>
            </a:endParaRPr>
          </a:p>
          <a:p>
            <a:pPr marL="393065" algn="l" rtl="0" eaLnBrk="0">
              <a:lnSpc>
                <a:spcPct val="86000"/>
              </a:lnSpc>
              <a:spcBef>
                <a:spcPts val="1247"/>
              </a:spcBef>
              <a:tabLst/>
            </a:pPr>
            <a:r>
              <a:rPr sz="900" kern="0" spc="0" dirty="0">
                <a:solidFill>
                  <a:srgbClr val="000000">
                    <a:alpha val="100000"/>
                  </a:srgbClr>
                </a:solidFill>
                <a:latin typeface="Arial"/>
                <a:ea typeface="Arial"/>
                <a:cs typeface="Arial"/>
              </a:rPr>
              <a:t>S</a:t>
            </a:r>
            <a:r>
              <a:rPr sz="900" b="1" kern="0" spc="0" dirty="0">
                <a:solidFill>
                  <a:srgbClr val="000000">
                    <a:alpha val="100000"/>
                  </a:srgbClr>
                </a:solidFill>
                <a:latin typeface="Arial"/>
                <a:ea typeface="Arial"/>
                <a:cs typeface="Arial"/>
              </a:rPr>
              <a:t>ystemic</a:t>
            </a:r>
            <a:r>
              <a:rPr sz="900" b="1" kern="0" spc="70" dirty="0">
                <a:solidFill>
                  <a:srgbClr val="000000">
                    <a:alpha val="100000"/>
                  </a:srgbClr>
                </a:solidFill>
                <a:latin typeface="Arial"/>
                <a:ea typeface="Arial"/>
                <a:cs typeface="Arial"/>
              </a:rPr>
              <a:t>    </a:t>
            </a:r>
            <a:r>
              <a:rPr sz="900" b="1" kern="0" spc="0" dirty="0">
                <a:solidFill>
                  <a:srgbClr val="000000">
                    <a:alpha val="100000"/>
                  </a:srgbClr>
                </a:solidFill>
                <a:latin typeface="Arial"/>
                <a:ea typeface="Arial"/>
                <a:cs typeface="Arial"/>
              </a:rPr>
              <a:t>lupus</a:t>
            </a:r>
            <a:r>
              <a:rPr sz="900" b="1" kern="0" spc="70" dirty="0">
                <a:solidFill>
                  <a:srgbClr val="000000">
                    <a:alpha val="100000"/>
                  </a:srgbClr>
                </a:solidFill>
                <a:latin typeface="Arial"/>
                <a:ea typeface="Arial"/>
                <a:cs typeface="Arial"/>
              </a:rPr>
              <a:t>    </a:t>
            </a:r>
            <a:r>
              <a:rPr sz="900" b="1" kern="0" spc="0" dirty="0">
                <a:solidFill>
                  <a:srgbClr val="000000">
                    <a:alpha val="100000"/>
                  </a:srgbClr>
                </a:solidFill>
                <a:latin typeface="Arial"/>
                <a:ea typeface="Arial"/>
                <a:cs typeface="Arial"/>
              </a:rPr>
              <a:t>erythematosus</a:t>
            </a:r>
            <a:r>
              <a:rPr sz="900" b="1" kern="0" spc="70" dirty="0">
                <a:solidFill>
                  <a:srgbClr val="000000">
                    <a:alpha val="100000"/>
                  </a:srgbClr>
                </a:solidFill>
                <a:latin typeface="Arial"/>
                <a:ea typeface="Arial"/>
                <a:cs typeface="Arial"/>
              </a:rPr>
              <a:t> </a:t>
            </a:r>
            <a:r>
              <a:rPr sz="900" b="1" kern="0" spc="60" dirty="0">
                <a:solidFill>
                  <a:srgbClr val="000000">
                    <a:alpha val="100000"/>
                  </a:srgbClr>
                </a:solidFill>
                <a:latin typeface="Arial"/>
                <a:ea typeface="Arial"/>
                <a:cs typeface="Arial"/>
              </a:rPr>
              <a:t>   (</a:t>
            </a:r>
            <a:r>
              <a:rPr sz="900" b="1" kern="0" spc="0" dirty="0">
                <a:solidFill>
                  <a:srgbClr val="000000">
                    <a:alpha val="100000"/>
                  </a:srgbClr>
                </a:solidFill>
                <a:latin typeface="Arial"/>
                <a:ea typeface="Arial"/>
                <a:cs typeface="Arial"/>
              </a:rPr>
              <a:t>SLE</a:t>
            </a:r>
            <a:r>
              <a:rPr sz="900" b="1" kern="0" spc="60" dirty="0">
                <a:solidFill>
                  <a:srgbClr val="000000">
                    <a:alpha val="100000"/>
                  </a:srgbClr>
                </a:solidFill>
                <a:latin typeface="Arial"/>
                <a:ea typeface="Arial"/>
                <a:cs typeface="Arial"/>
              </a:rPr>
              <a:t>)</a:t>
            </a:r>
            <a:endParaRPr sz="9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200" dirty="0">
              <a:latin typeface="Arial"/>
              <a:ea typeface="Arial"/>
              <a:cs typeface="Arial"/>
            </a:endParaRPr>
          </a:p>
          <a:p>
            <a:pPr marL="989964" algn="l" rtl="0" eaLnBrk="0">
              <a:lnSpc>
                <a:spcPct val="85000"/>
              </a:lnSpc>
              <a:tabLst/>
            </a:pPr>
            <a:r>
              <a:rPr sz="1000" kern="0" spc="30" dirty="0">
                <a:solidFill>
                  <a:srgbClr val="000000">
                    <a:alpha val="100000"/>
                  </a:srgbClr>
                </a:solidFill>
                <a:latin typeface="Arial"/>
                <a:ea typeface="Arial"/>
                <a:cs typeface="Arial"/>
              </a:rPr>
              <a:t>C</a:t>
            </a:r>
            <a:r>
              <a:rPr sz="1000" b="1" kern="0" spc="30" dirty="0">
                <a:solidFill>
                  <a:srgbClr val="000000">
                    <a:alpha val="100000"/>
                  </a:srgbClr>
                </a:solidFill>
                <a:latin typeface="Arial"/>
                <a:ea typeface="Arial"/>
                <a:cs typeface="Arial"/>
              </a:rPr>
              <a:t>utaneous</a:t>
            </a:r>
            <a:r>
              <a:rPr sz="1000" b="1" kern="0" spc="130" dirty="0">
                <a:solidFill>
                  <a:srgbClr val="000000">
                    <a:alpha val="100000"/>
                  </a:srgbClr>
                </a:solidFill>
                <a:latin typeface="Arial"/>
                <a:ea typeface="Arial"/>
                <a:cs typeface="Arial"/>
              </a:rPr>
              <a:t>  </a:t>
            </a:r>
            <a:r>
              <a:rPr sz="1000" b="1" kern="0" spc="30" dirty="0">
                <a:solidFill>
                  <a:srgbClr val="000000">
                    <a:alpha val="100000"/>
                  </a:srgbClr>
                </a:solidFill>
                <a:latin typeface="Arial"/>
                <a:ea typeface="Arial"/>
                <a:cs typeface="Arial"/>
              </a:rPr>
              <a:t>lup</a:t>
            </a:r>
            <a:r>
              <a:rPr sz="1000" b="1" kern="0" spc="20" dirty="0">
                <a:solidFill>
                  <a:srgbClr val="000000">
                    <a:alpha val="100000"/>
                  </a:srgbClr>
                </a:solidFill>
                <a:latin typeface="Arial"/>
                <a:ea typeface="Arial"/>
                <a:cs typeface="Arial"/>
              </a:rPr>
              <a:t>us</a:t>
            </a:r>
            <a:endParaRPr sz="1000" dirty="0">
              <a:latin typeface="Arial"/>
              <a:ea typeface="Arial"/>
              <a:cs typeface="Arial"/>
            </a:endParaRPr>
          </a:p>
        </p:txBody>
      </p:sp>
      <p:sp>
        <p:nvSpPr>
          <p:cNvPr id="232" name="textbox 232"/>
          <p:cNvSpPr/>
          <p:nvPr/>
        </p:nvSpPr>
        <p:spPr>
          <a:xfrm>
            <a:off x="14230376" y="5841990"/>
            <a:ext cx="3589654" cy="838835"/>
          </a:xfrm>
          <a:prstGeom prst="rect">
            <a:avLst/>
          </a:prstGeom>
          <a:solidFill>
            <a:srgbClr val="F9E3B9">
              <a:alpha val="100000"/>
            </a:srgbClr>
          </a:solidFill>
          <a:ln w="0" cap="flat">
            <a:noFill/>
            <a:prstDash val="solid"/>
            <a:miter lim="0"/>
          </a:ln>
        </p:spPr>
        <p:txBody>
          <a:bodyPr vert="horz" wrap="square" lIns="0" tIns="0" rIns="0" bIns="0"/>
          <a:lstStyle/>
          <a:p>
            <a:pPr algn="l" rtl="0" eaLnBrk="0">
              <a:lnSpc>
                <a:spcPct val="184000"/>
              </a:lnSpc>
              <a:tabLst/>
            </a:pPr>
            <a:endParaRPr sz="1000" dirty="0">
              <a:latin typeface="Arial"/>
              <a:ea typeface="Arial"/>
              <a:cs typeface="Arial"/>
            </a:endParaRPr>
          </a:p>
          <a:p>
            <a:pPr marL="742315" algn="l" rtl="0" eaLnBrk="0">
              <a:lnSpc>
                <a:spcPct val="85000"/>
              </a:lnSpc>
              <a:spcBef>
                <a:spcPts val="3"/>
              </a:spcBef>
              <a:tabLst/>
            </a:pPr>
            <a:r>
              <a:rPr sz="1100" b="1" kern="0" spc="20" dirty="0">
                <a:solidFill>
                  <a:srgbClr val="000000">
                    <a:alpha val="100000"/>
                  </a:srgbClr>
                </a:solidFill>
                <a:latin typeface="Arial"/>
                <a:ea typeface="Arial"/>
                <a:cs typeface="Arial"/>
              </a:rPr>
              <a:t>Senescence</a:t>
            </a:r>
            <a:r>
              <a:rPr sz="1100" b="1" kern="0" spc="60" dirty="0">
                <a:solidFill>
                  <a:srgbClr val="000000">
                    <a:alpha val="100000"/>
                  </a:srgbClr>
                </a:solidFill>
                <a:latin typeface="Arial"/>
                <a:ea typeface="Arial"/>
                <a:cs typeface="Arial"/>
              </a:rPr>
              <a:t>   </a:t>
            </a:r>
            <a:r>
              <a:rPr sz="1100" b="1" kern="0" spc="20" dirty="0">
                <a:solidFill>
                  <a:srgbClr val="000000">
                    <a:alpha val="100000"/>
                  </a:srgbClr>
                </a:solidFill>
                <a:latin typeface="Arial"/>
                <a:ea typeface="Arial"/>
                <a:cs typeface="Arial"/>
              </a:rPr>
              <a:t>and</a:t>
            </a:r>
            <a:r>
              <a:rPr sz="1100" b="1" kern="0" spc="70" dirty="0">
                <a:solidFill>
                  <a:srgbClr val="000000">
                    <a:alpha val="100000"/>
                  </a:srgbClr>
                </a:solidFill>
                <a:latin typeface="Arial"/>
                <a:ea typeface="Arial"/>
                <a:cs typeface="Arial"/>
              </a:rPr>
              <a:t>   </a:t>
            </a:r>
            <a:r>
              <a:rPr sz="1100" b="1" kern="0" spc="20" dirty="0">
                <a:solidFill>
                  <a:srgbClr val="000000">
                    <a:alpha val="100000"/>
                  </a:srgbClr>
                </a:solidFill>
                <a:latin typeface="Arial"/>
                <a:ea typeface="Arial"/>
                <a:cs typeface="Arial"/>
              </a:rPr>
              <a:t>ag</a:t>
            </a:r>
            <a:r>
              <a:rPr sz="1100" b="1" kern="0" spc="10" dirty="0">
                <a:solidFill>
                  <a:srgbClr val="000000">
                    <a:alpha val="100000"/>
                  </a:srgbClr>
                </a:solidFill>
                <a:latin typeface="Arial"/>
                <a:ea typeface="Arial"/>
                <a:cs typeface="Arial"/>
              </a:rPr>
              <a:t>ing</a:t>
            </a:r>
            <a:endParaRPr sz="1100" dirty="0">
              <a:latin typeface="Arial"/>
              <a:ea typeface="Arial"/>
              <a:cs typeface="Arial"/>
            </a:endParaRPr>
          </a:p>
          <a:p>
            <a:pPr algn="l" rtl="0" eaLnBrk="0">
              <a:lnSpc>
                <a:spcPct val="102000"/>
              </a:lnSpc>
              <a:tabLst/>
            </a:pPr>
            <a:endParaRPr sz="1200" dirty="0">
              <a:latin typeface="Arial"/>
              <a:ea typeface="Arial"/>
              <a:cs typeface="Arial"/>
            </a:endParaRPr>
          </a:p>
          <a:p>
            <a:pPr algn="l" rtl="0" eaLnBrk="0">
              <a:lnSpc>
                <a:spcPct val="7162"/>
              </a:lnSpc>
              <a:tabLst/>
            </a:pPr>
            <a:endParaRPr sz="100" dirty="0">
              <a:latin typeface="Arial"/>
              <a:ea typeface="Arial"/>
              <a:cs typeface="Arial"/>
            </a:endParaRPr>
          </a:p>
          <a:p>
            <a:pPr marL="310515" algn="l" rtl="0" eaLnBrk="0">
              <a:lnSpc>
                <a:spcPct val="85000"/>
              </a:lnSpc>
              <a:tabLst/>
            </a:pPr>
            <a:r>
              <a:rPr sz="1000" kern="0" spc="30" dirty="0">
                <a:solidFill>
                  <a:srgbClr val="203090">
                    <a:alpha val="100000"/>
                  </a:srgbClr>
                </a:solidFill>
                <a:latin typeface="Arial"/>
                <a:ea typeface="Arial"/>
                <a:cs typeface="Arial"/>
              </a:rPr>
              <a:t>C</a:t>
            </a:r>
            <a:r>
              <a:rPr sz="1000" b="1" kern="0" spc="30" dirty="0">
                <a:solidFill>
                  <a:srgbClr val="000000">
                    <a:alpha val="100000"/>
                  </a:srgbClr>
                </a:solidFill>
                <a:latin typeface="Arial"/>
                <a:ea typeface="Arial"/>
                <a:cs typeface="Arial"/>
              </a:rPr>
              <a:t>ellular    senescence/SASP/inflam</a:t>
            </a:r>
            <a:r>
              <a:rPr sz="1000" b="1" kern="0" spc="20" dirty="0">
                <a:solidFill>
                  <a:srgbClr val="000000">
                    <a:alpha val="100000"/>
                  </a:srgbClr>
                </a:solidFill>
                <a:latin typeface="Arial"/>
                <a:ea typeface="Arial"/>
                <a:cs typeface="Arial"/>
              </a:rPr>
              <a:t>maging</a:t>
            </a:r>
            <a:endParaRPr sz="1000" dirty="0">
              <a:latin typeface="Arial"/>
              <a:ea typeface="Arial"/>
              <a:cs typeface="Arial"/>
            </a:endParaRPr>
          </a:p>
        </p:txBody>
      </p:sp>
      <p:sp>
        <p:nvSpPr>
          <p:cNvPr id="234" name="textbox 234"/>
          <p:cNvSpPr/>
          <p:nvPr/>
        </p:nvSpPr>
        <p:spPr>
          <a:xfrm>
            <a:off x="14230376" y="717515"/>
            <a:ext cx="3596004" cy="794384"/>
          </a:xfrm>
          <a:prstGeom prst="rect">
            <a:avLst/>
          </a:prstGeom>
          <a:solidFill>
            <a:srgbClr val="F9D3B9">
              <a:alpha val="100000"/>
            </a:srgbClr>
          </a:solidFill>
          <a:ln w="0" cap="flat">
            <a:noFill/>
            <a:prstDash val="solid"/>
            <a:miter lim="0"/>
          </a:ln>
        </p:spPr>
        <p:txBody>
          <a:bodyPr vert="horz" wrap="square" lIns="0" tIns="0" rIns="0" bIns="0"/>
          <a:lstStyle/>
          <a:p>
            <a:pPr algn="l" rtl="0" eaLnBrk="0">
              <a:lnSpc>
                <a:spcPct val="154000"/>
              </a:lnSpc>
              <a:tabLst/>
            </a:pPr>
            <a:endParaRPr sz="1000" dirty="0">
              <a:latin typeface="Arial"/>
              <a:ea typeface="Arial"/>
              <a:cs typeface="Arial"/>
            </a:endParaRPr>
          </a:p>
          <a:p>
            <a:pPr algn="l" rtl="0" eaLnBrk="0">
              <a:lnSpc>
                <a:spcPct val="6004"/>
              </a:lnSpc>
              <a:tabLst/>
            </a:pPr>
            <a:endParaRPr sz="100" dirty="0">
              <a:latin typeface="Arial"/>
              <a:ea typeface="Arial"/>
              <a:cs typeface="Arial"/>
            </a:endParaRPr>
          </a:p>
          <a:p>
            <a:pPr marL="488315" algn="l" rtl="0" eaLnBrk="0">
              <a:lnSpc>
                <a:spcPct val="83000"/>
              </a:lnSpc>
              <a:tabLst/>
            </a:pPr>
            <a:r>
              <a:rPr sz="1100" b="1" kern="0" spc="0" dirty="0">
                <a:solidFill>
                  <a:srgbClr val="000000">
                    <a:alpha val="100000"/>
                  </a:srgbClr>
                </a:solidFill>
                <a:latin typeface="Arial"/>
                <a:ea typeface="Arial"/>
                <a:cs typeface="Arial"/>
              </a:rPr>
              <a:t>Severe</a:t>
            </a:r>
            <a:r>
              <a:rPr sz="1100" b="1" kern="0" spc="80" dirty="0">
                <a:solidFill>
                  <a:srgbClr val="000000">
                    <a:alpha val="100000"/>
                  </a:srgbClr>
                </a:solidFill>
                <a:latin typeface="Arial"/>
                <a:ea typeface="Arial"/>
                <a:cs typeface="Arial"/>
              </a:rPr>
              <a:t>   </a:t>
            </a:r>
            <a:r>
              <a:rPr sz="1100" b="1" kern="0" spc="0" dirty="0">
                <a:solidFill>
                  <a:srgbClr val="000000">
                    <a:alpha val="100000"/>
                  </a:srgbClr>
                </a:solidFill>
                <a:latin typeface="Arial"/>
                <a:ea typeface="Arial"/>
                <a:cs typeface="Arial"/>
              </a:rPr>
              <a:t>viral</a:t>
            </a:r>
            <a:r>
              <a:rPr sz="1100" b="1" kern="0" spc="80" dirty="0">
                <a:solidFill>
                  <a:srgbClr val="000000">
                    <a:alpha val="100000"/>
                  </a:srgbClr>
                </a:solidFill>
                <a:latin typeface="Arial"/>
                <a:ea typeface="Arial"/>
                <a:cs typeface="Arial"/>
              </a:rPr>
              <a:t>    </a:t>
            </a:r>
            <a:r>
              <a:rPr sz="1100" b="1" kern="0" spc="0" dirty="0">
                <a:solidFill>
                  <a:srgbClr val="000000">
                    <a:alpha val="100000"/>
                  </a:srgbClr>
                </a:solidFill>
                <a:latin typeface="Arial"/>
                <a:ea typeface="Arial"/>
                <a:cs typeface="Arial"/>
              </a:rPr>
              <a:t>immunopathology</a:t>
            </a:r>
            <a:endParaRPr sz="1100" dirty="0">
              <a:latin typeface="Arial"/>
              <a:ea typeface="Arial"/>
              <a:cs typeface="Arial"/>
            </a:endParaRPr>
          </a:p>
          <a:p>
            <a:pPr marL="565150" algn="l" rtl="0" eaLnBrk="0">
              <a:lnSpc>
                <a:spcPts val="2542"/>
              </a:lnSpc>
              <a:tabLst/>
            </a:pPr>
            <a:r>
              <a:rPr sz="1100" b="1" kern="0" spc="0" dirty="0">
                <a:solidFill>
                  <a:srgbClr val="202050">
                    <a:alpha val="100000"/>
                  </a:srgbClr>
                </a:solidFill>
                <a:latin typeface="Arial"/>
                <a:ea typeface="Arial"/>
                <a:cs typeface="Arial"/>
              </a:rPr>
              <a:t>COVID</a:t>
            </a:r>
            <a:r>
              <a:rPr sz="1100" b="1" kern="0" spc="70" dirty="0">
                <a:solidFill>
                  <a:srgbClr val="202050">
                    <a:alpha val="100000"/>
                  </a:srgbClr>
                </a:solidFill>
                <a:latin typeface="Arial"/>
                <a:ea typeface="Arial"/>
                <a:cs typeface="Arial"/>
              </a:rPr>
              <a:t>-19(</a:t>
            </a:r>
            <a:r>
              <a:rPr sz="1100" b="1" kern="0" spc="0" dirty="0">
                <a:solidFill>
                  <a:srgbClr val="202050">
                    <a:alpha val="100000"/>
                  </a:srgbClr>
                </a:solidFill>
                <a:latin typeface="Arial"/>
                <a:ea typeface="Arial"/>
                <a:cs typeface="Arial"/>
              </a:rPr>
              <a:t>severe</a:t>
            </a:r>
            <a:r>
              <a:rPr sz="1100" b="1" kern="0" spc="160" dirty="0">
                <a:solidFill>
                  <a:srgbClr val="202050">
                    <a:alpha val="100000"/>
                  </a:srgbClr>
                </a:solidFill>
                <a:latin typeface="Arial"/>
                <a:ea typeface="Arial"/>
                <a:cs typeface="Arial"/>
              </a:rPr>
              <a:t> </a:t>
            </a:r>
            <a:r>
              <a:rPr sz="1100" b="1" kern="0" spc="0" dirty="0">
                <a:solidFill>
                  <a:srgbClr val="000000">
                    <a:alpha val="100000"/>
                  </a:srgbClr>
                </a:solidFill>
                <a:latin typeface="Arial"/>
                <a:ea typeface="Arial"/>
                <a:cs typeface="Arial"/>
              </a:rPr>
              <a:t>SARS</a:t>
            </a:r>
            <a:r>
              <a:rPr sz="1100" b="1" kern="0" spc="70" dirty="0">
                <a:solidFill>
                  <a:srgbClr val="000000">
                    <a:alpha val="100000"/>
                  </a:srgbClr>
                </a:solidFill>
                <a:latin typeface="Arial"/>
                <a:ea typeface="Arial"/>
                <a:cs typeface="Arial"/>
              </a:rPr>
              <a:t>-</a:t>
            </a:r>
            <a:r>
              <a:rPr sz="1100" b="1" kern="0" spc="0" dirty="0">
                <a:solidFill>
                  <a:srgbClr val="000000">
                    <a:alpha val="100000"/>
                  </a:srgbClr>
                </a:solidFill>
                <a:latin typeface="Arial"/>
                <a:ea typeface="Arial"/>
                <a:cs typeface="Arial"/>
              </a:rPr>
              <a:t>CoV</a:t>
            </a:r>
            <a:r>
              <a:rPr sz="1100" b="1" kern="0" spc="70" dirty="0">
                <a:solidFill>
                  <a:srgbClr val="000000">
                    <a:alpha val="100000"/>
                  </a:srgbClr>
                </a:solidFill>
                <a:latin typeface="Arial"/>
                <a:ea typeface="Arial"/>
                <a:cs typeface="Arial"/>
              </a:rPr>
              <a:t>-2)</a:t>
            </a:r>
            <a:endParaRPr sz="1100" dirty="0">
              <a:latin typeface="Arial"/>
              <a:ea typeface="Arial"/>
              <a:cs typeface="Arial"/>
            </a:endParaRPr>
          </a:p>
        </p:txBody>
      </p:sp>
      <p:sp>
        <p:nvSpPr>
          <p:cNvPr id="236" name="textbox 236"/>
          <p:cNvSpPr/>
          <p:nvPr/>
        </p:nvSpPr>
        <p:spPr>
          <a:xfrm>
            <a:off x="14211275" y="7188213"/>
            <a:ext cx="3615054" cy="723900"/>
          </a:xfrm>
          <a:prstGeom prst="rect">
            <a:avLst/>
          </a:prstGeom>
          <a:solidFill>
            <a:srgbClr val="C4E9E9">
              <a:alpha val="100000"/>
            </a:srgbClr>
          </a:solidFill>
          <a:ln w="0" cap="flat">
            <a:noFill/>
            <a:prstDash val="solid"/>
            <a:miter lim="0"/>
          </a:ln>
        </p:spPr>
        <p:txBody>
          <a:bodyPr vert="horz" wrap="square" lIns="0" tIns="0" rIns="0" bIns="0"/>
          <a:lstStyle/>
          <a:p>
            <a:pPr algn="l" rtl="0" eaLnBrk="0">
              <a:lnSpc>
                <a:spcPct val="131000"/>
              </a:lnSpc>
              <a:tabLst/>
            </a:pPr>
            <a:endParaRPr sz="1000" dirty="0">
              <a:latin typeface="Arial"/>
              <a:ea typeface="Arial"/>
              <a:cs typeface="Arial"/>
            </a:endParaRPr>
          </a:p>
          <a:p>
            <a:pPr marL="761365" algn="l" rtl="0" eaLnBrk="0">
              <a:lnSpc>
                <a:spcPct val="84000"/>
              </a:lnSpc>
              <a:spcBef>
                <a:spcPts val="2"/>
              </a:spcBef>
              <a:tabLst/>
            </a:pPr>
            <a:r>
              <a:rPr sz="1100" b="1" kern="0" spc="20" dirty="0">
                <a:solidFill>
                  <a:srgbClr val="000000">
                    <a:alpha val="100000"/>
                  </a:srgbClr>
                </a:solidFill>
                <a:latin typeface="Arial"/>
                <a:ea typeface="Arial"/>
                <a:cs typeface="Arial"/>
              </a:rPr>
              <a:t>Homeostatic</a:t>
            </a:r>
            <a:r>
              <a:rPr sz="1100" b="1" kern="0" spc="40" dirty="0">
                <a:solidFill>
                  <a:srgbClr val="000000">
                    <a:alpha val="100000"/>
                  </a:srgbClr>
                </a:solidFill>
                <a:latin typeface="Arial"/>
                <a:ea typeface="Arial"/>
                <a:cs typeface="Arial"/>
              </a:rPr>
              <a:t>      </a:t>
            </a:r>
            <a:r>
              <a:rPr sz="1100" b="1" kern="0" spc="20" dirty="0">
                <a:solidFill>
                  <a:srgbClr val="000000">
                    <a:alpha val="100000"/>
                  </a:srgbClr>
                </a:solidFill>
                <a:latin typeface="Arial"/>
                <a:ea typeface="Arial"/>
                <a:cs typeface="Arial"/>
              </a:rPr>
              <a:t>r</a:t>
            </a:r>
            <a:r>
              <a:rPr sz="1100" b="1" kern="0" spc="10" dirty="0">
                <a:solidFill>
                  <a:srgbClr val="000000">
                    <a:alpha val="100000"/>
                  </a:srgbClr>
                </a:solidFill>
                <a:latin typeface="Arial"/>
                <a:ea typeface="Arial"/>
                <a:cs typeface="Arial"/>
              </a:rPr>
              <a:t>egulation</a:t>
            </a:r>
            <a:endParaRPr sz="1100" dirty="0">
              <a:latin typeface="Arial"/>
              <a:ea typeface="Arial"/>
              <a:cs typeface="Arial"/>
            </a:endParaRPr>
          </a:p>
          <a:p>
            <a:pPr algn="l" rtl="0" eaLnBrk="0">
              <a:lnSpc>
                <a:spcPct val="103000"/>
              </a:lnSpc>
              <a:tabLst/>
            </a:pPr>
            <a:endParaRPr sz="1000" dirty="0">
              <a:latin typeface="Arial"/>
              <a:ea typeface="Arial"/>
              <a:cs typeface="Arial"/>
            </a:endParaRPr>
          </a:p>
          <a:p>
            <a:pPr marL="1085850" algn="l" rtl="0" eaLnBrk="0">
              <a:lnSpc>
                <a:spcPct val="85000"/>
              </a:lnSpc>
              <a:spcBef>
                <a:spcPts val="3"/>
              </a:spcBef>
              <a:tabLst/>
            </a:pPr>
            <a:r>
              <a:rPr sz="1000" kern="0" spc="20" dirty="0">
                <a:solidFill>
                  <a:srgbClr val="000000">
                    <a:alpha val="100000"/>
                  </a:srgbClr>
                </a:solidFill>
                <a:latin typeface="Arial"/>
                <a:ea typeface="Arial"/>
                <a:cs typeface="Arial"/>
              </a:rPr>
              <a:t>Pain/nocic</a:t>
            </a:r>
            <a:r>
              <a:rPr sz="1000" kern="0" spc="10" dirty="0">
                <a:solidFill>
                  <a:srgbClr val="000000">
                    <a:alpha val="100000"/>
                  </a:srgbClr>
                </a:solidFill>
                <a:latin typeface="Arial"/>
                <a:ea typeface="Arial"/>
                <a:cs typeface="Arial"/>
              </a:rPr>
              <a:t>eption</a:t>
            </a:r>
            <a:endParaRPr sz="1000" dirty="0">
              <a:latin typeface="Arial"/>
              <a:ea typeface="Arial"/>
              <a:cs typeface="Arial"/>
            </a:endParaRPr>
          </a:p>
        </p:txBody>
      </p:sp>
      <p:sp>
        <p:nvSpPr>
          <p:cNvPr id="238" name="textbox 238"/>
          <p:cNvSpPr/>
          <p:nvPr/>
        </p:nvSpPr>
        <p:spPr>
          <a:xfrm>
            <a:off x="11988889" y="6865167"/>
            <a:ext cx="4248149" cy="26225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1860"/>
              </a:lnSpc>
              <a:tabLst/>
            </a:pPr>
            <a:r>
              <a:rPr sz="1300" b="1" kern="0" spc="0" dirty="0">
                <a:solidFill>
                  <a:srgbClr val="000000">
                    <a:alpha val="100000"/>
                  </a:srgbClr>
                </a:solidFill>
                <a:latin typeface="Arial"/>
                <a:ea typeface="Arial"/>
                <a:cs typeface="Arial"/>
              </a:rPr>
              <a:t>cGAS-STING    engagement    protective</a:t>
            </a:r>
            <a:r>
              <a:rPr sz="1300" b="1" kern="0" spc="-10" dirty="0">
                <a:solidFill>
                  <a:srgbClr val="000000">
                    <a:alpha val="100000"/>
                  </a:srgbClr>
                </a:solidFill>
                <a:latin typeface="Arial"/>
                <a:ea typeface="Arial"/>
                <a:cs typeface="Arial"/>
              </a:rPr>
              <a:t>/beneficial</a:t>
            </a:r>
            <a:endParaRPr sz="1300" dirty="0">
              <a:latin typeface="Arial"/>
              <a:ea typeface="Arial"/>
              <a:cs typeface="Arial"/>
            </a:endParaRPr>
          </a:p>
        </p:txBody>
      </p:sp>
      <p:pic>
        <p:nvPicPr>
          <p:cNvPr id="240" name="picture 240"/>
          <p:cNvPicPr>
            <a:picLocks noChangeAspect="1"/>
          </p:cNvPicPr>
          <p:nvPr/>
        </p:nvPicPr>
        <p:blipFill>
          <a:blip r:embed="rId9"/>
          <a:stretch>
            <a:fillRect/>
          </a:stretch>
        </p:blipFill>
        <p:spPr>
          <a:xfrm rot="21600000">
            <a:off x="4851383" y="6070592"/>
            <a:ext cx="920764" cy="908086"/>
          </a:xfrm>
          <a:prstGeom prst="rect">
            <a:avLst/>
          </a:prstGeom>
        </p:spPr>
      </p:pic>
      <p:pic>
        <p:nvPicPr>
          <p:cNvPr id="242" name="picture 242"/>
          <p:cNvPicPr>
            <a:picLocks noChangeAspect="1"/>
          </p:cNvPicPr>
          <p:nvPr/>
        </p:nvPicPr>
        <p:blipFill>
          <a:blip r:embed="rId10"/>
          <a:stretch>
            <a:fillRect/>
          </a:stretch>
        </p:blipFill>
        <p:spPr>
          <a:xfrm rot="21600000">
            <a:off x="17938714" y="120622"/>
            <a:ext cx="781067" cy="977931"/>
          </a:xfrm>
          <a:prstGeom prst="rect">
            <a:avLst/>
          </a:prstGeom>
        </p:spPr>
      </p:pic>
      <p:sp>
        <p:nvSpPr>
          <p:cNvPr id="244" name="textbox 244"/>
          <p:cNvSpPr/>
          <p:nvPr/>
        </p:nvSpPr>
        <p:spPr>
          <a:xfrm>
            <a:off x="11919040" y="421959"/>
            <a:ext cx="4766945" cy="199389"/>
          </a:xfrm>
          <a:prstGeom prst="rect">
            <a:avLst/>
          </a:prstGeom>
          <a:noFill/>
          <a:ln w="0" cap="flat">
            <a:noFill/>
            <a:prstDash val="solid"/>
            <a:miter lim="0"/>
          </a:ln>
        </p:spPr>
        <p:txBody>
          <a:bodyPr vert="horz" wrap="square" lIns="0" tIns="0" rIns="0" bIns="0"/>
          <a:lstStyle/>
          <a:p>
            <a:pPr algn="l" rtl="0" eaLnBrk="0">
              <a:lnSpc>
                <a:spcPct val="89902"/>
              </a:lnSpc>
              <a:tabLst/>
            </a:pPr>
            <a:endParaRPr sz="100" dirty="0">
              <a:latin typeface="Arial"/>
              <a:ea typeface="Arial"/>
              <a:cs typeface="Arial"/>
            </a:endParaRPr>
          </a:p>
          <a:p>
            <a:pPr marL="12700" algn="l" rtl="0" eaLnBrk="0">
              <a:lnSpc>
                <a:spcPct val="81000"/>
              </a:lnSpc>
              <a:tabLst/>
            </a:pPr>
            <a:r>
              <a:rPr sz="1400" b="1" kern="0" spc="-10" dirty="0">
                <a:solidFill>
                  <a:srgbClr val="000000">
                    <a:alpha val="100000"/>
                  </a:srgbClr>
                </a:solidFill>
                <a:latin typeface="Arial"/>
                <a:ea typeface="Arial"/>
                <a:cs typeface="Arial"/>
              </a:rPr>
              <a:t>cGAS-STING</a:t>
            </a:r>
            <a:r>
              <a:rPr sz="1400" b="1" kern="0" spc="130" dirty="0">
                <a:solidFill>
                  <a:srgbClr val="000000">
                    <a:alpha val="100000"/>
                  </a:srgbClr>
                </a:solidFill>
                <a:latin typeface="Arial"/>
                <a:ea typeface="Arial"/>
                <a:cs typeface="Arial"/>
              </a:rPr>
              <a:t>  </a:t>
            </a:r>
            <a:r>
              <a:rPr sz="1400" b="1" kern="0" spc="-10" dirty="0">
                <a:solidFill>
                  <a:srgbClr val="000000">
                    <a:alpha val="100000"/>
                  </a:srgbClr>
                </a:solidFill>
                <a:latin typeface="Arial"/>
                <a:ea typeface="Arial"/>
                <a:cs typeface="Arial"/>
              </a:rPr>
              <a:t>activation</a:t>
            </a:r>
            <a:r>
              <a:rPr sz="1400" b="1" kern="0" spc="130" dirty="0">
                <a:solidFill>
                  <a:srgbClr val="000000">
                    <a:alpha val="100000"/>
                  </a:srgbClr>
                </a:solidFill>
                <a:latin typeface="Arial"/>
                <a:ea typeface="Arial"/>
                <a:cs typeface="Arial"/>
              </a:rPr>
              <a:t>  </a:t>
            </a:r>
            <a:r>
              <a:rPr sz="1400" b="1" kern="0" spc="-10" dirty="0">
                <a:solidFill>
                  <a:srgbClr val="000000">
                    <a:alpha val="100000"/>
                  </a:srgbClr>
                </a:solidFill>
                <a:latin typeface="Arial"/>
                <a:ea typeface="Arial"/>
                <a:cs typeface="Arial"/>
              </a:rPr>
              <a:t>as</a:t>
            </a:r>
            <a:r>
              <a:rPr sz="1400" b="1" kern="0" spc="120" dirty="0">
                <a:solidFill>
                  <a:srgbClr val="000000">
                    <a:alpha val="100000"/>
                  </a:srgbClr>
                </a:solidFill>
                <a:latin typeface="Arial"/>
                <a:ea typeface="Arial"/>
                <a:cs typeface="Arial"/>
              </a:rPr>
              <a:t>  </a:t>
            </a:r>
            <a:r>
              <a:rPr sz="1400" b="1" kern="0" spc="-10" dirty="0">
                <a:solidFill>
                  <a:srgbClr val="000000">
                    <a:alpha val="100000"/>
                  </a:srgbClr>
                </a:solidFill>
                <a:latin typeface="Arial"/>
                <a:ea typeface="Arial"/>
                <a:cs typeface="Arial"/>
              </a:rPr>
              <a:t>a</a:t>
            </a:r>
            <a:r>
              <a:rPr sz="1400" b="1" kern="0" spc="140" dirty="0">
                <a:solidFill>
                  <a:srgbClr val="000000">
                    <a:alpha val="100000"/>
                  </a:srgbClr>
                </a:solidFill>
                <a:latin typeface="Arial"/>
                <a:ea typeface="Arial"/>
                <a:cs typeface="Arial"/>
              </a:rPr>
              <a:t>  </a:t>
            </a:r>
            <a:r>
              <a:rPr sz="1400" b="1" kern="0" spc="-10" dirty="0">
                <a:solidFill>
                  <a:srgbClr val="000000">
                    <a:alpha val="100000"/>
                  </a:srgbClr>
                </a:solidFill>
                <a:latin typeface="Arial"/>
                <a:ea typeface="Arial"/>
                <a:cs typeface="Arial"/>
              </a:rPr>
              <a:t>driver</a:t>
            </a:r>
            <a:r>
              <a:rPr sz="1400" b="1" kern="0" spc="120" dirty="0">
                <a:solidFill>
                  <a:srgbClr val="000000">
                    <a:alpha val="100000"/>
                  </a:srgbClr>
                </a:solidFill>
                <a:latin typeface="Arial"/>
                <a:ea typeface="Arial"/>
                <a:cs typeface="Arial"/>
              </a:rPr>
              <a:t>  </a:t>
            </a:r>
            <a:r>
              <a:rPr sz="1400" b="1" kern="0" spc="-10" dirty="0">
                <a:solidFill>
                  <a:srgbClr val="000000">
                    <a:alpha val="100000"/>
                  </a:srgbClr>
                </a:solidFill>
                <a:latin typeface="Arial"/>
                <a:ea typeface="Arial"/>
                <a:cs typeface="Arial"/>
              </a:rPr>
              <a:t>of</a:t>
            </a:r>
            <a:r>
              <a:rPr sz="1400" b="1" kern="0" spc="130" dirty="0">
                <a:solidFill>
                  <a:srgbClr val="000000">
                    <a:alpha val="100000"/>
                  </a:srgbClr>
                </a:solidFill>
                <a:latin typeface="Arial"/>
                <a:ea typeface="Arial"/>
                <a:cs typeface="Arial"/>
              </a:rPr>
              <a:t>  </a:t>
            </a:r>
            <a:r>
              <a:rPr sz="1400" b="1" kern="0" spc="-10" dirty="0">
                <a:solidFill>
                  <a:srgbClr val="000000">
                    <a:alpha val="100000"/>
                  </a:srgbClr>
                </a:solidFill>
                <a:latin typeface="Arial"/>
                <a:ea typeface="Arial"/>
                <a:cs typeface="Arial"/>
              </a:rPr>
              <a:t>pathol</a:t>
            </a:r>
            <a:r>
              <a:rPr sz="1400" b="1" kern="0" spc="-20" dirty="0">
                <a:solidFill>
                  <a:srgbClr val="000000">
                    <a:alpha val="100000"/>
                  </a:srgbClr>
                </a:solidFill>
                <a:latin typeface="Arial"/>
                <a:ea typeface="Arial"/>
                <a:cs typeface="Arial"/>
              </a:rPr>
              <a:t>ogy</a:t>
            </a:r>
            <a:endParaRPr sz="1400" dirty="0">
              <a:latin typeface="Arial"/>
              <a:ea typeface="Arial"/>
              <a:cs typeface="Arial"/>
            </a:endParaRPr>
          </a:p>
        </p:txBody>
      </p:sp>
      <p:pic>
        <p:nvPicPr>
          <p:cNvPr id="246" name="picture 246"/>
          <p:cNvPicPr>
            <a:picLocks noChangeAspect="1"/>
          </p:cNvPicPr>
          <p:nvPr/>
        </p:nvPicPr>
        <p:blipFill>
          <a:blip r:embed="rId11"/>
          <a:stretch>
            <a:fillRect/>
          </a:stretch>
        </p:blipFill>
        <p:spPr>
          <a:xfrm rot="21600000">
            <a:off x="6057909" y="3511515"/>
            <a:ext cx="831815" cy="844562"/>
          </a:xfrm>
          <a:prstGeom prst="rect">
            <a:avLst/>
          </a:prstGeom>
        </p:spPr>
      </p:pic>
      <p:pic>
        <p:nvPicPr>
          <p:cNvPr id="248" name="picture 248"/>
          <p:cNvPicPr>
            <a:picLocks noChangeAspect="1"/>
          </p:cNvPicPr>
          <p:nvPr/>
        </p:nvPicPr>
        <p:blipFill>
          <a:blip r:embed="rId12"/>
          <a:stretch>
            <a:fillRect/>
          </a:stretch>
        </p:blipFill>
        <p:spPr>
          <a:xfrm rot="21600000">
            <a:off x="520774" y="3530582"/>
            <a:ext cx="812714" cy="825494"/>
          </a:xfrm>
          <a:prstGeom prst="rect">
            <a:avLst/>
          </a:prstGeom>
        </p:spPr>
      </p:pic>
      <p:pic>
        <p:nvPicPr>
          <p:cNvPr id="250" name="picture 250"/>
          <p:cNvPicPr>
            <a:picLocks noChangeAspect="1"/>
          </p:cNvPicPr>
          <p:nvPr/>
        </p:nvPicPr>
        <p:blipFill>
          <a:blip r:embed="rId13"/>
          <a:stretch>
            <a:fillRect/>
          </a:stretch>
        </p:blipFill>
        <p:spPr>
          <a:xfrm rot="21600000">
            <a:off x="6000794" y="4800639"/>
            <a:ext cx="666651" cy="660312"/>
          </a:xfrm>
          <a:prstGeom prst="rect">
            <a:avLst/>
          </a:prstGeom>
        </p:spPr>
      </p:pic>
      <p:pic>
        <p:nvPicPr>
          <p:cNvPr id="252" name="picture 252"/>
          <p:cNvPicPr>
            <a:picLocks noChangeAspect="1"/>
          </p:cNvPicPr>
          <p:nvPr/>
        </p:nvPicPr>
        <p:blipFill>
          <a:blip r:embed="rId14"/>
          <a:stretch>
            <a:fillRect/>
          </a:stretch>
        </p:blipFill>
        <p:spPr>
          <a:xfrm rot="21600000">
            <a:off x="520774" y="4781572"/>
            <a:ext cx="653917" cy="660417"/>
          </a:xfrm>
          <a:prstGeom prst="rect">
            <a:avLst/>
          </a:prstGeom>
        </p:spPr>
      </p:pic>
      <p:pic>
        <p:nvPicPr>
          <p:cNvPr id="254" name="picture 254"/>
          <p:cNvPicPr>
            <a:picLocks noChangeAspect="1"/>
          </p:cNvPicPr>
          <p:nvPr/>
        </p:nvPicPr>
        <p:blipFill>
          <a:blip r:embed="rId15"/>
          <a:stretch>
            <a:fillRect/>
          </a:stretch>
        </p:blipFill>
        <p:spPr>
          <a:xfrm rot="21600000">
            <a:off x="5994427" y="8134329"/>
            <a:ext cx="654104" cy="654096"/>
          </a:xfrm>
          <a:prstGeom prst="rect">
            <a:avLst/>
          </a:prstGeom>
        </p:spPr>
      </p:pic>
      <p:pic>
        <p:nvPicPr>
          <p:cNvPr id="256" name="picture 256"/>
          <p:cNvPicPr>
            <a:picLocks noChangeAspect="1"/>
          </p:cNvPicPr>
          <p:nvPr/>
        </p:nvPicPr>
        <p:blipFill>
          <a:blip r:embed="rId16"/>
          <a:stretch>
            <a:fillRect/>
          </a:stretch>
        </p:blipFill>
        <p:spPr>
          <a:xfrm rot="21600000">
            <a:off x="520774" y="6216602"/>
            <a:ext cx="653917" cy="647775"/>
          </a:xfrm>
          <a:prstGeom prst="rect">
            <a:avLst/>
          </a:prstGeom>
        </p:spPr>
      </p:pic>
      <p:pic>
        <p:nvPicPr>
          <p:cNvPr id="258" name="picture 258"/>
          <p:cNvPicPr>
            <a:picLocks noChangeAspect="1"/>
          </p:cNvPicPr>
          <p:nvPr/>
        </p:nvPicPr>
        <p:blipFill>
          <a:blip r:embed="rId17"/>
          <a:stretch>
            <a:fillRect/>
          </a:stretch>
        </p:blipFill>
        <p:spPr>
          <a:xfrm rot="21600000">
            <a:off x="5994427" y="6451630"/>
            <a:ext cx="660283" cy="641349"/>
          </a:xfrm>
          <a:prstGeom prst="rect">
            <a:avLst/>
          </a:prstGeom>
        </p:spPr>
      </p:pic>
      <p:pic>
        <p:nvPicPr>
          <p:cNvPr id="260" name="picture 260"/>
          <p:cNvPicPr>
            <a:picLocks noChangeAspect="1"/>
          </p:cNvPicPr>
          <p:nvPr/>
        </p:nvPicPr>
        <p:blipFill>
          <a:blip r:embed="rId18"/>
          <a:stretch>
            <a:fillRect/>
          </a:stretch>
        </p:blipFill>
        <p:spPr>
          <a:xfrm rot="21600000">
            <a:off x="520774" y="8153397"/>
            <a:ext cx="647550" cy="64134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ap:Properties xmlns:vt="http://schemas.openxmlformats.org/officeDocument/2006/docPropsVTypes" xmlns:ap="http://schemas.openxmlformats.org/officeDocument/2006/extended-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2026-06-30T11:11:27Z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wqlLaW5nc29mdCBQREYgdG8gV1BTIDExMEI</vt:lpwstr>
  </property>
  <property fmtid="{D5CDD505-2E9C-101B-9397-08002B2CF9AE}" pid="3" name="Created">
    <vt:filetime>2026-06-30T11:11:38</vt:filetime>
  </property>
  <property fmtid="{D5CDD505-2E9C-101B-9397-08002B2CF9AE}" pid="4" name="UsrData">
    <vt:lpwstr>ee3903e6d62f4ee4b7494eea86561e7d</vt:lpwstr>
  </property>
</Properties>
</file>