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Sora Light"/>
      <p:regular r:id="rId201314"/>
    </p:embeddedFont>
    <p:embeddedFont>
      <p:font typeface="Sora"/>
      <p:regular r:id="rId201315"/>
    </p:embeddedFont>
    <p:embeddedFont>
      <p:font typeface="Sora Semi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1908" y="1980704"/>
            <a:ext cx="6355993" cy="15588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Frailty Status, Clinical and Functional Outcomes in Cardiac Amyloidosis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31908" y="3776464"/>
            <a:ext cx="6965577" cy="252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Systematic Review and Meta-Analysis — </a:t>
            </a:r>
            <a:pPr algn="l" indent="0" marL="0">
              <a:lnSpc>
                <a:spcPct val="133000"/>
              </a:lnSpc>
              <a:buNone/>
            </a:pPr>
            <a:r>
              <a:rPr lang="en-US" sz="1200" i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eClinicalMedicine 2026;98:104059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631908" y="4206875"/>
            <a:ext cx="4675368" cy="240010"/>
          </a:xfrm>
          <a:prstGeom prst="roundRect">
            <a:avLst>
              <a:gd name="adj" fmla="val 22116"/>
            </a:avLst>
          </a:prstGeom>
          <a:solidFill>
            <a:srgbClr val="F9D2D6"/>
          </a:solidFill>
          <a:ln/>
        </p:spPr>
      </p:sp>
      <p:sp>
        <p:nvSpPr>
          <p:cNvPr id="6" name="Text 3"/>
          <p:cNvSpPr/>
          <p:nvPr/>
        </p:nvSpPr>
        <p:spPr>
          <a:xfrm>
            <a:off x="726660" y="4254202"/>
            <a:ext cx="5095450" cy="1453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JIANG, LIM, KHOO, CUDDY, WONG, TAN, GAO, CHEN, DORBALA &amp; KOH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31908" y="4624586"/>
            <a:ext cx="6965577" cy="252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Published by Elsevier Ltd. Open Access under CC BY-NC-ND 4.0.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361182"/>
            <a:ext cx="10927878" cy="519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Limitations &amp; Conclusions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31908" y="2275681"/>
            <a:ext cx="5271261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Study Limitations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31908" y="2693392"/>
            <a:ext cx="5271261" cy="2748161"/>
          </a:xfrm>
          <a:prstGeom prst="rect">
            <a:avLst/>
          </a:prstGeom>
          <a:noFill/>
          <a:ln/>
        </p:spPr>
        <p:txBody>
          <a:bodyPr wrap="square" lIns="0" tIns="63192" rIns="0" bIns="0" rtlCol="0" anchor="t">
            <a:normAutofit/>
          </a:bodyPr>
          <a:lstStyle/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Substantial heterogeneity (I² ~50–83%) from diverse frailty tools and variable cut-offs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Only 6 studies reported mortality; fewer than 10 precluded formal publication bias testing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AL amyloidosis under-represented (58 patients, 1 study) — findings apply to ATTR-CM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Cohorts were male-predominant (87.5%); female-specific effects remain under-characterized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Most studies assessed frailty cross-sectionally, limiting temporal and interventional analyses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94875" y="2275681"/>
            <a:ext cx="5271261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Key Takeaways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294875" y="2713137"/>
            <a:ext cx="5271261" cy="2132310"/>
          </a:xfrm>
          <a:prstGeom prst="roundRect">
            <a:avLst>
              <a:gd name="adj" fmla="val 3112"/>
            </a:avLst>
          </a:prstGeom>
          <a:solidFill>
            <a:srgbClr val="F9D2D6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52828" y="2950170"/>
            <a:ext cx="197440" cy="1579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08220" y="2894806"/>
            <a:ext cx="4599964" cy="1768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One in three ATTR-CM patients is frail.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Frailty independently predicts 2.2× (pre-frail) to 8.0× (very frail) higher all-cause mortality, poorer functional outcomes, and reduced disease-modifying treatment. Standardized frailty assessment using CFS ± 6MWD, integrated with NAC staging, should be considered in contemporary ATTR-CM care pathways.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2059980"/>
            <a:ext cx="10927878" cy="519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Background: Why Frailty in Cardiac Amyloidosis?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518207" y="2816523"/>
            <a:ext cx="5498665" cy="1981398"/>
          </a:xfrm>
          <a:prstGeom prst="roundRect">
            <a:avLst>
              <a:gd name="adj" fmla="val 5741"/>
            </a:avLst>
          </a:prstGeom>
          <a:solidFill>
            <a:srgbClr val="DA1B2E"/>
          </a:solidFill>
          <a:ln/>
        </p:spPr>
      </p:sp>
      <p:sp>
        <p:nvSpPr>
          <p:cNvPr id="4" name="Text 2"/>
          <p:cNvSpPr/>
          <p:nvPr/>
        </p:nvSpPr>
        <p:spPr>
          <a:xfrm>
            <a:off x="676159" y="2974479"/>
            <a:ext cx="5182760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Cardiac Amyloidosis (CA)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76159" y="3392190"/>
            <a:ext cx="5182760" cy="12635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CA is caused by misfolded protein deposits in the myocardium, leading to restrictive cardiomyopathy. ATTR-CM prevalence has surged over two decades due to improved imaging. Reported hospitalization rates reach 61–78% at one year, with median survival of only 3–5 years at diagnosis.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94875" y="2974479"/>
            <a:ext cx="5271261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The Frailty Gap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294875" y="3392190"/>
            <a:ext cx="5271261" cy="12635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Frailty — a marker of reduced physiological reserve — is increasingly observed in CA but remains poorly characterized. With emerging disease-modifying therapies and potential for frailty reversal, early recognition is critical to guide multidisciplinary intervention and risk stratification.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637084"/>
            <a:ext cx="10927878" cy="415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Study Design &amp; Methods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7172" y="1255018"/>
            <a:ext cx="8437252" cy="41242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464179" y="2667469"/>
            <a:ext cx="2070362" cy="25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Database Search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686586" y="1723305"/>
            <a:ext cx="2070362" cy="25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Study Selection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656817" y="3664087"/>
            <a:ext cx="2070361" cy="25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Data Extraction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425804" y="4625736"/>
            <a:ext cx="2070362" cy="25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Meta-Analysis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31908" y="5492948"/>
            <a:ext cx="10927878" cy="7278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This review was registered with PROSPERO (CRD420251152212) and conducted per PRISMA guidelines. Frailty had to be pre-defined using validated tools (CFS, FFP, or equivalent). Primary outcome was all-cause mortality, pooled as hazard ratios (HR) or risk ratios (RR) with 95% confidence intervals using inverse-variance random-effects models. Secondary outcomes included hospitalizations, quality of life, 6-min walk distance (6MWD), and disease-modifying treatment prescription. Heterogeneity was assessed using the I² statistic; GRADE framework graded certainty of evidence. Leave-one-out sensitivity analyses and visual funnel plots were performed where applicable.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483493"/>
            <a:ext cx="10927878" cy="409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Study Selection: PRISMA Flow</a:t>
            </a:r>
            <a:endParaRPr lang="en-US" sz="2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908" y="1088628"/>
            <a:ext cx="8252313" cy="4641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1908" y="5840710"/>
            <a:ext cx="10927878" cy="533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Of 2,237 records screened across four databases, 16 studies comprising 5,565 patients were included — 10 for primary frailty analysis (2,435 patients) and 6 for extended analysis using physical/functional surrogates (3,130 patients). The most common exclusion reason was inadequate frailty definition (n=128). Studies originated from Europe (11), North America (3), South America (1), and Japan (1). Over 95% of patients had ATTR-CM; only one study included AL amyloidosis (58 patients).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588095"/>
            <a:ext cx="10927878" cy="519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Prevalence of Frailty in CA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31908" y="2502595"/>
            <a:ext cx="3510966" cy="521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1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33.9%</a:t>
            </a:r>
            <a:endParaRPr lang="en-US" sz="4100" dirty="0"/>
          </a:p>
        </p:txBody>
      </p:sp>
      <p:sp>
        <p:nvSpPr>
          <p:cNvPr id="4" name="Text 2"/>
          <p:cNvSpPr/>
          <p:nvPr/>
        </p:nvSpPr>
        <p:spPr>
          <a:xfrm>
            <a:off x="631908" y="3221335"/>
            <a:ext cx="3510966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Pooled Frailty Prevalence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31908" y="3575844"/>
            <a:ext cx="3510966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826 of 2,435 patients in the primary analysis were classified as frail across all included studies.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340315" y="2502595"/>
            <a:ext cx="3510966" cy="521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1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75%</a:t>
            </a:r>
            <a:endParaRPr lang="en-US" sz="4100" dirty="0"/>
          </a:p>
        </p:txBody>
      </p:sp>
      <p:sp>
        <p:nvSpPr>
          <p:cNvPr id="7" name="Text 5"/>
          <p:cNvSpPr/>
          <p:nvPr/>
        </p:nvSpPr>
        <p:spPr>
          <a:xfrm>
            <a:off x="4340315" y="3221335"/>
            <a:ext cx="3510966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Highest Single Study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340315" y="3575844"/>
            <a:ext cx="3510966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Frailty prevalence ranged from 6.7% to 75% depending on assessment tool and cohort characteristics.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048721" y="2502595"/>
            <a:ext cx="3511065" cy="5212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1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5</a:t>
            </a:r>
            <a:endParaRPr lang="en-US" sz="4100" dirty="0"/>
          </a:p>
        </p:txBody>
      </p:sp>
      <p:sp>
        <p:nvSpPr>
          <p:cNvPr id="10" name="Text 8"/>
          <p:cNvSpPr/>
          <p:nvPr/>
        </p:nvSpPr>
        <p:spPr>
          <a:xfrm>
            <a:off x="8048721" y="3221335"/>
            <a:ext cx="3511065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Assessment Tools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048721" y="3575844"/>
            <a:ext cx="3511065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CFS, Fried Frailty Phenotype, cumulative deficit index, G8 score, and ECOG-PS were used across studies.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1908" y="4511675"/>
            <a:ext cx="10927878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Among CFS studies (4 studies, n=1,311), pre-frailty prevalence was 39.7% and frailty was 16.2%. Among FFP studies (3 studies, n=360), pre-frailty was 38.3% and frailty was 37.2%. No correlation was observed between frailty assessment tool and reported prevalence on visual inspection.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207095"/>
            <a:ext cx="10927878" cy="519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All-Cause Mortality: The Core Finding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31908" y="2121595"/>
            <a:ext cx="5271261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Pooled Risk Ratios vs. Non-Frail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31908" y="2559050"/>
            <a:ext cx="2556605" cy="1504454"/>
          </a:xfrm>
          <a:prstGeom prst="roundRect">
            <a:avLst>
              <a:gd name="adj" fmla="val 4410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96211" y="2723356"/>
            <a:ext cx="2228001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Pre-Frail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96211" y="3141067"/>
            <a:ext cx="2228001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RR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2.22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(95% CI 1.37–3.60, p&lt;0.01)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I² = 49.9%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346466" y="2559050"/>
            <a:ext cx="2556704" cy="1504454"/>
          </a:xfrm>
          <a:prstGeom prst="roundRect">
            <a:avLst>
              <a:gd name="adj" fmla="val 4410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10768" y="2723356"/>
            <a:ext cx="2228100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Frail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510768" y="3141067"/>
            <a:ext cx="2228100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RR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3.93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(95% CI 2.09–7.40, p&lt;0.01)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I² = 82.7%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31908" y="4221460"/>
            <a:ext cx="5271261" cy="1251744"/>
          </a:xfrm>
          <a:prstGeom prst="roundRect">
            <a:avLst>
              <a:gd name="adj" fmla="val 5301"/>
            </a:avLst>
          </a:prstGeom>
          <a:solidFill>
            <a:srgbClr val="F9D2D6"/>
          </a:solidFill>
          <a:ln w="6350">
            <a:solidFill>
              <a:srgbClr val="DFB8B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6211" y="4385766"/>
            <a:ext cx="4942657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Very Frail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96211" y="4803477"/>
            <a:ext cx="4942657" cy="505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RR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8.04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(95% CI 3.01–21.48)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CFS ≥8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294875" y="2121595"/>
            <a:ext cx="5271261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Key Robustness Checks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94875" y="2539305"/>
            <a:ext cx="5271261" cy="1934766"/>
          </a:xfrm>
          <a:prstGeom prst="rect">
            <a:avLst/>
          </a:prstGeom>
          <a:noFill/>
          <a:ln/>
        </p:spPr>
        <p:txBody>
          <a:bodyPr wrap="square" lIns="0" tIns="63192" rIns="0" bIns="0" rtlCol="0" anchor="t">
            <a:normAutofit/>
          </a:bodyPr>
          <a:lstStyle/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Frailty remained significant after adjustment for age, gender, NAC stage, and disease-modifying treatment (RR 5.60, 95% CI 2.09–15.02, p&lt;0.01)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CFS-only subgroup: pre-frail RR 2.22, frail RR 4.06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Leave-one-out sensitivity: pooled RR range 2.49–3.62 (all p&lt;0.01)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GRADE certainty: 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moderate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for all pooled outcomes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468438"/>
            <a:ext cx="10927878" cy="5196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6MWD as a Functional Surrogate of Frailty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31908" y="2303959"/>
            <a:ext cx="10927878" cy="505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Three studies (n=2,425) examined 6-min walk distance as a marker of physical frailty. Both baseline and interval changes were prognostically significant.</a:t>
            </a:r>
            <a:endParaRPr lang="en-US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908" y="2987080"/>
            <a:ext cx="3537258" cy="17193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85108" y="3164086"/>
            <a:ext cx="3107057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Baseline 6MWD Below Cutoff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85108" y="3518595"/>
            <a:ext cx="3107057" cy="10108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6MWD &lt;350 m or &lt;300 m associated with increased all-cause mortality: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HR 2.22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(95% CI 1.15–4.31, p=0.02; I²=57.2%).</a:t>
            </a:r>
            <a:endParaRPr lang="en-US" sz="12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7119" y="2987080"/>
            <a:ext cx="3537358" cy="17193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80319" y="3164086"/>
            <a:ext cx="3107156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Absolute Decline at 1 Year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580319" y="3518595"/>
            <a:ext cx="3107156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reduction of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&gt;35 m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in 6MWD at 1-year follow-up predicted mortality: HR 1.80 (95% CI 1.52–2.14, p&lt;0.01; I²=0%).</a:t>
            </a:r>
            <a:endParaRPr lang="en-US" sz="12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22429" y="2987080"/>
            <a:ext cx="3537258" cy="171936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75629" y="3164086"/>
            <a:ext cx="3107057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Relative Decline at 1 Year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275629" y="3518595"/>
            <a:ext cx="3107057" cy="758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 reduction of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&gt;5%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in 6MWD at 1-year follow-up predicted mortality: HR 1.89 (95% CI 1.60–2.23, p&lt;0.01; I²=0%).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631908" y="4884142"/>
            <a:ext cx="10927878" cy="505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Additional surrogates: lower CT-derived skeletal muscle index independently predicted 10-year mortality (HR 0.69 per SD increase, p=0.01); ATTR-CM patients showed abnormal gait patterns vs. controls.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1908" y="756940"/>
            <a:ext cx="6355993" cy="9874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Beyond Mortality: Other Key Outcomes</a:t>
            </a:r>
            <a:endParaRPr lang="en-US" sz="31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908" y="1958181"/>
            <a:ext cx="375137" cy="37514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85238" y="1958181"/>
            <a:ext cx="5802663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Cardiovascular Mortality</a:t>
            </a:r>
            <a:endParaRPr lang="en-US" sz="1550" dirty="0"/>
          </a:p>
        </p:txBody>
      </p:sp>
      <p:sp>
        <p:nvSpPr>
          <p:cNvPr id="6" name="Text 2"/>
          <p:cNvSpPr/>
          <p:nvPr/>
        </p:nvSpPr>
        <p:spPr>
          <a:xfrm>
            <a:off x="1185238" y="2290465"/>
            <a:ext cx="5802663" cy="702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CFS ≥4 associated with significantly increased CV mortality (HR 10.63, 95% CI 2.71–41.66, p=0.001), remaining significant after multivariable adjustment (HR 8.87, p&lt;0.001). CV hospitalization was not significantly associated.</a:t>
            </a:r>
            <a:endParaRPr lang="en-US" sz="11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1908" y="3278088"/>
            <a:ext cx="375137" cy="37514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185238" y="3278088"/>
            <a:ext cx="5802663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Quality of Life</a:t>
            </a:r>
            <a:endParaRPr lang="en-US" sz="1550" dirty="0"/>
          </a:p>
        </p:txBody>
      </p:sp>
      <p:sp>
        <p:nvSpPr>
          <p:cNvPr id="9" name="Text 4"/>
          <p:cNvSpPr/>
          <p:nvPr/>
        </p:nvSpPr>
        <p:spPr>
          <a:xfrm>
            <a:off x="1185238" y="3610372"/>
            <a:ext cx="5802663" cy="936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Increased frailty via cumulative deficit model was significantly associated with worsening KCCQ-assessed quality of life (β −60.40, p&lt;0.001). Frailty was also associated with poorer NYHA class and disease duration independent of age.</a:t>
            </a:r>
            <a:endParaRPr lang="en-US" sz="11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1908" y="4832152"/>
            <a:ext cx="375137" cy="37514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85238" y="4832152"/>
            <a:ext cx="5802663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Reduced Treatment Access</a:t>
            </a:r>
            <a:endParaRPr lang="en-US" sz="1550" dirty="0"/>
          </a:p>
        </p:txBody>
      </p:sp>
      <p:sp>
        <p:nvSpPr>
          <p:cNvPr id="12" name="Text 6"/>
          <p:cNvSpPr/>
          <p:nvPr/>
        </p:nvSpPr>
        <p:spPr>
          <a:xfrm>
            <a:off x="1185238" y="5164435"/>
            <a:ext cx="5802663" cy="936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Frail patients had ~80% lower odds of receiving disease-modifying therapy (tafamidis), whether defined by FFP (OR 0.182), CFS 6–9 (OR 0.208), or cumulative deficits ≥4 (OR 0.219). Frailty/poor mobility was the most common reason for not initiating (47%) or stopping (61%) tafamidis.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1908" y="1227733"/>
            <a:ext cx="10927878" cy="10392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Discussion: Frailty as an Independent Prognostic Factor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518207" y="2503884"/>
            <a:ext cx="5498665" cy="3126383"/>
          </a:xfrm>
          <a:prstGeom prst="roundRect">
            <a:avLst>
              <a:gd name="adj" fmla="val 3638"/>
            </a:avLst>
          </a:prstGeom>
          <a:solidFill>
            <a:srgbClr val="DA1B2E"/>
          </a:solidFill>
          <a:ln/>
        </p:spPr>
      </p:sp>
      <p:sp>
        <p:nvSpPr>
          <p:cNvPr id="4" name="Text 2"/>
          <p:cNvSpPr/>
          <p:nvPr/>
        </p:nvSpPr>
        <p:spPr>
          <a:xfrm>
            <a:off x="676159" y="2661841"/>
            <a:ext cx="5182760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What Makes This Study Distinct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76159" y="3079552"/>
            <a:ext cx="5182760" cy="17689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This is the largest meta-analysis to date: 15 studies, 5,048 CA patients, five validated frailty instruments. Compared to heart failure trials (frailty 11.7–23.8%) and aortic stenosis cohorts (6.1%), ATTR-CM patients show markedly higher frailty at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33.9%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. The graded mortality risk persisted across instruments and sensitivity analyses, confirming frailty as an independent determinant beyond chronological aging.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94875" y="2661841"/>
            <a:ext cx="5271261" cy="259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1F1E1E"/>
                </a:solidFill>
                <a:latin typeface="Sora SemiBold" pitchFamily="34" charset="0"/>
                <a:ea typeface="Sora SemiBold" pitchFamily="34" charset="-122"/>
                <a:cs typeface="Sora SemiBold" pitchFamily="34" charset="-120"/>
              </a:rPr>
              <a:t>Clinical Implications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294875" y="3079552"/>
            <a:ext cx="5271261" cy="2495451"/>
          </a:xfrm>
          <a:prstGeom prst="rect">
            <a:avLst/>
          </a:prstGeom>
          <a:noFill/>
          <a:ln/>
        </p:spPr>
        <p:txBody>
          <a:bodyPr wrap="square" lIns="0" tIns="63192" rIns="0" bIns="0" rtlCol="0" anchor="t">
            <a:normAutofit/>
          </a:bodyPr>
          <a:lstStyle/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Routine frailty assessment should be incorporated into ATTR-CM care pathways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Recommended: 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CFS ± 6MWD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integrated with NAC staging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CFS stratification: non-frail (1–3), pre-frail (4–5), frail (&gt;5), very frail (&gt;7)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Serial assessment warranted — frailty status may fluctuate over the natural course of ATTR-CM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Treatment decisions should be individualized, not exclusionary, based on frailty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2026-08-20T04:39:05Z</dcterms:created>
  <dcterms:modified xsi:type="dcterms:W3CDTF">2026-08-20T04:39:05Z</dcterms:modified>
</cp:coreProperties>
</file>