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1695" cy="6858000"/>
  <p:notesSz cx="6858000" cy="12191695"/>
  <p:embeddedFontLst>
    <p:embeddedFont>
      <p:font typeface="Instrument Sans Medium"/>
      <p:regular r:id="rId201314"/>
    </p:embeddedFont>
    <p:embeddedFont>
      <p:font typeface="Instrument Sans SemiBold"/>
      <p:regular r:id="rId201315"/>
    </p:embeddedFont>
    <p:embeddedFont>
      <p:font typeface="Instrument Sans Bold"/>
      <p:regular r:id="rId20131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076875" y="65589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svg"/><Relationship Id="rId3" Type="http://schemas.openxmlformats.org/officeDocument/2006/relationships/image" Target="../media/image-4-1.png"/><Relationship Id="rId4" Type="http://schemas.openxmlformats.org/officeDocument/2006/relationships/image" Target="../media/image-4-2.svg"/><Relationship Id="rId5" Type="http://schemas.openxmlformats.org/officeDocument/2006/relationships/image" Target="../media/image-4-1.png"/><Relationship Id="rId6" Type="http://schemas.openxmlformats.org/officeDocument/2006/relationships/image" Target="../media/image-4-2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992709"/>
            <a:ext cx="10868745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TOP of MIND — IPO Surge: A Red Flag for Markets?</a:t>
            </a:r>
            <a:endParaRPr lang="en-US" sz="3250" dirty="0"/>
          </a:p>
        </p:txBody>
      </p:sp>
      <p:sp>
        <p:nvSpPr>
          <p:cNvPr id="3" name="Shape 1"/>
          <p:cNvSpPr/>
          <p:nvPr/>
        </p:nvSpPr>
        <p:spPr>
          <a:xfrm>
            <a:off x="661475" y="2840137"/>
            <a:ext cx="2963391" cy="251420"/>
          </a:xfrm>
          <a:prstGeom prst="roundRect">
            <a:avLst>
              <a:gd name="adj" fmla="val 47364"/>
            </a:avLst>
          </a:prstGeom>
          <a:solidFill>
            <a:srgbClr val="CEE6FD"/>
          </a:solidFill>
          <a:ln/>
        </p:spPr>
      </p:sp>
      <p:sp>
        <p:nvSpPr>
          <p:cNvPr id="4" name="Text 2"/>
          <p:cNvSpPr/>
          <p:nvPr/>
        </p:nvSpPr>
        <p:spPr>
          <a:xfrm>
            <a:off x="760691" y="2889746"/>
            <a:ext cx="3374544" cy="152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0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GOLDMAN SACHS TOP OF MIND · JULY 2026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61475" y="3277592"/>
            <a:ext cx="10868745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The US IPO market has reopened in a big way in 2026, with issuance already at a record high. But this activity has raised two key concerns: whether it's flashing a late-cycle warning sign and whether the market can digest so much new supply.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1E3063"/>
                </a:solidFill>
                <a:latin typeface="Instrument Sans Bold" pitchFamily="34" charset="0"/>
                <a:ea typeface="Instrument Sans Bold" pitchFamily="34" charset="-122"/>
                <a:cs typeface="Instrument Sans Bold" pitchFamily="34" charset="-120"/>
              </a:rPr>
              <a:t>Ben Snider</a:t>
            </a:r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(GS) argues late-cycle warning signs aren't evident and digestion concerns are overdone.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1E3063"/>
                </a:solidFill>
                <a:latin typeface="Instrument Sans Bold" pitchFamily="34" charset="0"/>
                <a:ea typeface="Instrument Sans Bold" pitchFamily="34" charset="-122"/>
                <a:cs typeface="Instrument Sans Bold" pitchFamily="34" charset="-120"/>
              </a:rPr>
              <a:t>Jay Ritter</a:t>
            </a:r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(U. of Florida) notes high issuance has historically predicted lower returns, but the signal works only "slightly better than chance."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1E3063"/>
                </a:solidFill>
                <a:latin typeface="Instrument Sans Bold" pitchFamily="34" charset="0"/>
                <a:ea typeface="Instrument Sans Bold" pitchFamily="34" charset="-122"/>
                <a:cs typeface="Instrument Sans Bold" pitchFamily="34" charset="-120"/>
              </a:rPr>
              <a:t>Owen Lamont</a:t>
            </a:r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(Acadian) calls an issuance wave one of the "four horsemen" of a bubble — especially alongside a debt surge — but stresses IPO waves can last years and "may mark the beginning of a bubble rather than the end." Key to watch: first-day IPO returns and the AI outlook.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454819"/>
            <a:ext cx="10868745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Macro News &amp; Views: Key Datapoints</a:t>
            </a:r>
            <a:endParaRPr lang="en-US" sz="1600" dirty="0"/>
          </a:p>
        </p:txBody>
      </p:sp>
      <p:sp>
        <p:nvSpPr>
          <p:cNvPr id="3" name="Shape 1"/>
          <p:cNvSpPr/>
          <p:nvPr/>
        </p:nvSpPr>
        <p:spPr>
          <a:xfrm>
            <a:off x="661475" y="795933"/>
            <a:ext cx="5413736" cy="523875"/>
          </a:xfrm>
          <a:prstGeom prst="roundRect">
            <a:avLst>
              <a:gd name="adj" fmla="val 14207"/>
            </a:avLst>
          </a:prstGeom>
          <a:solidFill>
            <a:srgbClr val="CEE6FD"/>
          </a:solidFill>
          <a:ln/>
        </p:spPr>
      </p:sp>
      <p:sp>
        <p:nvSpPr>
          <p:cNvPr id="4" name="Text 2"/>
          <p:cNvSpPr/>
          <p:nvPr/>
        </p:nvSpPr>
        <p:spPr>
          <a:xfrm>
            <a:off x="744122" y="878582"/>
            <a:ext cx="5248441" cy="135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🇺🇸</a:t>
            </a:r>
            <a:pPr algn="l" indent="0" marL="0">
              <a:lnSpc>
                <a:spcPct val="104000"/>
              </a:lnSpc>
              <a:buNone/>
            </a:pPr>
            <a:r>
              <a:rPr lang="en-US" sz="80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 US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744122" y="1038920"/>
            <a:ext cx="5248441" cy="19823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6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Inflation expected to continue improving, though Iran war re-escalation poses upside risk. Growth to slow in 2H26. Fed expected to hold at 3.5–3.75% for rest of 2026. Labor market resilient but slightly cooler than normal.</a:t>
            </a:r>
            <a:endParaRPr lang="en-US" sz="650" dirty="0"/>
          </a:p>
        </p:txBody>
      </p:sp>
      <p:sp>
        <p:nvSpPr>
          <p:cNvPr id="6" name="Shape 4"/>
          <p:cNvSpPr/>
          <p:nvPr/>
        </p:nvSpPr>
        <p:spPr>
          <a:xfrm>
            <a:off x="6116484" y="795933"/>
            <a:ext cx="5413736" cy="523875"/>
          </a:xfrm>
          <a:prstGeom prst="roundRect">
            <a:avLst>
              <a:gd name="adj" fmla="val 14207"/>
            </a:avLst>
          </a:prstGeom>
          <a:solidFill>
            <a:srgbClr val="CEE6FD"/>
          </a:solidFill>
          <a:ln/>
        </p:spPr>
      </p:sp>
      <p:sp>
        <p:nvSpPr>
          <p:cNvPr id="7" name="Text 5"/>
          <p:cNvSpPr/>
          <p:nvPr/>
        </p:nvSpPr>
        <p:spPr>
          <a:xfrm>
            <a:off x="6199132" y="878582"/>
            <a:ext cx="5248441" cy="135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🇯🇵</a:t>
            </a:r>
            <a:pPr algn="l" indent="0" marL="0">
              <a:lnSpc>
                <a:spcPct val="104000"/>
              </a:lnSpc>
              <a:buNone/>
            </a:pPr>
            <a:r>
              <a:rPr lang="en-US" sz="80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 Japan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6199132" y="1038920"/>
            <a:ext cx="5248441" cy="19823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6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FY2027 core CPI forecast raised to 2.3% (from 2.0%) on weaker Yen and higher memory/food prices. Next BoJ hike expected Jan 2027. Shunto base pay rose 3.5% (third consecutive year above 3%).</a:t>
            </a:r>
            <a:endParaRPr lang="en-US" sz="650" dirty="0"/>
          </a:p>
        </p:txBody>
      </p:sp>
      <p:sp>
        <p:nvSpPr>
          <p:cNvPr id="9" name="Shape 7"/>
          <p:cNvSpPr/>
          <p:nvPr/>
        </p:nvSpPr>
        <p:spPr>
          <a:xfrm>
            <a:off x="661475" y="1361083"/>
            <a:ext cx="5413736" cy="523875"/>
          </a:xfrm>
          <a:prstGeom prst="roundRect">
            <a:avLst>
              <a:gd name="adj" fmla="val 14207"/>
            </a:avLst>
          </a:prstGeom>
          <a:solidFill>
            <a:srgbClr val="CEE6FD"/>
          </a:solidFill>
          <a:ln/>
        </p:spPr>
      </p:sp>
      <p:sp>
        <p:nvSpPr>
          <p:cNvPr id="10" name="Text 8"/>
          <p:cNvSpPr/>
          <p:nvPr/>
        </p:nvSpPr>
        <p:spPr>
          <a:xfrm>
            <a:off x="744122" y="1443732"/>
            <a:ext cx="5248441" cy="135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🇪🇺</a:t>
            </a:r>
            <a:pPr algn="l" indent="0" marL="0">
              <a:lnSpc>
                <a:spcPct val="104000"/>
              </a:lnSpc>
              <a:buNone/>
            </a:pPr>
            <a:r>
              <a:rPr lang="en-US" sz="80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 Europe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744122" y="1604070"/>
            <a:ext cx="5248441" cy="19823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6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2026 EA GDP growth forecast raised to 0.7% (from 0.5%). ECB expected to hike 25bp in September to 2.5%. EA political risk rising with elections in France, Italy, Spain, Greece in 2027. EA still losing export share to China.</a:t>
            </a:r>
            <a:endParaRPr lang="en-US" sz="650" dirty="0"/>
          </a:p>
        </p:txBody>
      </p:sp>
      <p:sp>
        <p:nvSpPr>
          <p:cNvPr id="12" name="Shape 10"/>
          <p:cNvSpPr/>
          <p:nvPr/>
        </p:nvSpPr>
        <p:spPr>
          <a:xfrm>
            <a:off x="6116484" y="1361083"/>
            <a:ext cx="5413736" cy="523875"/>
          </a:xfrm>
          <a:prstGeom prst="roundRect">
            <a:avLst>
              <a:gd name="adj" fmla="val 14207"/>
            </a:avLst>
          </a:prstGeom>
          <a:solidFill>
            <a:srgbClr val="CEE6FD"/>
          </a:solidFill>
          <a:ln/>
        </p:spPr>
      </p:sp>
      <p:sp>
        <p:nvSpPr>
          <p:cNvPr id="13" name="Text 11"/>
          <p:cNvSpPr/>
          <p:nvPr/>
        </p:nvSpPr>
        <p:spPr>
          <a:xfrm>
            <a:off x="6199132" y="1443732"/>
            <a:ext cx="5248441" cy="135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🇨🇳</a:t>
            </a:r>
            <a:pPr algn="l" indent="0" marL="0">
              <a:lnSpc>
                <a:spcPct val="104000"/>
              </a:lnSpc>
              <a:buNone/>
            </a:pPr>
            <a:r>
              <a:rPr lang="en-US" sz="80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 China / EM</a:t>
            </a:r>
            <a:endParaRPr lang="en-US" sz="800" dirty="0"/>
          </a:p>
        </p:txBody>
      </p:sp>
      <p:sp>
        <p:nvSpPr>
          <p:cNvPr id="14" name="Text 12"/>
          <p:cNvSpPr/>
          <p:nvPr/>
        </p:nvSpPr>
        <p:spPr>
          <a:xfrm>
            <a:off x="6199132" y="1604070"/>
            <a:ext cx="5248441" cy="19823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6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2026 GDP forecast lowered to 4.6% after larger-than-expected 2Q slowdown. Growth powered by exports alone, leaving China vulnerable to global shocks. Stronger easing rhetoric expected at July Politburo. Hungary Euro entry realistic by Jan 2031.</a:t>
            </a:r>
            <a:endParaRPr lang="en-US" sz="650" dirty="0"/>
          </a:p>
        </p:txBody>
      </p:sp>
      <p:pic>
        <p:nvPicPr>
          <p:cNvPr id="1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1931392"/>
            <a:ext cx="10868745" cy="6086574"/>
          </a:xfrm>
          <a:prstGeom prst="rect">
            <a:avLst/>
          </a:prstGeom>
        </p:spPr>
      </p:pic>
      <p:sp>
        <p:nvSpPr>
          <p:cNvPr id="16" name="Text 13"/>
          <p:cNvSpPr/>
          <p:nvPr/>
        </p:nvSpPr>
        <p:spPr>
          <a:xfrm>
            <a:off x="661475" y="8064401"/>
            <a:ext cx="11478330" cy="99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6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Global growth expected to slow to 2.5% yoy in 2026 amid lingering headwinds from rising energy prices. Global core inflation expected to end 2026 at 2.8%. WATCH THE IRAN WAR: situation remains fluid; closely watching oil flows through Strait of Hormuz.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723007"/>
            <a:ext cx="10868745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US IPO Surge: Reasons for Concern… and Comfort</a:t>
            </a:r>
            <a:endParaRPr lang="en-US" sz="3250" dirty="0"/>
          </a:p>
        </p:txBody>
      </p:sp>
      <p:sp>
        <p:nvSpPr>
          <p:cNvPr id="3" name="Shape 1"/>
          <p:cNvSpPr/>
          <p:nvPr/>
        </p:nvSpPr>
        <p:spPr>
          <a:xfrm>
            <a:off x="542415" y="1487785"/>
            <a:ext cx="5470785" cy="4647109"/>
          </a:xfrm>
          <a:prstGeom prst="roundRect">
            <a:avLst>
              <a:gd name="adj" fmla="val 5125"/>
            </a:avLst>
          </a:prstGeom>
          <a:solidFill>
            <a:srgbClr val="84C1FA"/>
          </a:solidFill>
          <a:ln/>
        </p:spPr>
      </p:sp>
      <p:sp>
        <p:nvSpPr>
          <p:cNvPr id="4" name="Text 2"/>
          <p:cNvSpPr/>
          <p:nvPr/>
        </p:nvSpPr>
        <p:spPr>
          <a:xfrm>
            <a:off x="707710" y="1653084"/>
            <a:ext cx="5140196" cy="2648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⚠️</a:t>
            </a:r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 Reasons for Concern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707710" y="2083197"/>
            <a:ext cx="5140196" cy="3406775"/>
          </a:xfrm>
          <a:prstGeom prst="rect">
            <a:avLst/>
          </a:prstGeom>
          <a:noFill/>
          <a:ln/>
        </p:spPr>
        <p:txBody>
          <a:bodyPr wrap="square" lIns="0" tIns="66156" rIns="0" bIns="0" rtlCol="0" anchor="t">
            <a:normAutofit/>
          </a:bodyPr>
          <a:lstStyle/>
          <a:p>
            <a:pPr algn="l" marL="264160" indent="-264160">
              <a:lnSpc>
                <a:spcPct val="133000"/>
              </a:lnSpc>
              <a:buSzPct val="100000"/>
              <a:buChar char="•"/>
            </a:pPr>
            <a:r>
              <a:rPr lang="en-US" sz="1300" b="1" dirty="0">
                <a:solidFill>
                  <a:srgbClr val="1E3063"/>
                </a:solidFill>
                <a:latin typeface="Instrument Sans Bold" pitchFamily="34" charset="0"/>
                <a:ea typeface="Instrument Sans Bold" pitchFamily="34" charset="-122"/>
                <a:cs typeface="Instrument Sans Bold" pitchFamily="34" charset="-120"/>
              </a:rPr>
              <a:t>Record issuance:</a:t>
            </a:r>
            <a:pPr algn="l" marL="264160" indent="-264160">
              <a:lnSpc>
                <a:spcPct val="133000"/>
              </a:lnSpc>
              <a:buSzPct val="100000"/>
              <a:buChar char="•"/>
            </a:pPr>
            <a:r>
              <a:rPr lang="en-US" sz="13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US IPO gross proceeds projected at $225bn in 2026, surpassing prior record of $122bn in 2021</a:t>
            </a:r>
            <a:endParaRPr lang="en-US" sz="1300" dirty="0"/>
          </a:p>
          <a:p>
            <a:pPr algn="l" marL="264160" indent="-264160">
              <a:lnSpc>
                <a:spcPct val="133000"/>
              </a:lnSpc>
              <a:buSzPct val="100000"/>
              <a:buChar char="•"/>
            </a:pPr>
            <a:r>
              <a:rPr lang="en-US" sz="1300" b="1" dirty="0">
                <a:solidFill>
                  <a:srgbClr val="1E3063"/>
                </a:solidFill>
                <a:latin typeface="Instrument Sans Bold" pitchFamily="34" charset="0"/>
                <a:ea typeface="Instrument Sans Bold" pitchFamily="34" charset="-122"/>
                <a:cs typeface="Instrument Sans Bold" pitchFamily="34" charset="-120"/>
              </a:rPr>
              <a:t>Expiring lockups:</a:t>
            </a:r>
            <a:pPr algn="l" marL="264160" indent="-264160">
              <a:lnSpc>
                <a:spcPct val="133000"/>
              </a:lnSpc>
              <a:buSzPct val="100000"/>
              <a:buChar char="•"/>
            </a:pPr>
            <a:r>
              <a:rPr lang="en-US" sz="13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~$720bn in lockup shares set to expire, dramatically increasing public float</a:t>
            </a:r>
            <a:endParaRPr lang="en-US" sz="1300" dirty="0"/>
          </a:p>
          <a:p>
            <a:pPr algn="l" marL="264160" indent="-264160">
              <a:lnSpc>
                <a:spcPct val="133000"/>
              </a:lnSpc>
              <a:buSzPct val="100000"/>
              <a:buChar char="•"/>
            </a:pPr>
            <a:r>
              <a:rPr lang="en-US" sz="1300" b="1" dirty="0">
                <a:solidFill>
                  <a:srgbClr val="1E3063"/>
                </a:solidFill>
                <a:latin typeface="Instrument Sans Bold" pitchFamily="34" charset="0"/>
                <a:ea typeface="Instrument Sans Bold" pitchFamily="34" charset="-122"/>
                <a:cs typeface="Instrument Sans Bold" pitchFamily="34" charset="-120"/>
              </a:rPr>
              <a:t>Historical signal:</a:t>
            </a:r>
            <a:pPr algn="l" marL="264160" indent="-264160">
              <a:lnSpc>
                <a:spcPct val="133000"/>
              </a:lnSpc>
              <a:buSzPct val="100000"/>
              <a:buChar char="•"/>
            </a:pPr>
            <a:r>
              <a:rPr lang="en-US" sz="13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Elevated issuance has historically preceded below-average equity returns; median 6m S&amp;P 500 return is just 7% when &gt;75 IPOs occur in a 6-month period</a:t>
            </a:r>
            <a:endParaRPr lang="en-US" sz="1300" dirty="0"/>
          </a:p>
          <a:p>
            <a:pPr algn="l" marL="264160" indent="-264160">
              <a:lnSpc>
                <a:spcPct val="133000"/>
              </a:lnSpc>
              <a:buSzPct val="100000"/>
              <a:buChar char="•"/>
            </a:pPr>
            <a:r>
              <a:rPr lang="en-US" sz="1300" b="1" dirty="0">
                <a:solidFill>
                  <a:srgbClr val="1E3063"/>
                </a:solidFill>
                <a:latin typeface="Instrument Sans Bold" pitchFamily="34" charset="0"/>
                <a:ea typeface="Instrument Sans Bold" pitchFamily="34" charset="-122"/>
                <a:cs typeface="Instrument Sans Bold" pitchFamily="34" charset="-120"/>
              </a:rPr>
              <a:t>Buyback slowdown:</a:t>
            </a:r>
            <a:pPr algn="l" marL="264160" indent="-264160">
              <a:lnSpc>
                <a:spcPct val="133000"/>
              </a:lnSpc>
              <a:buSzPct val="100000"/>
              <a:buChar char="•"/>
            </a:pPr>
            <a:r>
              <a:rPr lang="en-US" sz="13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S&amp;P 500 buyback growth has slowed as hyperscalers redirect capital to AI capex</a:t>
            </a:r>
            <a:endParaRPr lang="en-US" sz="1300" dirty="0"/>
          </a:p>
          <a:p>
            <a:pPr algn="l" marL="264160" indent="-264160">
              <a:lnSpc>
                <a:spcPct val="133000"/>
              </a:lnSpc>
              <a:buSzPct val="100000"/>
              <a:buChar char="•"/>
            </a:pPr>
            <a:r>
              <a:rPr lang="en-US" sz="1300" b="1" dirty="0">
                <a:solidFill>
                  <a:srgbClr val="1E3063"/>
                </a:solidFill>
                <a:latin typeface="Instrument Sans Bold" pitchFamily="34" charset="0"/>
                <a:ea typeface="Instrument Sans Bold" pitchFamily="34" charset="-122"/>
                <a:cs typeface="Instrument Sans Bold" pitchFamily="34" charset="-120"/>
              </a:rPr>
              <a:t>Debt issuance wave:</a:t>
            </a:r>
            <a:pPr algn="l" marL="264160" indent="-264160">
              <a:lnSpc>
                <a:spcPct val="133000"/>
              </a:lnSpc>
              <a:buSzPct val="100000"/>
              <a:buChar char="•"/>
            </a:pPr>
            <a:r>
              <a:rPr lang="en-US" sz="13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AI-related IG debt issuance exceeds $411bn YTD; Lamont warns combined debt + equity waves would be a negative sign for both markets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303904" y="1653084"/>
            <a:ext cx="5232666" cy="2648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✅</a:t>
            </a:r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 Reasons for Comfort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303904" y="2083197"/>
            <a:ext cx="5232666" cy="3993852"/>
          </a:xfrm>
          <a:prstGeom prst="rect">
            <a:avLst/>
          </a:prstGeom>
          <a:noFill/>
          <a:ln/>
        </p:spPr>
        <p:txBody>
          <a:bodyPr wrap="square" lIns="0" tIns="66156" rIns="0" bIns="0" rtlCol="0" anchor="t">
            <a:normAutofit/>
          </a:bodyPr>
          <a:lstStyle/>
          <a:p>
            <a:pPr algn="l" marL="264160" indent="-264160">
              <a:lnSpc>
                <a:spcPct val="133000"/>
              </a:lnSpc>
              <a:buSzPct val="100000"/>
              <a:buChar char="•"/>
            </a:pPr>
            <a:r>
              <a:rPr lang="en-US" sz="1300" b="1" dirty="0">
                <a:solidFill>
                  <a:srgbClr val="1E3063"/>
                </a:solidFill>
                <a:latin typeface="Instrument Sans Bold" pitchFamily="34" charset="0"/>
                <a:ea typeface="Instrument Sans Bold" pitchFamily="34" charset="-122"/>
                <a:cs typeface="Instrument Sans Bold" pitchFamily="34" charset="-120"/>
              </a:rPr>
              <a:t>Deal count modest:</a:t>
            </a:r>
            <a:pPr algn="l" marL="264160" indent="-264160">
              <a:lnSpc>
                <a:spcPct val="133000"/>
              </a:lnSpc>
              <a:buSzPct val="100000"/>
              <a:buChar char="•"/>
            </a:pPr>
            <a:r>
              <a:rPr lang="en-US" sz="13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~60 IPOs YTD vs. 25-year median of ~100/year; 2021 saw 268 IPOs, 1999 saw 394</a:t>
            </a:r>
            <a:endParaRPr lang="en-US" sz="1300" dirty="0"/>
          </a:p>
          <a:p>
            <a:pPr algn="l" marL="264160" indent="-264160">
              <a:lnSpc>
                <a:spcPct val="133000"/>
              </a:lnSpc>
              <a:buSzPct val="100000"/>
              <a:buChar char="•"/>
            </a:pPr>
            <a:r>
              <a:rPr lang="en-US" sz="1300" b="1" dirty="0">
                <a:solidFill>
                  <a:srgbClr val="1E3063"/>
                </a:solidFill>
                <a:latin typeface="Instrument Sans Bold" pitchFamily="34" charset="0"/>
                <a:ea typeface="Instrument Sans Bold" pitchFamily="34" charset="-122"/>
                <a:cs typeface="Instrument Sans Bold" pitchFamily="34" charset="-120"/>
              </a:rPr>
              <a:t>Valuations reasonable:</a:t>
            </a:r>
            <a:pPr algn="l" marL="264160" indent="-264160">
              <a:lnSpc>
                <a:spcPct val="133000"/>
              </a:lnSpc>
              <a:buSzPct val="100000"/>
              <a:buChar char="•"/>
            </a:pPr>
            <a:r>
              <a:rPr lang="en-US" sz="13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Median IPO at 5x EV/sales vs. 30-year median of ~4x, well below 9x in 1999 and 7x in 2021</a:t>
            </a:r>
            <a:endParaRPr lang="en-US" sz="1300" dirty="0"/>
          </a:p>
          <a:p>
            <a:pPr algn="l" marL="264160" indent="-264160">
              <a:lnSpc>
                <a:spcPct val="133000"/>
              </a:lnSpc>
              <a:buSzPct val="100000"/>
              <a:buChar char="•"/>
            </a:pPr>
            <a:r>
              <a:rPr lang="en-US" sz="1300" b="1" dirty="0">
                <a:solidFill>
                  <a:srgbClr val="1E3063"/>
                </a:solidFill>
                <a:latin typeface="Instrument Sans Bold" pitchFamily="34" charset="0"/>
                <a:ea typeface="Instrument Sans Bold" pitchFamily="34" charset="-122"/>
                <a:cs typeface="Instrument Sans Bold" pitchFamily="34" charset="-120"/>
              </a:rPr>
              <a:t>Higher profitability:</a:t>
            </a:r>
            <a:pPr algn="l" marL="264160" indent="-264160">
              <a:lnSpc>
                <a:spcPct val="133000"/>
              </a:lnSpc>
              <a:buSzPct val="100000"/>
              <a:buChar char="•"/>
            </a:pPr>
            <a:r>
              <a:rPr lang="en-US" sz="13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43% of 2025 IPOs had positive net income in first public quarter vs. 28% in 1999 and 24% in 2021</a:t>
            </a:r>
            <a:endParaRPr lang="en-US" sz="1300" dirty="0"/>
          </a:p>
          <a:p>
            <a:pPr algn="l" marL="264160" indent="-264160">
              <a:lnSpc>
                <a:spcPct val="133000"/>
              </a:lnSpc>
              <a:buSzPct val="100000"/>
              <a:buChar char="•"/>
            </a:pPr>
            <a:r>
              <a:rPr lang="en-US" sz="1300" b="1" dirty="0">
                <a:solidFill>
                  <a:srgbClr val="1E3063"/>
                </a:solidFill>
                <a:latin typeface="Instrument Sans Bold" pitchFamily="34" charset="0"/>
                <a:ea typeface="Instrument Sans Bold" pitchFamily="34" charset="-122"/>
                <a:cs typeface="Instrument Sans Bold" pitchFamily="34" charset="-120"/>
              </a:rPr>
              <a:t>Healthy demand:</a:t>
            </a:r>
            <a:pPr algn="l" marL="264160" indent="-264160">
              <a:lnSpc>
                <a:spcPct val="133000"/>
              </a:lnSpc>
              <a:buSzPct val="100000"/>
              <a:buChar char="•"/>
            </a:pPr>
            <a:r>
              <a:rPr lang="en-US" sz="13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Households are net buyers of equities (unlike during Dot-Com boom); foreign ownership rose from 6% in 1995 to 18% today</a:t>
            </a:r>
            <a:endParaRPr lang="en-US" sz="1300" dirty="0"/>
          </a:p>
          <a:p>
            <a:pPr algn="l" marL="264160" indent="-264160">
              <a:lnSpc>
                <a:spcPct val="133000"/>
              </a:lnSpc>
              <a:buSzPct val="100000"/>
              <a:buChar char="•"/>
            </a:pPr>
            <a:r>
              <a:rPr lang="en-US" sz="1300" b="1" dirty="0">
                <a:solidFill>
                  <a:srgbClr val="1E3063"/>
                </a:solidFill>
                <a:latin typeface="Instrument Sans Bold" pitchFamily="34" charset="0"/>
                <a:ea typeface="Instrument Sans Bold" pitchFamily="34" charset="-122"/>
                <a:cs typeface="Instrument Sans Bold" pitchFamily="34" charset="-120"/>
              </a:rPr>
              <a:t>Buybacks still robust:</a:t>
            </a:r>
            <a:pPr algn="l" marL="264160" indent="-264160">
              <a:lnSpc>
                <a:spcPct val="133000"/>
              </a:lnSpc>
              <a:buSzPct val="100000"/>
              <a:buChar char="•"/>
            </a:pPr>
            <a:r>
              <a:rPr lang="en-US" sz="13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~$1.3tn in gross buybacks expected in 2026, more than offsetting ~$700bn in total equity issuance (~1% of Russell 3000 market cap)</a:t>
            </a:r>
            <a:endParaRPr lang="en-US" sz="1300" dirty="0"/>
          </a:p>
          <a:p>
            <a:pPr algn="l" marL="264160" indent="-264160">
              <a:lnSpc>
                <a:spcPct val="133000"/>
              </a:lnSpc>
              <a:buSzPct val="100000"/>
              <a:buChar char="•"/>
            </a:pPr>
            <a:r>
              <a:rPr lang="en-US" sz="1300" b="1" dirty="0">
                <a:solidFill>
                  <a:srgbClr val="1E3063"/>
                </a:solidFill>
                <a:latin typeface="Instrument Sans Bold" pitchFamily="34" charset="0"/>
                <a:ea typeface="Instrument Sans Bold" pitchFamily="34" charset="-122"/>
                <a:cs typeface="Instrument Sans Bold" pitchFamily="34" charset="-120"/>
              </a:rPr>
              <a:t>Self-limiting dynamic:</a:t>
            </a:r>
            <a:pPr algn="l" marL="264160" indent="-264160">
              <a:lnSpc>
                <a:spcPct val="133000"/>
              </a:lnSpc>
              <a:buSzPct val="100000"/>
              <a:buChar char="•"/>
            </a:pPr>
            <a:r>
              <a:rPr lang="en-US" sz="13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IPOs will only come to market as long as demand remains sufficient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468114"/>
            <a:ext cx="10868745" cy="492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100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Europe, Credit &amp; Hong Kong: Global Issuance Themes</a:t>
            </a:r>
            <a:endParaRPr lang="en-US" sz="31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1475" y="1261170"/>
            <a:ext cx="3522773" cy="512861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14278" y="1437779"/>
            <a:ext cx="3093365" cy="4988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🇪🇺</a:t>
            </a:r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 Europe: A Smaller IPO Rebound</a:t>
            </a:r>
            <a:endParaRPr lang="en-US" sz="1550" dirty="0"/>
          </a:p>
        </p:txBody>
      </p:sp>
      <p:sp>
        <p:nvSpPr>
          <p:cNvPr id="5" name="Text 2"/>
          <p:cNvSpPr/>
          <p:nvPr/>
        </p:nvSpPr>
        <p:spPr>
          <a:xfrm>
            <a:off x="914278" y="2026741"/>
            <a:ext cx="3093365" cy="32013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European equity issuance has picked up — over €200bn raised in 12 months — but represents only 1.7% of market cap, near the long-run 1.4% average. Net supply remains marginally negative. The bigger challenge is </a:t>
            </a:r>
            <a:pPr algn="l" indent="0" marL="0">
              <a:lnSpc>
                <a:spcPct val="130000"/>
              </a:lnSpc>
              <a:buNone/>
            </a:pPr>
            <a:r>
              <a:rPr lang="en-US" sz="1200" b="1" dirty="0">
                <a:solidFill>
                  <a:srgbClr val="1E3063"/>
                </a:solidFill>
                <a:latin typeface="Instrument Sans Bold" pitchFamily="34" charset="0"/>
                <a:ea typeface="Instrument Sans Bold" pitchFamily="34" charset="-122"/>
                <a:cs typeface="Instrument Sans Bold" pitchFamily="34" charset="-120"/>
              </a:rPr>
              <a:t>lack of domestic equity inflows</a:t>
            </a:r>
            <a:pPr algn="l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rather than oversupply. Europe has completed only ~40 IPOs over the past year vs. a normal pace of ~100. M&amp;A is increasingly driven by cross-border flows (50–60% of deal value from foreign acquirers in 2024). GS expects a gradual, selective recovery lagging the US.</a:t>
            </a:r>
            <a:endParaRPr lang="en-US" sz="12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34461" y="1261170"/>
            <a:ext cx="3522773" cy="512861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587264" y="1437779"/>
            <a:ext cx="3093365" cy="4988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💳</a:t>
            </a:r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 Mind the (Financing) Gap: AI Debt Surge</a:t>
            </a:r>
            <a:endParaRPr lang="en-US" sz="1550" dirty="0"/>
          </a:p>
        </p:txBody>
      </p:sp>
      <p:sp>
        <p:nvSpPr>
          <p:cNvPr id="8" name="Text 4"/>
          <p:cNvSpPr/>
          <p:nvPr/>
        </p:nvSpPr>
        <p:spPr>
          <a:xfrm>
            <a:off x="4587264" y="2026741"/>
            <a:ext cx="3093365" cy="32013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GS estimates over </a:t>
            </a:r>
            <a:pPr algn="l" indent="0" marL="0">
              <a:lnSpc>
                <a:spcPct val="130000"/>
              </a:lnSpc>
              <a:buNone/>
            </a:pPr>
            <a:r>
              <a:rPr lang="en-US" sz="1200" b="1" dirty="0">
                <a:solidFill>
                  <a:srgbClr val="1E3063"/>
                </a:solidFill>
                <a:latin typeface="Instrument Sans Bold" pitchFamily="34" charset="0"/>
                <a:ea typeface="Instrument Sans Bold" pitchFamily="34" charset="-122"/>
                <a:cs typeface="Instrument Sans Bold" pitchFamily="34" charset="-120"/>
              </a:rPr>
              <a:t>$411bn of AI-related IG issuance</a:t>
            </a:r>
            <a:pPr algn="l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globally YTD and over $77bn in leveraged finance. Hyperscalers have issued $194bn of IG debt this year vs. $108bn in full-year 2025. Technology now represents 20% of all YTD 2026 USD IG gross supply — a new record — and Tech spreads now trade </a:t>
            </a:r>
            <a:pPr algn="l" indent="0" marL="0">
              <a:lnSpc>
                <a:spcPct val="130000"/>
              </a:lnSpc>
              <a:buNone/>
            </a:pPr>
            <a:r>
              <a:rPr lang="en-US" sz="1200" i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wide</a:t>
            </a:r>
            <a:pPr algn="l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to the broader IG market for the first time since 2010. Issuer concentration and market saturation constraints will become more binding ahead; private lending and project finance expected to fill the gap in 2027+.</a:t>
            </a:r>
            <a:endParaRPr lang="en-US" sz="12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07447" y="1261170"/>
            <a:ext cx="3522773" cy="512861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8260250" y="1437779"/>
            <a:ext cx="3093365" cy="2526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🇭🇰</a:t>
            </a:r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 Hong Kong's IPO Resurgence</a:t>
            </a:r>
            <a:endParaRPr lang="en-US" sz="1550" dirty="0"/>
          </a:p>
        </p:txBody>
      </p:sp>
      <p:sp>
        <p:nvSpPr>
          <p:cNvPr id="11" name="Text 6"/>
          <p:cNvSpPr/>
          <p:nvPr/>
        </p:nvSpPr>
        <p:spPr>
          <a:xfrm>
            <a:off x="8260250" y="1780480"/>
            <a:ext cx="3093365" cy="4432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Following a multi-year slowdown (avg. 75 listings, $10bn annually in 2022–2024), Hong Kong staged a powerful rebound: 119 listings raised $37bn in 2025, with 84 companies raising $27bn in H1 2026, on track for ~$60bn full-year. A structural shift toward "Hard Tech" and "New Economy" companies, a surge in A-to-H dual listings (driven by CSRC's "Nine Measures" slowing A-share IPOs), and HKEX's accommodative listing rules underpin the resurgence. IPOs in 2025–2026 generated a </a:t>
            </a:r>
            <a:pPr algn="l" indent="0" marL="0">
              <a:lnSpc>
                <a:spcPct val="130000"/>
              </a:lnSpc>
              <a:buNone/>
            </a:pPr>
            <a:r>
              <a:rPr lang="en-US" sz="1200" b="1" dirty="0">
                <a:solidFill>
                  <a:srgbClr val="1E3063"/>
                </a:solidFill>
                <a:latin typeface="Instrument Sans Bold" pitchFamily="34" charset="0"/>
                <a:ea typeface="Instrument Sans Bold" pitchFamily="34" charset="-122"/>
                <a:cs typeface="Instrument Sans Bold" pitchFamily="34" charset="-120"/>
              </a:rPr>
              <a:t>median return of ~20% and average of ~60%</a:t>
            </a:r>
            <a:pPr algn="l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in the first three months post-listing. Over $400bn in multi-channel demand (dividends, buybacks, Southbound inflows) expected to absorb $110bn in total equity supply.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55427"/>
            <a:ext cx="10868745" cy="3150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950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Index Rule Changes, Key Forecasts &amp; Archive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661475" y="894953"/>
            <a:ext cx="10868745" cy="157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50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New Index Inclusion Rules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661475" y="1144488"/>
            <a:ext cx="10868745" cy="1222970"/>
          </a:xfrm>
          <a:prstGeom prst="roundRect">
            <a:avLst>
              <a:gd name="adj" fmla="val 7417"/>
            </a:avLst>
          </a:prstGeom>
          <a:noFill/>
          <a:ln w="635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67825" y="1150838"/>
            <a:ext cx="10856046" cy="216098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768827" y="1193998"/>
            <a:ext cx="2576150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b="1" dirty="0">
                <a:solidFill>
                  <a:srgbClr val="1E3063"/>
                </a:solidFill>
                <a:latin typeface="Instrument Sans Bold" pitchFamily="34" charset="0"/>
                <a:ea typeface="Instrument Sans Bold" pitchFamily="34" charset="-122"/>
                <a:cs typeface="Instrument Sans Bold" pitchFamily="34" charset="-120"/>
              </a:rPr>
              <a:t>Index Provider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2943151" y="1193998"/>
            <a:ext cx="2572975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b="1" dirty="0">
                <a:solidFill>
                  <a:srgbClr val="1E3063"/>
                </a:solidFill>
                <a:latin typeface="Instrument Sans Bold" pitchFamily="34" charset="0"/>
                <a:ea typeface="Instrument Sans Bold" pitchFamily="34" charset="-122"/>
                <a:cs typeface="Instrument Sans Bold" pitchFamily="34" charset="-120"/>
              </a:rPr>
              <a:t>Index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5114301" y="1193998"/>
            <a:ext cx="2572975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b="1" dirty="0">
                <a:solidFill>
                  <a:srgbClr val="1E3063"/>
                </a:solidFill>
                <a:latin typeface="Instrument Sans Bold" pitchFamily="34" charset="0"/>
                <a:ea typeface="Instrument Sans Bold" pitchFamily="34" charset="-122"/>
                <a:cs typeface="Instrument Sans Bold" pitchFamily="34" charset="-120"/>
              </a:rPr>
              <a:t>Change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7285451" y="1193998"/>
            <a:ext cx="2572975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b="1" dirty="0">
                <a:solidFill>
                  <a:srgbClr val="1E3063"/>
                </a:solidFill>
                <a:latin typeface="Instrument Sans Bold" pitchFamily="34" charset="0"/>
                <a:ea typeface="Instrument Sans Bold" pitchFamily="34" charset="-122"/>
                <a:cs typeface="Instrument Sans Bold" pitchFamily="34" charset="-120"/>
              </a:rPr>
              <a:t>Previous</a:t>
            </a:r>
            <a:endParaRPr lang="en-US" sz="750" dirty="0"/>
          </a:p>
        </p:txBody>
      </p:sp>
      <p:sp>
        <p:nvSpPr>
          <p:cNvPr id="10" name="Text 8"/>
          <p:cNvSpPr/>
          <p:nvPr/>
        </p:nvSpPr>
        <p:spPr>
          <a:xfrm>
            <a:off x="9456600" y="1193998"/>
            <a:ext cx="2576150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b="1" dirty="0">
                <a:solidFill>
                  <a:srgbClr val="1E3063"/>
                </a:solidFill>
                <a:latin typeface="Instrument Sans Bold" pitchFamily="34" charset="0"/>
                <a:ea typeface="Instrument Sans Bold" pitchFamily="34" charset="-122"/>
                <a:cs typeface="Instrument Sans Bold" pitchFamily="34" charset="-120"/>
              </a:rPr>
              <a:t>New Rule</a:t>
            </a:r>
            <a:endParaRPr lang="en-US" sz="750" dirty="0"/>
          </a:p>
        </p:txBody>
      </p:sp>
      <p:sp>
        <p:nvSpPr>
          <p:cNvPr id="11" name="Shape 9"/>
          <p:cNvSpPr/>
          <p:nvPr/>
        </p:nvSpPr>
        <p:spPr>
          <a:xfrm>
            <a:off x="667825" y="1366937"/>
            <a:ext cx="10856046" cy="216098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2" name="Text 10"/>
          <p:cNvSpPr/>
          <p:nvPr/>
        </p:nvSpPr>
        <p:spPr>
          <a:xfrm>
            <a:off x="768827" y="1410097"/>
            <a:ext cx="2576150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Nasdaq</a:t>
            </a:r>
            <a:endParaRPr lang="en-US" sz="750" dirty="0"/>
          </a:p>
        </p:txBody>
      </p:sp>
      <p:sp>
        <p:nvSpPr>
          <p:cNvPr id="13" name="Text 11"/>
          <p:cNvSpPr/>
          <p:nvPr/>
        </p:nvSpPr>
        <p:spPr>
          <a:xfrm>
            <a:off x="2943151" y="1410097"/>
            <a:ext cx="2572975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Nasdaq-100</a:t>
            </a:r>
            <a:endParaRPr lang="en-US" sz="750" dirty="0"/>
          </a:p>
        </p:txBody>
      </p:sp>
      <p:sp>
        <p:nvSpPr>
          <p:cNvPr id="14" name="Text 12"/>
          <p:cNvSpPr/>
          <p:nvPr/>
        </p:nvSpPr>
        <p:spPr>
          <a:xfrm>
            <a:off x="5114301" y="1410097"/>
            <a:ext cx="2572975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Seasoning</a:t>
            </a:r>
            <a:endParaRPr lang="en-US" sz="750" dirty="0"/>
          </a:p>
        </p:txBody>
      </p:sp>
      <p:sp>
        <p:nvSpPr>
          <p:cNvPr id="15" name="Text 13"/>
          <p:cNvSpPr/>
          <p:nvPr/>
        </p:nvSpPr>
        <p:spPr>
          <a:xfrm>
            <a:off x="7285451" y="1410097"/>
            <a:ext cx="2572975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3 months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9456600" y="1410097"/>
            <a:ext cx="2576150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Top 40 eligible after 15 days</a:t>
            </a:r>
            <a:endParaRPr lang="en-US" sz="750" dirty="0"/>
          </a:p>
        </p:txBody>
      </p:sp>
      <p:sp>
        <p:nvSpPr>
          <p:cNvPr id="17" name="Shape 15"/>
          <p:cNvSpPr/>
          <p:nvPr/>
        </p:nvSpPr>
        <p:spPr>
          <a:xfrm>
            <a:off x="667825" y="1583035"/>
            <a:ext cx="10856046" cy="216098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8" name="Text 16"/>
          <p:cNvSpPr/>
          <p:nvPr/>
        </p:nvSpPr>
        <p:spPr>
          <a:xfrm>
            <a:off x="768827" y="1626195"/>
            <a:ext cx="2576150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FTSE Russell</a:t>
            </a:r>
            <a:endParaRPr lang="en-US" sz="750" dirty="0"/>
          </a:p>
        </p:txBody>
      </p:sp>
      <p:sp>
        <p:nvSpPr>
          <p:cNvPr id="19" name="Text 17"/>
          <p:cNvSpPr/>
          <p:nvPr/>
        </p:nvSpPr>
        <p:spPr>
          <a:xfrm>
            <a:off x="2943151" y="1626195"/>
            <a:ext cx="2572975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Russell US</a:t>
            </a:r>
            <a:endParaRPr lang="en-US" sz="750" dirty="0"/>
          </a:p>
        </p:txBody>
      </p:sp>
      <p:sp>
        <p:nvSpPr>
          <p:cNvPr id="20" name="Text 18"/>
          <p:cNvSpPr/>
          <p:nvPr/>
        </p:nvSpPr>
        <p:spPr>
          <a:xfrm>
            <a:off x="5114301" y="1626195"/>
            <a:ext cx="2572975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Seasoning</a:t>
            </a:r>
            <a:endParaRPr lang="en-US" sz="750" dirty="0"/>
          </a:p>
        </p:txBody>
      </p:sp>
      <p:sp>
        <p:nvSpPr>
          <p:cNvPr id="21" name="Text 19"/>
          <p:cNvSpPr/>
          <p:nvPr/>
        </p:nvSpPr>
        <p:spPr>
          <a:xfrm>
            <a:off x="7285451" y="1626195"/>
            <a:ext cx="2572975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Quarterly review only</a:t>
            </a:r>
            <a:endParaRPr lang="en-US" sz="750" dirty="0"/>
          </a:p>
        </p:txBody>
      </p:sp>
      <p:sp>
        <p:nvSpPr>
          <p:cNvPr id="22" name="Text 20"/>
          <p:cNvSpPr/>
          <p:nvPr/>
        </p:nvSpPr>
        <p:spPr>
          <a:xfrm>
            <a:off x="9456600" y="1626195"/>
            <a:ext cx="2576150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Fast entry after 5 days for large IPOs</a:t>
            </a:r>
            <a:endParaRPr lang="en-US" sz="750" dirty="0"/>
          </a:p>
        </p:txBody>
      </p:sp>
      <p:sp>
        <p:nvSpPr>
          <p:cNvPr id="23" name="Shape 21"/>
          <p:cNvSpPr/>
          <p:nvPr/>
        </p:nvSpPr>
        <p:spPr>
          <a:xfrm>
            <a:off x="667825" y="1799134"/>
            <a:ext cx="10856046" cy="345877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24" name="Text 22"/>
          <p:cNvSpPr/>
          <p:nvPr/>
        </p:nvSpPr>
        <p:spPr>
          <a:xfrm>
            <a:off x="768827" y="1842294"/>
            <a:ext cx="2576150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CRSP</a:t>
            </a:r>
            <a:endParaRPr lang="en-US" sz="750" dirty="0"/>
          </a:p>
        </p:txBody>
      </p:sp>
      <p:sp>
        <p:nvSpPr>
          <p:cNvPr id="25" name="Text 23"/>
          <p:cNvSpPr/>
          <p:nvPr/>
        </p:nvSpPr>
        <p:spPr>
          <a:xfrm>
            <a:off x="2943151" y="1842294"/>
            <a:ext cx="2572975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CRSP US</a:t>
            </a:r>
            <a:endParaRPr lang="en-US" sz="750" dirty="0"/>
          </a:p>
        </p:txBody>
      </p:sp>
      <p:sp>
        <p:nvSpPr>
          <p:cNvPr id="26" name="Text 24"/>
          <p:cNvSpPr/>
          <p:nvPr/>
        </p:nvSpPr>
        <p:spPr>
          <a:xfrm>
            <a:off x="5114301" y="1842294"/>
            <a:ext cx="2572975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Float</a:t>
            </a:r>
            <a:endParaRPr lang="en-US" sz="750" dirty="0"/>
          </a:p>
        </p:txBody>
      </p:sp>
      <p:sp>
        <p:nvSpPr>
          <p:cNvPr id="27" name="Text 25"/>
          <p:cNvSpPr/>
          <p:nvPr/>
        </p:nvSpPr>
        <p:spPr>
          <a:xfrm>
            <a:off x="7285451" y="1842294"/>
            <a:ext cx="2572975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10% FSO to fast-track</a:t>
            </a:r>
            <a:endParaRPr lang="en-US" sz="750" dirty="0"/>
          </a:p>
        </p:txBody>
      </p:sp>
      <p:sp>
        <p:nvSpPr>
          <p:cNvPr id="28" name="Text 26"/>
          <p:cNvSpPr/>
          <p:nvPr/>
        </p:nvSpPr>
        <p:spPr>
          <a:xfrm>
            <a:off x="9456600" y="1842294"/>
            <a:ext cx="1966566" cy="2595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5-day eligibility; 10% FSO or $3.3bn float-adj. cap</a:t>
            </a:r>
            <a:endParaRPr lang="en-US" sz="750" dirty="0"/>
          </a:p>
        </p:txBody>
      </p:sp>
      <p:sp>
        <p:nvSpPr>
          <p:cNvPr id="29" name="Shape 27"/>
          <p:cNvSpPr/>
          <p:nvPr/>
        </p:nvSpPr>
        <p:spPr>
          <a:xfrm>
            <a:off x="667825" y="2145010"/>
            <a:ext cx="10856046" cy="216098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30" name="Text 28"/>
          <p:cNvSpPr/>
          <p:nvPr/>
        </p:nvSpPr>
        <p:spPr>
          <a:xfrm>
            <a:off x="768827" y="2188170"/>
            <a:ext cx="2576150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S&amp;P Dow Jones</a:t>
            </a:r>
            <a:endParaRPr lang="en-US" sz="750" dirty="0"/>
          </a:p>
        </p:txBody>
      </p:sp>
      <p:sp>
        <p:nvSpPr>
          <p:cNvPr id="31" name="Text 29"/>
          <p:cNvSpPr/>
          <p:nvPr/>
        </p:nvSpPr>
        <p:spPr>
          <a:xfrm>
            <a:off x="2943151" y="2188170"/>
            <a:ext cx="2572975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S&amp;P 1500</a:t>
            </a:r>
            <a:endParaRPr lang="en-US" sz="750" dirty="0"/>
          </a:p>
        </p:txBody>
      </p:sp>
      <p:sp>
        <p:nvSpPr>
          <p:cNvPr id="32" name="Text 30"/>
          <p:cNvSpPr/>
          <p:nvPr/>
        </p:nvSpPr>
        <p:spPr>
          <a:xfrm>
            <a:off x="5114301" y="2188170"/>
            <a:ext cx="2572975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Seasoning</a:t>
            </a:r>
            <a:endParaRPr lang="en-US" sz="750" dirty="0"/>
          </a:p>
        </p:txBody>
      </p:sp>
      <p:sp>
        <p:nvSpPr>
          <p:cNvPr id="33" name="Text 31"/>
          <p:cNvSpPr/>
          <p:nvPr/>
        </p:nvSpPr>
        <p:spPr>
          <a:xfrm>
            <a:off x="7285451" y="2188170"/>
            <a:ext cx="2572975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12 months</a:t>
            </a:r>
            <a:endParaRPr lang="en-US" sz="750" dirty="0"/>
          </a:p>
        </p:txBody>
      </p:sp>
      <p:sp>
        <p:nvSpPr>
          <p:cNvPr id="34" name="Text 32"/>
          <p:cNvSpPr/>
          <p:nvPr/>
        </p:nvSpPr>
        <p:spPr>
          <a:xfrm>
            <a:off x="9456600" y="2188170"/>
            <a:ext cx="2576150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endParaRPr lang="en-US" sz="750" dirty="0"/>
          </a:p>
        </p:txBody>
      </p:sp>
      <p:sp>
        <p:nvSpPr>
          <p:cNvPr id="35" name="Text 33"/>
          <p:cNvSpPr/>
          <p:nvPr/>
        </p:nvSpPr>
        <p:spPr>
          <a:xfrm>
            <a:off x="661475" y="2436515"/>
            <a:ext cx="11478330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b="1" dirty="0">
                <a:solidFill>
                  <a:srgbClr val="1E3063"/>
                </a:solidFill>
                <a:latin typeface="Instrument Sans Bold" pitchFamily="34" charset="0"/>
                <a:ea typeface="Instrument Sans Bold" pitchFamily="34" charset="-122"/>
                <a:cs typeface="Instrument Sans Bold" pitchFamily="34" charset="-120"/>
              </a:rPr>
              <a:t>Lamont</a:t>
            </a:r>
            <a:pPr algn="l" indent="0" marL="0">
              <a:lnSpc>
                <a:spcPct val="107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views shorter seasoning periods negatively (impedes price discovery); </a:t>
            </a:r>
            <a:pPr algn="l" indent="0" marL="0">
              <a:lnSpc>
                <a:spcPct val="107000"/>
              </a:lnSpc>
              <a:buNone/>
            </a:pPr>
            <a:r>
              <a:rPr lang="en-US" sz="750" b="1" dirty="0">
                <a:solidFill>
                  <a:srgbClr val="1E3063"/>
                </a:solidFill>
                <a:latin typeface="Instrument Sans Bold" pitchFamily="34" charset="0"/>
                <a:ea typeface="Instrument Sans Bold" pitchFamily="34" charset="-122"/>
                <a:cs typeface="Instrument Sans Bold" pitchFamily="34" charset="-120"/>
              </a:rPr>
              <a:t>Ritter</a:t>
            </a:r>
            <a:pPr algn="l" indent="0" marL="0">
              <a:lnSpc>
                <a:spcPct val="107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sees the current balance as sensible.</a:t>
            </a:r>
            <a:endParaRPr lang="en-US" sz="750" dirty="0"/>
          </a:p>
        </p:txBody>
      </p:sp>
      <p:sp>
        <p:nvSpPr>
          <p:cNvPr id="36" name="Text 34"/>
          <p:cNvSpPr/>
          <p:nvPr/>
        </p:nvSpPr>
        <p:spPr>
          <a:xfrm>
            <a:off x="661475" y="2658368"/>
            <a:ext cx="10868745" cy="157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50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Key 2026 Forecasts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661475" y="2907903"/>
            <a:ext cx="10868745" cy="1525389"/>
          </a:xfrm>
          <a:prstGeom prst="roundRect">
            <a:avLst>
              <a:gd name="adj" fmla="val 5946"/>
            </a:avLst>
          </a:prstGeom>
          <a:noFill/>
          <a:ln w="635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667825" y="2914253"/>
            <a:ext cx="10856046" cy="216098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39" name="Text 37"/>
          <p:cNvSpPr/>
          <p:nvPr/>
        </p:nvSpPr>
        <p:spPr>
          <a:xfrm>
            <a:off x="768827" y="2957413"/>
            <a:ext cx="3661775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b="1" dirty="0">
                <a:solidFill>
                  <a:srgbClr val="1E3063"/>
                </a:solidFill>
                <a:latin typeface="Instrument Sans Bold" pitchFamily="34" charset="0"/>
                <a:ea typeface="Instrument Sans Bold" pitchFamily="34" charset="-122"/>
                <a:cs typeface="Instrument Sans Bold" pitchFamily="34" charset="-120"/>
              </a:rPr>
              <a:t>Indicator</a:t>
            </a:r>
            <a:endParaRPr lang="en-US" sz="750" dirty="0"/>
          </a:p>
        </p:txBody>
      </p:sp>
      <p:sp>
        <p:nvSpPr>
          <p:cNvPr id="40" name="Text 38"/>
          <p:cNvSpPr/>
          <p:nvPr/>
        </p:nvSpPr>
        <p:spPr>
          <a:xfrm>
            <a:off x="4028776" y="2957413"/>
            <a:ext cx="2572975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b="1" dirty="0">
                <a:solidFill>
                  <a:srgbClr val="1E3063"/>
                </a:solidFill>
                <a:latin typeface="Instrument Sans Bold" pitchFamily="34" charset="0"/>
                <a:ea typeface="Instrument Sans Bold" pitchFamily="34" charset="-122"/>
                <a:cs typeface="Instrument Sans Bold" pitchFamily="34" charset="-120"/>
              </a:rPr>
              <a:t>US</a:t>
            </a:r>
            <a:endParaRPr lang="en-US" sz="750" dirty="0"/>
          </a:p>
        </p:txBody>
      </p:sp>
      <p:sp>
        <p:nvSpPr>
          <p:cNvPr id="41" name="Text 39"/>
          <p:cNvSpPr/>
          <p:nvPr/>
        </p:nvSpPr>
        <p:spPr>
          <a:xfrm>
            <a:off x="6199925" y="2957413"/>
            <a:ext cx="2572975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b="1" dirty="0">
                <a:solidFill>
                  <a:srgbClr val="1E3063"/>
                </a:solidFill>
                <a:latin typeface="Instrument Sans Bold" pitchFamily="34" charset="0"/>
                <a:ea typeface="Instrument Sans Bold" pitchFamily="34" charset="-122"/>
                <a:cs typeface="Instrument Sans Bold" pitchFamily="34" charset="-120"/>
              </a:rPr>
              <a:t>Euro Area</a:t>
            </a:r>
            <a:endParaRPr lang="en-US" sz="750" dirty="0"/>
          </a:p>
        </p:txBody>
      </p:sp>
      <p:sp>
        <p:nvSpPr>
          <p:cNvPr id="42" name="Text 40"/>
          <p:cNvSpPr/>
          <p:nvPr/>
        </p:nvSpPr>
        <p:spPr>
          <a:xfrm>
            <a:off x="8371075" y="2957413"/>
            <a:ext cx="2030163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b="1" dirty="0">
                <a:solidFill>
                  <a:srgbClr val="1E3063"/>
                </a:solidFill>
                <a:latin typeface="Instrument Sans Bold" pitchFamily="34" charset="0"/>
                <a:ea typeface="Instrument Sans Bold" pitchFamily="34" charset="-122"/>
                <a:cs typeface="Instrument Sans Bold" pitchFamily="34" charset="-120"/>
              </a:rPr>
              <a:t>China</a:t>
            </a:r>
            <a:endParaRPr lang="en-US" sz="750" dirty="0"/>
          </a:p>
        </p:txBody>
      </p:sp>
      <p:sp>
        <p:nvSpPr>
          <p:cNvPr id="43" name="Text 41"/>
          <p:cNvSpPr/>
          <p:nvPr/>
        </p:nvSpPr>
        <p:spPr>
          <a:xfrm>
            <a:off x="9999412" y="2957413"/>
            <a:ext cx="2033338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b="1" dirty="0">
                <a:solidFill>
                  <a:srgbClr val="1E3063"/>
                </a:solidFill>
                <a:latin typeface="Instrument Sans Bold" pitchFamily="34" charset="0"/>
                <a:ea typeface="Instrument Sans Bold" pitchFamily="34" charset="-122"/>
                <a:cs typeface="Instrument Sans Bold" pitchFamily="34" charset="-120"/>
              </a:rPr>
              <a:t>Global</a:t>
            </a:r>
            <a:endParaRPr lang="en-US" sz="750" dirty="0"/>
          </a:p>
        </p:txBody>
      </p:sp>
      <p:sp>
        <p:nvSpPr>
          <p:cNvPr id="44" name="Shape 42"/>
          <p:cNvSpPr/>
          <p:nvPr/>
        </p:nvSpPr>
        <p:spPr>
          <a:xfrm>
            <a:off x="667825" y="3130352"/>
            <a:ext cx="10856046" cy="216098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45" name="Text 43"/>
          <p:cNvSpPr/>
          <p:nvPr/>
        </p:nvSpPr>
        <p:spPr>
          <a:xfrm>
            <a:off x="768827" y="3173512"/>
            <a:ext cx="3661775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GDP Growth (yoy %)</a:t>
            </a:r>
            <a:endParaRPr lang="en-US" sz="750" dirty="0"/>
          </a:p>
        </p:txBody>
      </p:sp>
      <p:sp>
        <p:nvSpPr>
          <p:cNvPr id="46" name="Text 44"/>
          <p:cNvSpPr/>
          <p:nvPr/>
        </p:nvSpPr>
        <p:spPr>
          <a:xfrm>
            <a:off x="4028776" y="3173512"/>
            <a:ext cx="2572975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2.2</a:t>
            </a:r>
            <a:endParaRPr lang="en-US" sz="750" dirty="0"/>
          </a:p>
        </p:txBody>
      </p:sp>
      <p:sp>
        <p:nvSpPr>
          <p:cNvPr id="47" name="Text 45"/>
          <p:cNvSpPr/>
          <p:nvPr/>
        </p:nvSpPr>
        <p:spPr>
          <a:xfrm>
            <a:off x="6199925" y="3173512"/>
            <a:ext cx="2572975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0.7</a:t>
            </a:r>
            <a:endParaRPr lang="en-US" sz="750" dirty="0"/>
          </a:p>
        </p:txBody>
      </p:sp>
      <p:sp>
        <p:nvSpPr>
          <p:cNvPr id="48" name="Text 46"/>
          <p:cNvSpPr/>
          <p:nvPr/>
        </p:nvSpPr>
        <p:spPr>
          <a:xfrm>
            <a:off x="8371075" y="3173512"/>
            <a:ext cx="2030163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4.6</a:t>
            </a:r>
            <a:endParaRPr lang="en-US" sz="750" dirty="0"/>
          </a:p>
        </p:txBody>
      </p:sp>
      <p:sp>
        <p:nvSpPr>
          <p:cNvPr id="49" name="Text 47"/>
          <p:cNvSpPr/>
          <p:nvPr/>
        </p:nvSpPr>
        <p:spPr>
          <a:xfrm>
            <a:off x="9999412" y="3173512"/>
            <a:ext cx="2033338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2.5</a:t>
            </a:r>
            <a:endParaRPr lang="en-US" sz="750" dirty="0"/>
          </a:p>
        </p:txBody>
      </p:sp>
      <p:sp>
        <p:nvSpPr>
          <p:cNvPr id="50" name="Shape 48"/>
          <p:cNvSpPr/>
          <p:nvPr/>
        </p:nvSpPr>
        <p:spPr>
          <a:xfrm>
            <a:off x="667825" y="3346450"/>
            <a:ext cx="10856046" cy="216098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51" name="Text 49"/>
          <p:cNvSpPr/>
          <p:nvPr/>
        </p:nvSpPr>
        <p:spPr>
          <a:xfrm>
            <a:off x="768827" y="3389610"/>
            <a:ext cx="3661775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Core Inflation (yoy %)</a:t>
            </a:r>
            <a:endParaRPr lang="en-US" sz="750" dirty="0"/>
          </a:p>
        </p:txBody>
      </p:sp>
      <p:sp>
        <p:nvSpPr>
          <p:cNvPr id="52" name="Text 50"/>
          <p:cNvSpPr/>
          <p:nvPr/>
        </p:nvSpPr>
        <p:spPr>
          <a:xfrm>
            <a:off x="4028776" y="3389610"/>
            <a:ext cx="2572975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2.9</a:t>
            </a:r>
            <a:endParaRPr lang="en-US" sz="750" dirty="0"/>
          </a:p>
        </p:txBody>
      </p:sp>
      <p:sp>
        <p:nvSpPr>
          <p:cNvPr id="53" name="Text 51"/>
          <p:cNvSpPr/>
          <p:nvPr/>
        </p:nvSpPr>
        <p:spPr>
          <a:xfrm>
            <a:off x="6199925" y="3389610"/>
            <a:ext cx="2572975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2.6 (peak 4Q)</a:t>
            </a:r>
            <a:endParaRPr lang="en-US" sz="750" dirty="0"/>
          </a:p>
        </p:txBody>
      </p:sp>
      <p:sp>
        <p:nvSpPr>
          <p:cNvPr id="54" name="Text 52"/>
          <p:cNvSpPr/>
          <p:nvPr/>
        </p:nvSpPr>
        <p:spPr>
          <a:xfrm>
            <a:off x="8371075" y="3389610"/>
            <a:ext cx="2030163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1.0 (CPI)</a:t>
            </a:r>
            <a:endParaRPr lang="en-US" sz="750" dirty="0"/>
          </a:p>
        </p:txBody>
      </p:sp>
      <p:sp>
        <p:nvSpPr>
          <p:cNvPr id="55" name="Text 53"/>
          <p:cNvSpPr/>
          <p:nvPr/>
        </p:nvSpPr>
        <p:spPr>
          <a:xfrm>
            <a:off x="9999412" y="3389610"/>
            <a:ext cx="2033338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2.8</a:t>
            </a:r>
            <a:endParaRPr lang="en-US" sz="750" dirty="0"/>
          </a:p>
        </p:txBody>
      </p:sp>
      <p:sp>
        <p:nvSpPr>
          <p:cNvPr id="56" name="Shape 54"/>
          <p:cNvSpPr/>
          <p:nvPr/>
        </p:nvSpPr>
        <p:spPr>
          <a:xfrm>
            <a:off x="667825" y="3562548"/>
            <a:ext cx="10856046" cy="216098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57" name="Text 55"/>
          <p:cNvSpPr/>
          <p:nvPr/>
        </p:nvSpPr>
        <p:spPr>
          <a:xfrm>
            <a:off x="768827" y="3605709"/>
            <a:ext cx="3661775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Policy Rate (%)</a:t>
            </a:r>
            <a:endParaRPr lang="en-US" sz="750" dirty="0"/>
          </a:p>
        </p:txBody>
      </p:sp>
      <p:sp>
        <p:nvSpPr>
          <p:cNvPr id="58" name="Text 56"/>
          <p:cNvSpPr/>
          <p:nvPr/>
        </p:nvSpPr>
        <p:spPr>
          <a:xfrm>
            <a:off x="4028776" y="3605709"/>
            <a:ext cx="2572975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3.5–3.75</a:t>
            </a:r>
            <a:endParaRPr lang="en-US" sz="750" dirty="0"/>
          </a:p>
        </p:txBody>
      </p:sp>
      <p:sp>
        <p:nvSpPr>
          <p:cNvPr id="59" name="Text 57"/>
          <p:cNvSpPr/>
          <p:nvPr/>
        </p:nvSpPr>
        <p:spPr>
          <a:xfrm>
            <a:off x="6199925" y="3605709"/>
            <a:ext cx="2572975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2.5 (peak)</a:t>
            </a:r>
            <a:endParaRPr lang="en-US" sz="750" dirty="0"/>
          </a:p>
        </p:txBody>
      </p:sp>
      <p:sp>
        <p:nvSpPr>
          <p:cNvPr id="60" name="Text 58"/>
          <p:cNvSpPr/>
          <p:nvPr/>
        </p:nvSpPr>
        <p:spPr>
          <a:xfrm>
            <a:off x="8371075" y="3605709"/>
            <a:ext cx="2030163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1.40</a:t>
            </a:r>
            <a:endParaRPr lang="en-US" sz="750" dirty="0"/>
          </a:p>
        </p:txBody>
      </p:sp>
      <p:sp>
        <p:nvSpPr>
          <p:cNvPr id="61" name="Text 59"/>
          <p:cNvSpPr/>
          <p:nvPr/>
        </p:nvSpPr>
        <p:spPr>
          <a:xfrm>
            <a:off x="9999412" y="3605709"/>
            <a:ext cx="2033338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—</a:t>
            </a:r>
            <a:endParaRPr lang="en-US" sz="750" dirty="0"/>
          </a:p>
        </p:txBody>
      </p:sp>
      <p:sp>
        <p:nvSpPr>
          <p:cNvPr id="62" name="Shape 60"/>
          <p:cNvSpPr/>
          <p:nvPr/>
        </p:nvSpPr>
        <p:spPr>
          <a:xfrm>
            <a:off x="667825" y="3778647"/>
            <a:ext cx="10856046" cy="216098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63" name="Text 61"/>
          <p:cNvSpPr/>
          <p:nvPr/>
        </p:nvSpPr>
        <p:spPr>
          <a:xfrm>
            <a:off x="768827" y="3821807"/>
            <a:ext cx="3661775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10yr Yield (%)</a:t>
            </a:r>
            <a:endParaRPr lang="en-US" sz="750" dirty="0"/>
          </a:p>
        </p:txBody>
      </p:sp>
      <p:sp>
        <p:nvSpPr>
          <p:cNvPr id="64" name="Text 62"/>
          <p:cNvSpPr/>
          <p:nvPr/>
        </p:nvSpPr>
        <p:spPr>
          <a:xfrm>
            <a:off x="4028776" y="3821807"/>
            <a:ext cx="2572975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4.25</a:t>
            </a:r>
            <a:endParaRPr lang="en-US" sz="750" dirty="0"/>
          </a:p>
        </p:txBody>
      </p:sp>
      <p:sp>
        <p:nvSpPr>
          <p:cNvPr id="65" name="Text 63"/>
          <p:cNvSpPr/>
          <p:nvPr/>
        </p:nvSpPr>
        <p:spPr>
          <a:xfrm>
            <a:off x="6199925" y="3821807"/>
            <a:ext cx="2572975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3.00</a:t>
            </a:r>
            <a:endParaRPr lang="en-US" sz="750" dirty="0"/>
          </a:p>
        </p:txBody>
      </p:sp>
      <p:sp>
        <p:nvSpPr>
          <p:cNvPr id="66" name="Text 64"/>
          <p:cNvSpPr/>
          <p:nvPr/>
        </p:nvSpPr>
        <p:spPr>
          <a:xfrm>
            <a:off x="8371075" y="3821807"/>
            <a:ext cx="2030163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—</a:t>
            </a:r>
            <a:endParaRPr lang="en-US" sz="750" dirty="0"/>
          </a:p>
        </p:txBody>
      </p:sp>
      <p:sp>
        <p:nvSpPr>
          <p:cNvPr id="67" name="Text 65"/>
          <p:cNvSpPr/>
          <p:nvPr/>
        </p:nvSpPr>
        <p:spPr>
          <a:xfrm>
            <a:off x="9999412" y="3821807"/>
            <a:ext cx="2033338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—</a:t>
            </a:r>
            <a:endParaRPr lang="en-US" sz="750" dirty="0"/>
          </a:p>
        </p:txBody>
      </p:sp>
      <p:sp>
        <p:nvSpPr>
          <p:cNvPr id="68" name="Shape 66"/>
          <p:cNvSpPr/>
          <p:nvPr/>
        </p:nvSpPr>
        <p:spPr>
          <a:xfrm>
            <a:off x="667825" y="3994745"/>
            <a:ext cx="10856046" cy="216098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69" name="Text 67"/>
          <p:cNvSpPr/>
          <p:nvPr/>
        </p:nvSpPr>
        <p:spPr>
          <a:xfrm>
            <a:off x="768827" y="4037905"/>
            <a:ext cx="3661775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S&amp;P 500 Target</a:t>
            </a:r>
            <a:endParaRPr lang="en-US" sz="750" dirty="0"/>
          </a:p>
        </p:txBody>
      </p:sp>
      <p:sp>
        <p:nvSpPr>
          <p:cNvPr id="70" name="Text 68"/>
          <p:cNvSpPr/>
          <p:nvPr/>
        </p:nvSpPr>
        <p:spPr>
          <a:xfrm>
            <a:off x="4028776" y="4037905"/>
            <a:ext cx="2572975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8,000</a:t>
            </a:r>
            <a:endParaRPr lang="en-US" sz="750" dirty="0"/>
          </a:p>
        </p:txBody>
      </p:sp>
      <p:sp>
        <p:nvSpPr>
          <p:cNvPr id="71" name="Text 69"/>
          <p:cNvSpPr/>
          <p:nvPr/>
        </p:nvSpPr>
        <p:spPr>
          <a:xfrm>
            <a:off x="6199925" y="4037905"/>
            <a:ext cx="2572975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—</a:t>
            </a:r>
            <a:endParaRPr lang="en-US" sz="750" dirty="0"/>
          </a:p>
        </p:txBody>
      </p:sp>
      <p:sp>
        <p:nvSpPr>
          <p:cNvPr id="72" name="Text 70"/>
          <p:cNvSpPr/>
          <p:nvPr/>
        </p:nvSpPr>
        <p:spPr>
          <a:xfrm>
            <a:off x="8371075" y="4037905"/>
            <a:ext cx="2030163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—</a:t>
            </a:r>
            <a:endParaRPr lang="en-US" sz="750" dirty="0"/>
          </a:p>
        </p:txBody>
      </p:sp>
      <p:sp>
        <p:nvSpPr>
          <p:cNvPr id="73" name="Text 71"/>
          <p:cNvSpPr/>
          <p:nvPr/>
        </p:nvSpPr>
        <p:spPr>
          <a:xfrm>
            <a:off x="9999412" y="4037905"/>
            <a:ext cx="2033338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—</a:t>
            </a:r>
            <a:endParaRPr lang="en-US" sz="750" dirty="0"/>
          </a:p>
        </p:txBody>
      </p:sp>
      <p:sp>
        <p:nvSpPr>
          <p:cNvPr id="74" name="Shape 72"/>
          <p:cNvSpPr/>
          <p:nvPr/>
        </p:nvSpPr>
        <p:spPr>
          <a:xfrm>
            <a:off x="667825" y="4210844"/>
            <a:ext cx="10856046" cy="216098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75" name="Text 73"/>
          <p:cNvSpPr/>
          <p:nvPr/>
        </p:nvSpPr>
        <p:spPr>
          <a:xfrm>
            <a:off x="768827" y="4254004"/>
            <a:ext cx="3661775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USD IG Spread (bp)</a:t>
            </a:r>
            <a:endParaRPr lang="en-US" sz="750" dirty="0"/>
          </a:p>
        </p:txBody>
      </p:sp>
      <p:sp>
        <p:nvSpPr>
          <p:cNvPr id="76" name="Text 74"/>
          <p:cNvSpPr/>
          <p:nvPr/>
        </p:nvSpPr>
        <p:spPr>
          <a:xfrm>
            <a:off x="4028776" y="4254004"/>
            <a:ext cx="2572975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82 (4Q)</a:t>
            </a:r>
            <a:endParaRPr lang="en-US" sz="750" dirty="0"/>
          </a:p>
        </p:txBody>
      </p:sp>
      <p:sp>
        <p:nvSpPr>
          <p:cNvPr id="77" name="Text 75"/>
          <p:cNvSpPr/>
          <p:nvPr/>
        </p:nvSpPr>
        <p:spPr>
          <a:xfrm>
            <a:off x="6199925" y="4254004"/>
            <a:ext cx="2572975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—</a:t>
            </a:r>
            <a:endParaRPr lang="en-US" sz="750" dirty="0"/>
          </a:p>
        </p:txBody>
      </p:sp>
      <p:sp>
        <p:nvSpPr>
          <p:cNvPr id="78" name="Text 76"/>
          <p:cNvSpPr/>
          <p:nvPr/>
        </p:nvSpPr>
        <p:spPr>
          <a:xfrm>
            <a:off x="8371075" y="4254004"/>
            <a:ext cx="2030163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—</a:t>
            </a:r>
            <a:endParaRPr lang="en-US" sz="750" dirty="0"/>
          </a:p>
        </p:txBody>
      </p:sp>
      <p:sp>
        <p:nvSpPr>
          <p:cNvPr id="79" name="Text 77"/>
          <p:cNvSpPr/>
          <p:nvPr/>
        </p:nvSpPr>
        <p:spPr>
          <a:xfrm>
            <a:off x="9999412" y="4254004"/>
            <a:ext cx="2033338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—</a:t>
            </a:r>
            <a:endParaRPr lang="en-US" sz="750" dirty="0"/>
          </a:p>
        </p:txBody>
      </p:sp>
      <p:sp>
        <p:nvSpPr>
          <p:cNvPr id="80" name="Text 78"/>
          <p:cNvSpPr/>
          <p:nvPr/>
        </p:nvSpPr>
        <p:spPr>
          <a:xfrm>
            <a:off x="661475" y="4525367"/>
            <a:ext cx="10868745" cy="157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50" dirty="0">
                <a:solidFill>
                  <a:srgbClr val="091C5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Top of Mind Archive — Recent Issues</a:t>
            </a:r>
            <a:endParaRPr lang="en-US" sz="950" dirty="0"/>
          </a:p>
        </p:txBody>
      </p:sp>
      <p:sp>
        <p:nvSpPr>
          <p:cNvPr id="81" name="Text 79"/>
          <p:cNvSpPr/>
          <p:nvPr/>
        </p:nvSpPr>
        <p:spPr>
          <a:xfrm>
            <a:off x="661475" y="4774902"/>
            <a:ext cx="201508" cy="12590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01</a:t>
            </a:r>
            <a:endParaRPr lang="en-US" sz="750" dirty="0"/>
          </a:p>
        </p:txBody>
      </p:sp>
      <p:sp>
        <p:nvSpPr>
          <p:cNvPr id="82" name="Shape 80"/>
          <p:cNvSpPr/>
          <p:nvPr/>
        </p:nvSpPr>
        <p:spPr>
          <a:xfrm>
            <a:off x="661475" y="4933355"/>
            <a:ext cx="3581906" cy="12700"/>
          </a:xfrm>
          <a:prstGeom prst="rect">
            <a:avLst/>
          </a:prstGeom>
          <a:solidFill>
            <a:srgbClr val="84C1FA"/>
          </a:solidFill>
          <a:ln/>
        </p:spPr>
      </p:sp>
      <p:sp>
        <p:nvSpPr>
          <p:cNvPr id="83" name="Text 81"/>
          <p:cNvSpPr/>
          <p:nvPr/>
        </p:nvSpPr>
        <p:spPr>
          <a:xfrm>
            <a:off x="661475" y="5009059"/>
            <a:ext cx="3581906" cy="157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5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Issue 149 — An AI Job Apocalypse?</a:t>
            </a:r>
            <a:endParaRPr lang="en-US" sz="950" dirty="0"/>
          </a:p>
        </p:txBody>
      </p:sp>
      <p:sp>
        <p:nvSpPr>
          <p:cNvPr id="84" name="Text 82"/>
          <p:cNvSpPr/>
          <p:nvPr/>
        </p:nvSpPr>
        <p:spPr>
          <a:xfrm>
            <a:off x="661475" y="5203329"/>
            <a:ext cx="3581906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June 25, 2026</a:t>
            </a:r>
            <a:endParaRPr lang="en-US" sz="750" dirty="0"/>
          </a:p>
        </p:txBody>
      </p:sp>
      <p:sp>
        <p:nvSpPr>
          <p:cNvPr id="85" name="Text 83"/>
          <p:cNvSpPr/>
          <p:nvPr/>
        </p:nvSpPr>
        <p:spPr>
          <a:xfrm>
            <a:off x="4304795" y="4774902"/>
            <a:ext cx="201508" cy="12590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02</a:t>
            </a:r>
            <a:endParaRPr lang="en-US" sz="750" dirty="0"/>
          </a:p>
        </p:txBody>
      </p:sp>
      <p:sp>
        <p:nvSpPr>
          <p:cNvPr id="86" name="Shape 84"/>
          <p:cNvSpPr/>
          <p:nvPr/>
        </p:nvSpPr>
        <p:spPr>
          <a:xfrm>
            <a:off x="4304795" y="4933355"/>
            <a:ext cx="3582005" cy="12700"/>
          </a:xfrm>
          <a:prstGeom prst="rect">
            <a:avLst/>
          </a:prstGeom>
          <a:solidFill>
            <a:srgbClr val="84C1FA"/>
          </a:solidFill>
          <a:ln/>
        </p:spPr>
      </p:sp>
      <p:sp>
        <p:nvSpPr>
          <p:cNvPr id="87" name="Text 85"/>
          <p:cNvSpPr/>
          <p:nvPr/>
        </p:nvSpPr>
        <p:spPr>
          <a:xfrm>
            <a:off x="4304795" y="5009059"/>
            <a:ext cx="3582005" cy="157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5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Issue 148 — Cracks in Private Credit</a:t>
            </a:r>
            <a:endParaRPr lang="en-US" sz="950" dirty="0"/>
          </a:p>
        </p:txBody>
      </p:sp>
      <p:sp>
        <p:nvSpPr>
          <p:cNvPr id="88" name="Text 86"/>
          <p:cNvSpPr/>
          <p:nvPr/>
        </p:nvSpPr>
        <p:spPr>
          <a:xfrm>
            <a:off x="4304795" y="5203329"/>
            <a:ext cx="3582005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April 27, 2026</a:t>
            </a:r>
            <a:endParaRPr lang="en-US" sz="750" dirty="0"/>
          </a:p>
        </p:txBody>
      </p:sp>
      <p:sp>
        <p:nvSpPr>
          <p:cNvPr id="89" name="Text 87"/>
          <p:cNvSpPr/>
          <p:nvPr/>
        </p:nvSpPr>
        <p:spPr>
          <a:xfrm>
            <a:off x="7948215" y="4774902"/>
            <a:ext cx="201508" cy="12590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03</a:t>
            </a:r>
            <a:endParaRPr lang="en-US" sz="750" dirty="0"/>
          </a:p>
        </p:txBody>
      </p:sp>
      <p:sp>
        <p:nvSpPr>
          <p:cNvPr id="90" name="Shape 88"/>
          <p:cNvSpPr/>
          <p:nvPr/>
        </p:nvSpPr>
        <p:spPr>
          <a:xfrm>
            <a:off x="7948215" y="4933355"/>
            <a:ext cx="3582005" cy="12700"/>
          </a:xfrm>
          <a:prstGeom prst="rect">
            <a:avLst/>
          </a:prstGeom>
          <a:solidFill>
            <a:srgbClr val="84C1FA"/>
          </a:solidFill>
          <a:ln/>
        </p:spPr>
      </p:sp>
      <p:sp>
        <p:nvSpPr>
          <p:cNvPr id="91" name="Text 89"/>
          <p:cNvSpPr/>
          <p:nvPr/>
        </p:nvSpPr>
        <p:spPr>
          <a:xfrm>
            <a:off x="7948215" y="5009059"/>
            <a:ext cx="3582005" cy="157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5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Issue 147 — Iran Conflict: How Long, and How Bad?</a:t>
            </a:r>
            <a:endParaRPr lang="en-US" sz="950" dirty="0"/>
          </a:p>
        </p:txBody>
      </p:sp>
      <p:sp>
        <p:nvSpPr>
          <p:cNvPr id="92" name="Text 90"/>
          <p:cNvSpPr/>
          <p:nvPr/>
        </p:nvSpPr>
        <p:spPr>
          <a:xfrm>
            <a:off x="7948215" y="5203329"/>
            <a:ext cx="3582005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March 20, 2026</a:t>
            </a:r>
            <a:endParaRPr lang="en-US" sz="750" dirty="0"/>
          </a:p>
        </p:txBody>
      </p:sp>
      <p:sp>
        <p:nvSpPr>
          <p:cNvPr id="93" name="Text 91"/>
          <p:cNvSpPr/>
          <p:nvPr/>
        </p:nvSpPr>
        <p:spPr>
          <a:xfrm>
            <a:off x="661475" y="5470029"/>
            <a:ext cx="201508" cy="12590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04</a:t>
            </a:r>
            <a:endParaRPr lang="en-US" sz="750" dirty="0"/>
          </a:p>
        </p:txBody>
      </p:sp>
      <p:sp>
        <p:nvSpPr>
          <p:cNvPr id="94" name="Shape 92"/>
          <p:cNvSpPr/>
          <p:nvPr/>
        </p:nvSpPr>
        <p:spPr>
          <a:xfrm>
            <a:off x="661475" y="5628481"/>
            <a:ext cx="5403616" cy="12700"/>
          </a:xfrm>
          <a:prstGeom prst="rect">
            <a:avLst/>
          </a:prstGeom>
          <a:solidFill>
            <a:srgbClr val="84C1FA"/>
          </a:solidFill>
          <a:ln/>
        </p:spPr>
      </p:sp>
      <p:sp>
        <p:nvSpPr>
          <p:cNvPr id="95" name="Text 93"/>
          <p:cNvSpPr/>
          <p:nvPr/>
        </p:nvSpPr>
        <p:spPr>
          <a:xfrm>
            <a:off x="661475" y="5704185"/>
            <a:ext cx="5403616" cy="157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5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Issue 146 — Will AI Eat Software?</a:t>
            </a:r>
            <a:endParaRPr lang="en-US" sz="950" dirty="0"/>
          </a:p>
        </p:txBody>
      </p:sp>
      <p:sp>
        <p:nvSpPr>
          <p:cNvPr id="96" name="Text 94"/>
          <p:cNvSpPr/>
          <p:nvPr/>
        </p:nvSpPr>
        <p:spPr>
          <a:xfrm>
            <a:off x="661475" y="5898455"/>
            <a:ext cx="5403616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March 12, 2026</a:t>
            </a:r>
            <a:endParaRPr lang="en-US" sz="750" dirty="0"/>
          </a:p>
        </p:txBody>
      </p:sp>
      <p:sp>
        <p:nvSpPr>
          <p:cNvPr id="97" name="Text 95"/>
          <p:cNvSpPr/>
          <p:nvPr/>
        </p:nvSpPr>
        <p:spPr>
          <a:xfrm>
            <a:off x="6126505" y="5470029"/>
            <a:ext cx="201508" cy="12590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05</a:t>
            </a:r>
            <a:endParaRPr lang="en-US" sz="750" dirty="0"/>
          </a:p>
        </p:txBody>
      </p:sp>
      <p:sp>
        <p:nvSpPr>
          <p:cNvPr id="98" name="Shape 96"/>
          <p:cNvSpPr/>
          <p:nvPr/>
        </p:nvSpPr>
        <p:spPr>
          <a:xfrm>
            <a:off x="6126505" y="5628481"/>
            <a:ext cx="5403715" cy="12700"/>
          </a:xfrm>
          <a:prstGeom prst="rect">
            <a:avLst/>
          </a:prstGeom>
          <a:solidFill>
            <a:srgbClr val="84C1FA"/>
          </a:solidFill>
          <a:ln/>
        </p:spPr>
      </p:sp>
      <p:sp>
        <p:nvSpPr>
          <p:cNvPr id="99" name="Text 97"/>
          <p:cNvSpPr/>
          <p:nvPr/>
        </p:nvSpPr>
        <p:spPr>
          <a:xfrm>
            <a:off x="6126505" y="5704185"/>
            <a:ext cx="5403715" cy="157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50" dirty="0">
                <a:solidFill>
                  <a:srgbClr val="1E3063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Issue 145 — Americas First</a:t>
            </a:r>
            <a:endParaRPr lang="en-US" sz="950" dirty="0"/>
          </a:p>
        </p:txBody>
      </p:sp>
      <p:sp>
        <p:nvSpPr>
          <p:cNvPr id="100" name="Text 98"/>
          <p:cNvSpPr/>
          <p:nvPr/>
        </p:nvSpPr>
        <p:spPr>
          <a:xfrm>
            <a:off x="6126505" y="5898455"/>
            <a:ext cx="5403715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January 26, 2026</a:t>
            </a:r>
            <a:endParaRPr lang="en-US" sz="750" dirty="0"/>
          </a:p>
        </p:txBody>
      </p:sp>
      <p:sp>
        <p:nvSpPr>
          <p:cNvPr id="101" name="Text 99"/>
          <p:cNvSpPr/>
          <p:nvPr/>
        </p:nvSpPr>
        <p:spPr>
          <a:xfrm>
            <a:off x="661475" y="6172795"/>
            <a:ext cx="11478330" cy="1297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en-US" sz="750" b="1" dirty="0">
                <a:solidFill>
                  <a:srgbClr val="1E3063"/>
                </a:solidFill>
                <a:latin typeface="Instrument Sans Bold" pitchFamily="34" charset="0"/>
                <a:ea typeface="Instrument Sans Bold" pitchFamily="34" charset="-122"/>
                <a:cs typeface="Instrument Sans Bold" pitchFamily="34" charset="-120"/>
              </a:rPr>
              <a:t>Allison Nathan</a:t>
            </a:r>
            <a:pPr algn="l" indent="0" marL="0">
              <a:lnSpc>
                <a:spcPct val="107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(Editor) | </a:t>
            </a:r>
            <a:pPr algn="l" indent="0" marL="0">
              <a:lnSpc>
                <a:spcPct val="107000"/>
              </a:lnSpc>
              <a:buNone/>
            </a:pPr>
            <a:r>
              <a:rPr lang="en-US" sz="750" b="1" dirty="0">
                <a:solidFill>
                  <a:srgbClr val="1E3063"/>
                </a:solidFill>
                <a:latin typeface="Instrument Sans Bold" pitchFamily="34" charset="0"/>
                <a:ea typeface="Instrument Sans Bold" pitchFamily="34" charset="-122"/>
                <a:cs typeface="Instrument Sans Bold" pitchFamily="34" charset="-120"/>
              </a:rPr>
              <a:t>Jenny Grimberg</a:t>
            </a:r>
            <a:pPr algn="l" indent="0" marL="0">
              <a:lnSpc>
                <a:spcPct val="107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| </a:t>
            </a:r>
            <a:pPr algn="l" indent="0" marL="0">
              <a:lnSpc>
                <a:spcPct val="107000"/>
              </a:lnSpc>
              <a:buNone/>
            </a:pPr>
            <a:r>
              <a:rPr lang="en-US" sz="750" b="1" dirty="0">
                <a:solidFill>
                  <a:srgbClr val="1E3063"/>
                </a:solidFill>
                <a:latin typeface="Instrument Sans Bold" pitchFamily="34" charset="0"/>
                <a:ea typeface="Instrument Sans Bold" pitchFamily="34" charset="-122"/>
                <a:cs typeface="Instrument Sans Bold" pitchFamily="34" charset="-120"/>
              </a:rPr>
              <a:t>Ashley Rhodes</a:t>
            </a:r>
            <a:pPr algn="l" indent="0" marL="0">
              <a:lnSpc>
                <a:spcPct val="107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| Goldman Sachs &amp; Co. LLC · </a:t>
            </a:r>
            <a:pPr algn="l" indent="0" marL="0">
              <a:lnSpc>
                <a:spcPct val="107000"/>
              </a:lnSpc>
              <a:buNone/>
            </a:pPr>
            <a:r>
              <a:rPr lang="en-US" sz="7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©</a:t>
            </a:r>
            <a:pPr algn="l" indent="0" marL="0">
              <a:lnSpc>
                <a:spcPct val="107000"/>
              </a:lnSpc>
              <a:buNone/>
            </a:pPr>
            <a:r>
              <a:rPr lang="en-US" sz="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2026 Goldman Sachs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2026-08-19T02:01:01Z</dcterms:created>
  <dcterms:modified xsi:type="dcterms:W3CDTF">2026-08-19T02:01:01Z</dcterms:modified>
</cp:coreProperties>
</file>