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9144000" cy="5143500"/>
  <p:notesSz cx="5143500" cy="9144000"/>
  <p:embeddedFontLst>
    <p:embeddedFont>
      <p:font typeface="Alice"/>
      <p:regular r:id="rId201314"/>
    </p:embeddedFont>
    <p:embeddedFont>
      <p:font typeface="Lora"/>
      <p:regular r:id="rId201315"/>
    </p:embeddedFont>
    <p:embeddedFont>
      <p:font typeface="Lora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1.png"/><Relationship Id="rId4" Type="http://schemas.openxmlformats.org/officeDocument/2006/relationships/image" Target="../media/image-2-2.svg"/><Relationship Id="rId5" Type="http://schemas.openxmlformats.org/officeDocument/2006/relationships/image" Target="../media/image-2-1.png"/><Relationship Id="rId6" Type="http://schemas.openxmlformats.org/officeDocument/2006/relationships/image" Target="../media/image-2-2.svg"/><Relationship Id="rId7" Type="http://schemas.openxmlformats.org/officeDocument/2006/relationships/image" Target="../media/image-2-1.png"/><Relationship Id="rId8" Type="http://schemas.openxmlformats.org/officeDocument/2006/relationships/image" Target="../media/image-2-2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0EDE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15" y="82823"/>
            <a:ext cx="3318570" cy="49778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60462"/>
            <a:ext cx="4722763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Unitree GO1 — User Manual V1.4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3925119" y="853306"/>
            <a:ext cx="4722763" cy="10028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GO1 is a high-motion performance quadruped robot platform with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12 degrees of freedom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(12 high-performance servo motors), force control technology, and an advanced super-sensing system. Overall body weight is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12 kg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, making it light and easy to carry. It features the world's first autonomous accompanying function, fisheye binocular camera, ultrasound fusion, and a "God's perspective" APP with multi-eye vision fusion for remote operation beyond visual range.</a:t>
            </a:r>
            <a:endParaRPr lang="en-US" sz="8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119" y="1966764"/>
            <a:ext cx="4722763" cy="25376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099069" y="2241816"/>
            <a:ext cx="1068759" cy="1335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Base Platform</a:t>
            </a:r>
            <a:endParaRPr lang="en-US" sz="800" dirty="0"/>
          </a:p>
        </p:txBody>
      </p:sp>
      <p:sp>
        <p:nvSpPr>
          <p:cNvPr id="8" name="Text 4"/>
          <p:cNvSpPr/>
          <p:nvPr/>
        </p:nvSpPr>
        <p:spPr>
          <a:xfrm>
            <a:off x="4037318" y="2413411"/>
            <a:ext cx="1130510" cy="2020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98000"/>
              </a:lnSpc>
              <a:buNone/>
            </a:pPr>
            <a:r>
              <a:rPr lang="en-US" sz="6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12 kg lightweight chassis with 12 DOF servos.</a:t>
            </a:r>
            <a:endParaRPr lang="en-US" sz="650" dirty="0"/>
          </a:p>
        </p:txBody>
      </p:sp>
      <p:sp>
        <p:nvSpPr>
          <p:cNvPr id="9" name="Text 5"/>
          <p:cNvSpPr/>
          <p:nvPr/>
        </p:nvSpPr>
        <p:spPr>
          <a:xfrm>
            <a:off x="7405098" y="2602819"/>
            <a:ext cx="1068759" cy="1335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Actuation &amp; Control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7405098" y="2774414"/>
            <a:ext cx="1130510" cy="3030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6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High-performance motors and force control technology.</a:t>
            </a:r>
            <a:endParaRPr lang="en-US" sz="650" dirty="0"/>
          </a:p>
        </p:txBody>
      </p:sp>
      <p:sp>
        <p:nvSpPr>
          <p:cNvPr id="11" name="Text 7"/>
          <p:cNvSpPr/>
          <p:nvPr/>
        </p:nvSpPr>
        <p:spPr>
          <a:xfrm>
            <a:off x="4099069" y="2973322"/>
            <a:ext cx="1068759" cy="1335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Sensing Suite</a:t>
            </a:r>
            <a:endParaRPr lang="en-US" sz="800" dirty="0"/>
          </a:p>
        </p:txBody>
      </p:sp>
      <p:sp>
        <p:nvSpPr>
          <p:cNvPr id="12" name="Text 8"/>
          <p:cNvSpPr/>
          <p:nvPr/>
        </p:nvSpPr>
        <p:spPr>
          <a:xfrm>
            <a:off x="4037318" y="3144917"/>
            <a:ext cx="1130510" cy="3030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98000"/>
              </a:lnSpc>
              <a:buNone/>
            </a:pPr>
            <a:r>
              <a:rPr lang="en-US" sz="6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Fisheye binocular camera and ultrasound fusion sensors.</a:t>
            </a:r>
            <a:endParaRPr lang="en-US" sz="650" dirty="0"/>
          </a:p>
        </p:txBody>
      </p:sp>
      <p:sp>
        <p:nvSpPr>
          <p:cNvPr id="13" name="Text 9"/>
          <p:cNvSpPr/>
          <p:nvPr/>
        </p:nvSpPr>
        <p:spPr>
          <a:xfrm>
            <a:off x="7405098" y="3386576"/>
            <a:ext cx="1068759" cy="1335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Autonomy Layer</a:t>
            </a:r>
            <a:endParaRPr lang="en-US" sz="800" dirty="0"/>
          </a:p>
        </p:txBody>
      </p:sp>
      <p:sp>
        <p:nvSpPr>
          <p:cNvPr id="14" name="Text 10"/>
          <p:cNvSpPr/>
          <p:nvPr/>
        </p:nvSpPr>
        <p:spPr>
          <a:xfrm>
            <a:off x="7405098" y="3558171"/>
            <a:ext cx="1130510" cy="3030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6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Built-in autonomous accompanying function for follow mode.</a:t>
            </a:r>
            <a:endParaRPr lang="en-US" sz="650" dirty="0"/>
          </a:p>
        </p:txBody>
      </p:sp>
      <p:sp>
        <p:nvSpPr>
          <p:cNvPr id="15" name="Text 11"/>
          <p:cNvSpPr/>
          <p:nvPr/>
        </p:nvSpPr>
        <p:spPr>
          <a:xfrm>
            <a:off x="4099069" y="3776079"/>
            <a:ext cx="1068759" cy="1335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Remote Operation</a:t>
            </a:r>
            <a:endParaRPr lang="en-US" sz="800" dirty="0"/>
          </a:p>
        </p:txBody>
      </p:sp>
      <p:sp>
        <p:nvSpPr>
          <p:cNvPr id="16" name="Text 12"/>
          <p:cNvSpPr/>
          <p:nvPr/>
        </p:nvSpPr>
        <p:spPr>
          <a:xfrm>
            <a:off x="4037318" y="3947674"/>
            <a:ext cx="1130510" cy="2020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98000"/>
              </a:lnSpc>
              <a:buNone/>
            </a:pPr>
            <a:r>
              <a:rPr lang="en-US" sz="6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God's perspective app with multi-eye vision fusion.</a:t>
            </a:r>
            <a:endParaRPr lang="en-US" sz="650" dirty="0"/>
          </a:p>
        </p:txBody>
      </p:sp>
      <p:sp>
        <p:nvSpPr>
          <p:cNvPr id="17" name="Shape 13"/>
          <p:cNvSpPr/>
          <p:nvPr/>
        </p:nvSpPr>
        <p:spPr>
          <a:xfrm>
            <a:off x="3925119" y="4615086"/>
            <a:ext cx="415082" cy="167878"/>
          </a:xfrm>
          <a:prstGeom prst="roundRect">
            <a:avLst>
              <a:gd name="adj" fmla="val 7897"/>
            </a:avLst>
          </a:prstGeom>
          <a:solidFill>
            <a:srgbClr val="D7F4E4"/>
          </a:solidFill>
          <a:ln/>
        </p:spPr>
      </p:sp>
      <p:sp>
        <p:nvSpPr>
          <p:cNvPr id="18" name="Text 14"/>
          <p:cNvSpPr/>
          <p:nvPr/>
        </p:nvSpPr>
        <p:spPr>
          <a:xfrm>
            <a:off x="3991347" y="4648200"/>
            <a:ext cx="739825" cy="101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6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2021.12</a:t>
            </a:r>
            <a:endParaRPr lang="en-US" sz="650" dirty="0"/>
          </a:p>
        </p:txBody>
      </p:sp>
      <p:sp>
        <p:nvSpPr>
          <p:cNvPr id="19" name="Shape 15"/>
          <p:cNvSpPr/>
          <p:nvPr/>
        </p:nvSpPr>
        <p:spPr>
          <a:xfrm>
            <a:off x="4395415" y="4615086"/>
            <a:ext cx="986879" cy="167878"/>
          </a:xfrm>
          <a:prstGeom prst="roundRect">
            <a:avLst>
              <a:gd name="adj" fmla="val 7897"/>
            </a:avLst>
          </a:prstGeom>
          <a:noFill/>
          <a:ln w="4763">
            <a:solidFill>
              <a:srgbClr val="1B5F39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4461644" y="4648200"/>
            <a:ext cx="1311622" cy="101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650" dirty="0">
                <a:solidFill>
                  <a:srgbClr val="1B5F3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UNITREE ROBOTICS</a:t>
            </a:r>
            <a:endParaRPr lang="en-US" sz="650" dirty="0"/>
          </a:p>
        </p:txBody>
      </p:sp>
      <p:sp>
        <p:nvSpPr>
          <p:cNvPr id="21" name="Shape 17"/>
          <p:cNvSpPr/>
          <p:nvPr/>
        </p:nvSpPr>
        <p:spPr>
          <a:xfrm>
            <a:off x="5437510" y="4615086"/>
            <a:ext cx="1829991" cy="167878"/>
          </a:xfrm>
          <a:prstGeom prst="roundRect">
            <a:avLst>
              <a:gd name="adj" fmla="val 7897"/>
            </a:avLst>
          </a:prstGeom>
          <a:noFill/>
          <a:ln w="4763">
            <a:solidFill>
              <a:srgbClr val="1B5F39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5503738" y="4648200"/>
            <a:ext cx="2154734" cy="101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650" dirty="0">
                <a:solidFill>
                  <a:srgbClr val="1B5F39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DISTRIBUTED BY GÉNÉRATION ROBOTS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5330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Unboxing, Parts &amp; Startup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488877"/>
            <a:ext cx="4013895" cy="133863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1530" y="1627138"/>
            <a:ext cx="36802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Unboxing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91530" y="1895401"/>
            <a:ext cx="368022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Place box face-up on flat ground, lift robot out. Untie velcro straps on legs. Components: battery charging dock, charger, joystick, emergency stop button, type-C charger, foot accessories.</a:t>
            </a:r>
            <a:endParaRPr lang="en-US" sz="9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3987" y="1488877"/>
            <a:ext cx="4013895" cy="133863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829398" y="1627138"/>
            <a:ext cx="36802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Key Parts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4829398" y="1895401"/>
            <a:ext cx="368022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Body, dog head, hip joint, thigh, knee joint, lower leg, support pad, foot force sensor, stereo depth camera, ultrasonic sensor, smart battery. Bottom interface panel: Ethernet port, SIM slot, expansion interfaces, external power supply.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2951485"/>
            <a:ext cx="4013895" cy="133863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91530" y="3089746"/>
            <a:ext cx="36802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Startup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691530" y="3358009"/>
            <a:ext cx="368022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Place robot flat on ground with calves stowed. Insert battery (do not force). Short-press then hold power button 2+ seconds. Robot self-tests and stands up if successful. Connect phone to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UnitreeRoboticsGO1-XXX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WiFi (password: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00000000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).</a:t>
            </a:r>
            <a:endParaRPr lang="en-US" sz="9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33987" y="2951485"/>
            <a:ext cx="4013895" cy="133863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829398" y="3089746"/>
            <a:ext cx="36802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Shutdown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4829398" y="3358009"/>
            <a:ext cx="368022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Ensure robot is in Static Standing State. Hold L2, press A three times (squat→stand→lie). Hold L2, press B twice (prone modes). Then short-press + hold power 2+ seconds. Fold legs and store battery separately if not using long-term.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0EDE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662434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Battery Pack &amp; Foot Assembly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3835822" y="1236018"/>
            <a:ext cx="2388691" cy="3245048"/>
          </a:xfrm>
          <a:prstGeom prst="roundRect">
            <a:avLst>
              <a:gd name="adj" fmla="val 779"/>
            </a:avLst>
          </a:prstGeom>
          <a:solidFill>
            <a:srgbClr val="1B5F39"/>
          </a:solidFill>
          <a:ln/>
        </p:spPr>
      </p:sp>
      <p:sp>
        <p:nvSpPr>
          <p:cNvPr id="6" name="Text 3"/>
          <p:cNvSpPr/>
          <p:nvPr/>
        </p:nvSpPr>
        <p:spPr>
          <a:xfrm>
            <a:off x="3959796" y="1359991"/>
            <a:ext cx="21407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Battery Pack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3959796" y="1677814"/>
            <a:ext cx="2140744" cy="26916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FFFFFF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6300 mAh, 21.6V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(rated 22.2V), ~1 hour operation. Features: overcharge/over-discharge/short-circuit protection, self-discharge to 65% after 10 idle days, temperature protection (no charge below 5°C or above 55°C). Use only Unitree charger.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LED levels: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4 solid = 87.5–100%; 1 flashing = 0–12.5%. Stop use at 2 bars. Charge only at room temp after use. Store at 22–28°C, discharge to ~65% for transport.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6442546" y="1359991"/>
            <a:ext cx="22100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Foot Assembly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442546" y="1677814"/>
            <a:ext cx="2210098" cy="22947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Air-cushioned rubber pads transmit pressure signals to shoulder sensors for terrain adaptation.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Consumable — lifespan 2–6 months.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Replace when pads show wear, damage, or impact noise increases.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Replacement: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Remove 3 foot cap screws, disconnect air needle from rubber trachea, attach new assembly (left/right are directional), tighten screws.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79202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Remote Control &amp; APP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514773"/>
            <a:ext cx="1516038" cy="9369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606725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Joystick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96119" y="2874987"/>
            <a:ext cx="2613868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Controls 3-axis attitude and position, walking patterns (line, circle, arc, rectangle), crawling, slopes. Bluetooth to phone, 100m+ range, 5h battery. Power: short-press + hold 2s. Calibrate: press F1+F3, rotate sticks full range, press F3 to confirm.</a:t>
            </a:r>
            <a:endParaRPr lang="en-US" sz="9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91" y="1514773"/>
            <a:ext cx="1516038" cy="93694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64991" y="2606725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Label Controller (Auto-Follow)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3264991" y="2874987"/>
            <a:ext cx="2613943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Wear on right waist (0.6–1.2m height).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POW: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short+long press to power; double-press cycles lie/damp/stand.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MOD: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1x = joystick mode; 2x = slow follow (1.5 m/s); 2x again = fast follow (3.0 m/s).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B: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orientation adjust (0.1 rad/press). Enable via APP: Settings → Peripheral Management → UWB → ON.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939" y="1514773"/>
            <a:ext cx="1516038" cy="9369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33939" y="2606725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APP &amp; Web Interface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6033939" y="2874987"/>
            <a:ext cx="2613943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UnitreeRobotics (Android/iOS): fisheye camera feed, AI human recognition, SLAM control, real-time system data. Web interface at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192.168.12.1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: system management, vision (5 camera feeds), firmware updates, simulator.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Note: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APP and label controller cannot control robot simultaneously.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87338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Safety, Maintenance &amp; Warranty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84895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⚠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 Critical Safety Rules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1502718"/>
            <a:ext cx="3924598" cy="2046461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Keep robot in sight, minimum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3m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from obstacles, crowds, water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Avoid steps &gt;10cm, slopes &gt;25°, ice, soft ground, dust, water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Operate at 5–35°C; no rain, fog, or electromagnetic interference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Never use emergency brake without official protective frame &amp; rope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Do not push/kick robot — damage not covered by warranty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Stop at 1 battery bar; low power causes falls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Do not lift robot in sport mode; do not use roll function with LiDAR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638749" y="1060921"/>
            <a:ext cx="4103191" cy="2761283"/>
          </a:xfrm>
          <a:prstGeom prst="roundRect">
            <a:avLst>
              <a:gd name="adj" fmla="val 674"/>
            </a:avLst>
          </a:prstGeom>
          <a:solidFill>
            <a:srgbClr val="1B5F39"/>
          </a:solidFill>
          <a:ln/>
        </p:spPr>
      </p:sp>
      <p:sp>
        <p:nvSpPr>
          <p:cNvPr id="6" name="Text 4"/>
          <p:cNvSpPr/>
          <p:nvPr/>
        </p:nvSpPr>
        <p:spPr>
          <a:xfrm>
            <a:off x="4762723" y="1184895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Warranty &amp; After-Sales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62723" y="1502718"/>
            <a:ext cx="3855244" cy="22078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FFFFFF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1-year warranty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from receipt date. Void if: private disassembly, non-Unitree parts/battery, improper use, developer mode without protective frame, operation in severe environments (rain, dust, ice, strong magnetic fields), falling damage, water intrusion, or third-party modifications.</a:t>
            </a:r>
            <a:endParaRPr lang="en-US" sz="950" dirty="0"/>
          </a:p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Unitree inspects returns; if not covered, customer pays service + return shipping. Backup data before sending — maintenance may cause data loss. Do not return severely damaged batteries.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Official site: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www.unitree.cc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| Distributor: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gr@generationrobots.com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96119" y="3961730"/>
            <a:ext cx="8151763" cy="694432"/>
          </a:xfrm>
          <a:prstGeom prst="roundRect">
            <a:avLst>
              <a:gd name="adj" fmla="val 2679"/>
            </a:avLst>
          </a:prstGeom>
          <a:solidFill>
            <a:srgbClr val="FCF2B5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4141515"/>
            <a:ext cx="155004" cy="12397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99071" y="4116660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This product is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not a toy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. By using it, you accept all terms, disclaimers, and safety instructions in this manual. Unitree's liability does not exceed the purchase price.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2026-08-17T05:24:15Z</dcterms:created>
  <dcterms:modified xsi:type="dcterms:W3CDTF">2026-08-17T05:24:15Z</dcterms:modified>
</cp:coreProperties>
</file>