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Default Extension="fntdata" ContentType="application/x-fontdata"/>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_rels/presentation.xml.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media/image1.png" ContentType="image/png"/>
  <Override PartName="/ppt/media/image2.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Lst>
  <p:sldSz cx="9144000" cy="51435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tBDfr" TargetMode="Externa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p:bg>
      <p:bgPr>
        <a:solidFill>
          <a:schemeClr val="lt1"/>
        </a:solidFill>
      </p:bgPr>
    </p:bg>
    <p:spTree>
      <p:nvGrpSpPr>
        <p:cNvPr id="1" name=""/>
        <p:cNvGrpSpPr/>
        <p:nvPr/>
      </p:nvGrpSpPr>
      <p:grpSpPr>
        <a:xfrm>
          <a:off x="0" y="0"/>
          <a:ext cx="0" cy="0"/>
          <a:chOff x="0" y="0"/>
          <a:chExt cx="0" cy="0"/>
        </a:xfrm>
      </p:grpSpPr>
      <p:sp>
        <p:nvSpPr>
          <p:cNvPr id="2" name="PlaceHolder 1"/>
          <p:cNvSpPr>
            <a:spLocks noGrp="1"/>
          </p:cNvSpPr>
          <p:nvPr>
            <p:ph type="body"/>
          </p:nvPr>
        </p:nvSpPr>
        <p:spPr>
          <a:xfrm>
            <a:off x="5702760" y="0"/>
            <a:ext cx="3669480" cy="51433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3" name="PlaceHolder 2"/>
          <p:cNvSpPr>
            <a:spLocks noGrp="1"/>
          </p:cNvSpPr>
          <p:nvPr>
            <p:ph type="title"/>
          </p:nvPr>
        </p:nvSpPr>
        <p:spPr>
          <a:xfrm>
            <a:off x="487440" y="1436400"/>
            <a:ext cx="4705920" cy="1715400"/>
          </a:xfrm>
          <a:prstGeom prst="rect">
            <a:avLst/>
          </a:prstGeom>
          <a:noFill/>
          <a:ln w="0">
            <a:noFill/>
          </a:ln>
        </p:spPr>
        <p:txBody>
          <a:bodyPr lIns="91440" rIns="91440" tIns="91440" bIns="91440" anchor="b">
            <a:noAutofit/>
          </a:bodyPr>
          <a:p>
            <a:pPr indent="0">
              <a:buNone/>
            </a:pPr>
            <a:r>
              <a:rPr b="0" lang="fr-FR" sz="4800" strike="noStrike" u="none">
                <a:solidFill>
                  <a:schemeClr val="dk1"/>
                </a:solidFill>
                <a:effectLst/>
                <a:uFillTx/>
                <a:latin typeface="Arial"/>
              </a:rPr>
              <a:t>Click to edit the title text format</a:t>
            </a:r>
            <a:endParaRPr b="0" lang="fr-FR" sz="4800" strike="noStrike" u="none">
              <a:solidFill>
                <a:schemeClr val="dk1"/>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_1">
    <p:bg>
      <p:bgPr>
        <a:solidFill>
          <a:schemeClr val="lt1"/>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713160" y="794520"/>
            <a:ext cx="7717320" cy="698040"/>
          </a:xfrm>
          <a:prstGeom prst="rect">
            <a:avLst/>
          </a:prstGeom>
          <a:noFill/>
          <a:ln w="0">
            <a:noFill/>
          </a:ln>
        </p:spPr>
        <p:txBody>
          <a:bodyPr lIns="91440" rIns="91440" tIns="91440" bIns="91440" anchor="t">
            <a:noAutofit/>
          </a:bodyPr>
          <a:p>
            <a:pPr indent="0">
              <a:buNone/>
            </a:pPr>
            <a:r>
              <a:rPr b="0" lang="fr-FR" sz="4000" strike="noStrike" u="none">
                <a:solidFill>
                  <a:schemeClr val="dk1"/>
                </a:solidFill>
                <a:effectLst/>
                <a:uFillTx/>
                <a:latin typeface="Arial"/>
              </a:rPr>
              <a:t>Click to edit the title text format</a:t>
            </a:r>
            <a:endParaRPr b="0" lang="fr-FR" sz="4000" strike="noStrike" u="none">
              <a:solidFill>
                <a:schemeClr val="dk1"/>
              </a:solidFill>
              <a:effectLst/>
              <a:uFillTx/>
              <a:latin typeface="Arial"/>
            </a:endParaRPr>
          </a:p>
        </p:txBody>
      </p:sp>
      <p:sp>
        <p:nvSpPr>
          <p:cNvPr id="5" name="PlaceHolder 2"/>
          <p:cNvSpPr>
            <a:spLocks noGrp="1"/>
          </p:cNvSpPr>
          <p:nvPr>
            <p:ph type="body"/>
          </p:nvPr>
        </p:nvSpPr>
        <p:spPr>
          <a:xfrm>
            <a:off x="3352680" y="2398680"/>
            <a:ext cx="5077800" cy="1950120"/>
          </a:xfrm>
          <a:prstGeom prst="rect">
            <a:avLst/>
          </a:prstGeom>
          <a:noFill/>
          <a:ln w="0">
            <a:noFill/>
          </a:ln>
        </p:spPr>
        <p:txBody>
          <a:bodyPr lIns="91440" rIns="91440" tIns="91440" bIns="91440" anchor="t">
            <a:noAutofit/>
          </a:bodyPr>
          <a:p>
            <a:pPr marL="432000" indent="-324000">
              <a:spcBef>
                <a:spcPts val="1417"/>
              </a:spcBef>
              <a:buClr>
                <a:srgbClr val="000000"/>
              </a:buClr>
              <a:buSzPct val="45000"/>
              <a:buFont typeface="Wingdings" charset="2"/>
              <a:buChar char=""/>
            </a:pPr>
            <a:r>
              <a:rPr b="0" lang="fr-FR" sz="1200" strike="noStrike" u="none">
                <a:solidFill>
                  <a:srgbClr val="000000"/>
                </a:solidFill>
                <a:effectLst/>
                <a:uFillTx/>
                <a:latin typeface="Arial"/>
              </a:rPr>
              <a:t>Click to edit the outline text format</a:t>
            </a:r>
            <a:endParaRPr b="0" lang="fr-FR" sz="1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200" strike="noStrike" u="none">
                <a:solidFill>
                  <a:srgbClr val="000000"/>
                </a:solidFill>
                <a:effectLst/>
                <a:uFillTx/>
                <a:latin typeface="Arial"/>
              </a:rPr>
              <a:t>Second Outline Level</a:t>
            </a:r>
            <a:endParaRPr b="0" lang="fr-FR" sz="12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200" strike="noStrike" u="none">
                <a:solidFill>
                  <a:srgbClr val="000000"/>
                </a:solidFill>
                <a:effectLst/>
                <a:uFillTx/>
                <a:latin typeface="Arial"/>
              </a:rPr>
              <a:t>Third Outline Level</a:t>
            </a:r>
            <a:endParaRPr b="0" lang="fr-FR" sz="12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200" strike="noStrike" u="none">
                <a:solidFill>
                  <a:srgbClr val="000000"/>
                </a:solidFill>
                <a:effectLst/>
                <a:uFillTx/>
                <a:latin typeface="Arial"/>
              </a:rPr>
              <a:t>Fourth Outline Level</a:t>
            </a:r>
            <a:endParaRPr b="0" lang="fr-FR" sz="12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Fifth Outline Level</a:t>
            </a:r>
            <a:endParaRPr b="0" lang="fr-FR" sz="12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Sixth Outline Level</a:t>
            </a:r>
            <a:endParaRPr b="0" lang="fr-FR" sz="12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Seventh Outline Level</a:t>
            </a:r>
            <a:endParaRPr b="0" lang="fr-FR" sz="1200" strike="noStrike" u="none">
              <a:solidFill>
                <a:srgbClr val="000000"/>
              </a:solidFill>
              <a:effectLst/>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_3_1">
    <p:bg>
      <p:bgPr>
        <a:solidFill>
          <a:schemeClr val="dk1"/>
        </a:solidFill>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4015800" y="813240"/>
            <a:ext cx="4414320" cy="960120"/>
          </a:xfrm>
          <a:prstGeom prst="rect">
            <a:avLst/>
          </a:prstGeom>
          <a:noFill/>
          <a:ln w="0">
            <a:noFill/>
          </a:ln>
        </p:spPr>
        <p:txBody>
          <a:bodyPr lIns="91440" rIns="91440" tIns="91440" bIns="91440" anchor="b">
            <a:noAutofit/>
          </a:bodyPr>
          <a:p>
            <a:pPr indent="0">
              <a:buNone/>
            </a:pPr>
            <a:r>
              <a:rPr b="0" lang="fr-FR" sz="5800" strike="noStrike" u="none">
                <a:solidFill>
                  <a:schemeClr val="dk1"/>
                </a:solidFill>
                <a:effectLst/>
                <a:uFillTx/>
                <a:latin typeface="Arial"/>
              </a:rPr>
              <a:t>Click to edit the title text format</a:t>
            </a:r>
            <a:endParaRPr b="0" lang="fr-FR" sz="5800" strike="noStrike" u="none">
              <a:solidFill>
                <a:schemeClr val="dk1"/>
              </a:solidFill>
              <a:effectLst/>
              <a:uFillTx/>
              <a:latin typeface="Arial"/>
            </a:endParaRPr>
          </a:p>
        </p:txBody>
      </p:sp>
      <p:sp>
        <p:nvSpPr>
          <p:cNvPr id="7" name="PlaceHolder 2"/>
          <p:cNvSpPr>
            <a:spLocks noGrp="1"/>
          </p:cNvSpPr>
          <p:nvPr>
            <p:ph type="body"/>
          </p:nvPr>
        </p:nvSpPr>
        <p:spPr>
          <a:xfrm>
            <a:off x="0" y="0"/>
            <a:ext cx="3097800" cy="5143320"/>
          </a:xfrm>
          <a:prstGeom prst="rect">
            <a:avLst/>
          </a:prstGeom>
          <a:noFill/>
          <a:ln w="0">
            <a:noFill/>
          </a:ln>
        </p:spPr>
        <p:txBody>
          <a:bodyPr lIns="90000" rIns="90000" tIns="45000" bIns="45000" anchor="t">
            <a:normAutofit fontScale="77500" lnSpcReduction="19999"/>
          </a:bodyPr>
          <a:p>
            <a:pPr marL="432000" indent="-324000">
              <a:spcBef>
                <a:spcPts val="1417"/>
              </a:spcBef>
              <a:buClr>
                <a:srgbClr val="ffffff"/>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ffffff"/>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ffffff"/>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ffffff"/>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ffffff"/>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ffffff"/>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ffffff"/>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8" name="Google Shape;104;p21"/>
          <p:cNvSpPr/>
          <p:nvPr/>
        </p:nvSpPr>
        <p:spPr>
          <a:xfrm>
            <a:off x="4258080" y="3477960"/>
            <a:ext cx="4172400" cy="702360"/>
          </a:xfrm>
          <a:prstGeom prst="rect">
            <a:avLst/>
          </a:prstGeom>
          <a:noFill/>
          <a:ln w="0">
            <a:noFill/>
          </a:ln>
        </p:spPr>
        <p:style>
          <a:lnRef idx="0"/>
          <a:fillRef idx="0"/>
          <a:effectRef idx="0"/>
          <a:fontRef idx="minor"/>
        </p:style>
        <p:txBody>
          <a:bodyPr tIns="91440" bIns="91440" anchor="t">
            <a:noAutofit/>
          </a:bodyPr>
          <a:p>
            <a:pPr algn="r" defTabSz="914400">
              <a:lnSpc>
                <a:spcPct val="100000"/>
              </a:lnSpc>
              <a:tabLst>
                <a:tab algn="l" pos="0"/>
              </a:tabLst>
            </a:pPr>
            <a:r>
              <a:rPr b="0" lang="en" sz="1200" strike="noStrike" u="none">
                <a:solidFill>
                  <a:schemeClr val="lt1"/>
                </a:solidFill>
                <a:effectLst/>
                <a:uFillTx/>
                <a:latin typeface="Cabin"/>
                <a:ea typeface="Cabin"/>
              </a:rPr>
              <a:t>CREDITS: This presentation template was created by </a:t>
            </a:r>
            <a:r>
              <a:rPr b="0" lang="en" sz="1200" strike="noStrike" u="sng">
                <a:solidFill>
                  <a:schemeClr val="lt1"/>
                </a:solidFill>
                <a:effectLst/>
                <a:uFillTx/>
                <a:latin typeface="Cabin Medium"/>
                <a:ea typeface="Cabin Medium"/>
                <a:hlinkClick r:id="rId2"/>
              </a:rPr>
              <a:t>Slidesgo</a:t>
            </a:r>
            <a:r>
              <a:rPr b="0" lang="en" sz="1200" strike="noStrike" u="none">
                <a:solidFill>
                  <a:schemeClr val="lt1"/>
                </a:solidFill>
                <a:effectLst/>
                <a:uFillTx/>
                <a:latin typeface="Cabin"/>
                <a:ea typeface="Cabin"/>
              </a:rPr>
              <a:t>, and includes icons, infographics &amp; images by</a:t>
            </a:r>
            <a:r>
              <a:rPr b="0" lang="en" sz="1200" strike="noStrike" u="none">
                <a:solidFill>
                  <a:schemeClr val="lt1"/>
                </a:solidFill>
                <a:effectLst/>
                <a:uFillTx/>
                <a:latin typeface="Cabin Medium"/>
                <a:ea typeface="Cabin Medium"/>
              </a:rPr>
              <a:t> </a:t>
            </a:r>
            <a:r>
              <a:rPr b="0" lang="en" sz="1200" strike="noStrike" u="sng">
                <a:solidFill>
                  <a:schemeClr val="lt1"/>
                </a:solidFill>
                <a:effectLst/>
                <a:uFillTx/>
                <a:latin typeface="Cabin Medium"/>
                <a:ea typeface="Cabin Medium"/>
                <a:hlinkClick r:id="rId3"/>
              </a:rPr>
              <a:t>Freepik</a:t>
            </a:r>
            <a:r>
              <a:rPr b="0" lang="en" sz="1200" strike="noStrike" u="none">
                <a:solidFill>
                  <a:schemeClr val="lt1"/>
                </a:solidFill>
                <a:effectLst/>
                <a:uFillTx/>
                <a:latin typeface="Cabin"/>
                <a:ea typeface="Cabin"/>
              </a:rPr>
              <a:t> </a:t>
            </a:r>
            <a:endParaRPr b="0" lang="en-US" sz="1200" strike="noStrike" u="none">
              <a:solidFill>
                <a:srgbClr val="ffffff"/>
              </a:solidFill>
              <a:effectLst/>
              <a:uFillTx/>
              <a:latin typeface="OpenSymbo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_ONLY">
    <p:bg>
      <p:bgPr>
        <a:solidFill>
          <a:schemeClr val="lt1"/>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713160" y="444960"/>
            <a:ext cx="7710480" cy="607320"/>
          </a:xfrm>
          <a:prstGeom prst="rect">
            <a:avLst/>
          </a:prstGeom>
          <a:noFill/>
          <a:ln w="0">
            <a:noFill/>
          </a:ln>
        </p:spPr>
        <p:txBody>
          <a:bodyPr lIns="91440" rIns="91440" tIns="91440" bIns="91440" anchor="t">
            <a:noAutofit/>
          </a:bodyPr>
          <a:p>
            <a:pPr indent="0">
              <a:buNone/>
            </a:pPr>
            <a:r>
              <a:rPr b="0" lang="fr-FR" sz="3000" strike="noStrike" u="none">
                <a:solidFill>
                  <a:schemeClr val="dk1"/>
                </a:solidFill>
                <a:effectLst/>
                <a:uFillTx/>
                <a:latin typeface="Arial"/>
              </a:rPr>
              <a:t>Click to edit the title text format</a:t>
            </a:r>
            <a:endParaRPr b="0" lang="fr-FR" sz="3000" strike="noStrike" u="none">
              <a:solidFill>
                <a:schemeClr val="dk1"/>
              </a:solidFill>
              <a:effectLst/>
              <a:uFillTx/>
              <a:latin typeface="Arial"/>
            </a:endParaRPr>
          </a:p>
        </p:txBody>
      </p:sp>
      <p:sp>
        <p:nvSpPr>
          <p:cNvPr id="10"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400" strike="noStrike" u="none">
                <a:solidFill>
                  <a:srgbClr val="000000"/>
                </a:solidFill>
                <a:effectLst/>
                <a:uFillTx/>
                <a:latin typeface="Arial"/>
              </a:rPr>
              <a:t>Click to edit the outline text format</a:t>
            </a:r>
            <a:endParaRPr b="0" lang="fr-FR" sz="14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400" strike="noStrike" u="none">
                <a:solidFill>
                  <a:srgbClr val="000000"/>
                </a:solidFill>
                <a:effectLst/>
                <a:uFillTx/>
                <a:latin typeface="Arial"/>
              </a:rPr>
              <a:t>Second Outline Level</a:t>
            </a:r>
            <a:endParaRPr b="0" lang="fr-FR" sz="14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400" strike="noStrike" u="none">
                <a:solidFill>
                  <a:srgbClr val="000000"/>
                </a:solidFill>
                <a:effectLst/>
                <a:uFillTx/>
                <a:latin typeface="Arial"/>
              </a:rPr>
              <a:t>Third Outline Level</a:t>
            </a:r>
            <a:endParaRPr b="0" lang="fr-FR" sz="1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400" strike="noStrike" u="none">
                <a:solidFill>
                  <a:srgbClr val="000000"/>
                </a:solidFill>
                <a:effectLst/>
                <a:uFillTx/>
                <a:latin typeface="Arial"/>
              </a:rPr>
              <a:t>Fourth Outline Level</a:t>
            </a:r>
            <a:endParaRPr b="0" lang="fr-FR" sz="14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Fifth Outline Level</a:t>
            </a:r>
            <a:endParaRPr b="0" lang="fr-FR"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Sixth Outline Level</a:t>
            </a:r>
            <a:endParaRPr b="0" lang="fr-FR"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Seventh Outline Level</a:t>
            </a:r>
            <a:endParaRPr b="0" lang="fr-FR" sz="2000" strike="noStrike" u="none">
              <a:solidFill>
                <a:srgbClr val="000000"/>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1" name="Google Shape;133;p32" descr=""/>
          <p:cNvPicPr/>
          <p:nvPr/>
        </p:nvPicPr>
        <p:blipFill>
          <a:blip r:embed="rId1"/>
          <a:stretch/>
        </p:blipFill>
        <p:spPr>
          <a:xfrm>
            <a:off x="5705640" y="0"/>
            <a:ext cx="3666600" cy="5143320"/>
          </a:xfrm>
          <a:prstGeom prst="rect">
            <a:avLst/>
          </a:prstGeom>
          <a:noFill/>
          <a:ln w="0">
            <a:noFill/>
          </a:ln>
        </p:spPr>
      </p:pic>
      <p:sp>
        <p:nvSpPr>
          <p:cNvPr id="12" name=""/>
          <p:cNvSpPr/>
          <p:nvPr/>
        </p:nvSpPr>
        <p:spPr>
          <a:xfrm>
            <a:off x="485640" y="1438200"/>
            <a:ext cx="4704840" cy="1218960"/>
          </a:xfrm>
          <a:prstGeom prst="rect">
            <a:avLst/>
          </a:prstGeom>
          <a:noFill/>
          <a:ln w="0">
            <a:noFill/>
          </a:ln>
        </p:spPr>
        <p:style>
          <a:lnRef idx="0"/>
          <a:fillRef idx="0"/>
          <a:effectRef idx="0"/>
          <a:fontRef idx="minor"/>
        </p:style>
        <p:txBody>
          <a:bodyPr anchor="b">
            <a:normAutofit/>
          </a:bodyPr>
          <a:p>
            <a:pPr defTabSz="914400">
              <a:lnSpc>
                <a:spcPct val="100000"/>
              </a:lnSpc>
              <a:tabLst>
                <a:tab algn="l" pos="0"/>
              </a:tabLst>
            </a:pPr>
            <a:r>
              <a:rPr b="0" lang="en-US" sz="4800" strike="noStrike" u="none">
                <a:solidFill>
                  <a:srgbClr val="030303"/>
                </a:solidFill>
                <a:effectLst/>
                <a:uFillTx/>
                <a:latin typeface="Syncopate"/>
              </a:rPr>
              <a:t>GO1 Quick Guide</a:t>
            </a:r>
            <a:endParaRPr b="0" lang="en-US" sz="4800" strike="noStrike" u="none">
              <a:solidFill>
                <a:srgbClr val="000000"/>
              </a:solidFill>
              <a:effectLst/>
              <a:uFillTx/>
              <a:latin typeface="OpenSymbol"/>
            </a:endParaRPr>
          </a:p>
        </p:txBody>
      </p:sp>
      <p:sp>
        <p:nvSpPr>
          <p:cNvPr id="13" name=""/>
          <p:cNvSpPr/>
          <p:nvPr/>
        </p:nvSpPr>
        <p:spPr>
          <a:xfrm>
            <a:off x="847800" y="3191040"/>
            <a:ext cx="4343040" cy="761760"/>
          </a:xfrm>
          <a:prstGeom prst="rect">
            <a:avLst/>
          </a:prstGeom>
          <a:noFill/>
          <a:ln w="0">
            <a:noFill/>
          </a:ln>
        </p:spPr>
        <p:style>
          <a:lnRef idx="0"/>
          <a:fillRef idx="0"/>
          <a:effectRef idx="0"/>
          <a:fontRef idx="minor"/>
        </p:style>
        <p:txBody>
          <a:bodyPr anchor="t">
            <a:normAutofit lnSpcReduction="9999"/>
          </a:bodyPr>
          <a:p>
            <a:pPr algn="r" defTabSz="914400">
              <a:lnSpc>
                <a:spcPct val="150000"/>
              </a:lnSpc>
              <a:tabLst>
                <a:tab algn="l" pos="0"/>
              </a:tabLst>
            </a:pPr>
            <a:r>
              <a:rPr b="0" lang="en-US" sz="1600" strike="noStrike" u="none">
                <a:solidFill>
                  <a:srgbClr val="030303"/>
                </a:solidFill>
                <a:effectLst/>
                <a:uFillTx/>
                <a:latin typeface="Cabin"/>
              </a:rPr>
              <a:t>Six-slide practical overview for safe setup, operation and maintenance</a:t>
            </a:r>
            <a:endParaRPr b="0" lang="en-US" sz="16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
          <p:cNvSpPr/>
          <p:nvPr/>
        </p:nvSpPr>
        <p:spPr>
          <a:xfrm>
            <a:off x="714240" y="790560"/>
            <a:ext cx="7714800" cy="10188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4000" strike="noStrike" u="none">
                <a:solidFill>
                  <a:srgbClr val="030303"/>
                </a:solidFill>
                <a:effectLst/>
                <a:uFillTx/>
                <a:latin typeface="Syncopate"/>
              </a:rPr>
              <a:t>Safety and Compliance</a:t>
            </a:r>
            <a:endParaRPr b="0" lang="en-US" sz="4000" strike="noStrike" u="none">
              <a:solidFill>
                <a:srgbClr val="000000"/>
              </a:solidFill>
              <a:effectLst/>
              <a:uFillTx/>
              <a:latin typeface="OpenSymbol"/>
            </a:endParaRPr>
          </a:p>
        </p:txBody>
      </p:sp>
      <p:sp>
        <p:nvSpPr>
          <p:cNvPr id="15" name=""/>
          <p:cNvSpPr/>
          <p:nvPr/>
        </p:nvSpPr>
        <p:spPr>
          <a:xfrm>
            <a:off x="3352680" y="2400480"/>
            <a:ext cx="5076360" cy="15235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rgbClr val="030303"/>
                </a:solidFill>
                <a:effectLst/>
                <a:uFillTx/>
                <a:latin typeface="Cabin"/>
              </a:rPr>
              <a:t>The GO1 is a professional quadruped robot, not a toy. Read the manual to understand safety, legal responsibilities, and proper use. Unitree limits warranty and disclaims liabilities; misuse, unauthorized modification, or operation in extreme environments can void coverage and cause damage. Prohibited: disassembly, unauthorized software changes, or operation outside specified conditions; UnitreeRes</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 name=""/>
          <p:cNvSpPr/>
          <p:nvPr/>
        </p:nvSpPr>
        <p:spPr>
          <a:xfrm>
            <a:off x="1724040" y="2104920"/>
            <a:ext cx="114120" cy="9000"/>
          </a:xfrm>
          <a:prstGeom prst="roundRect">
            <a:avLst>
              <a:gd name="adj" fmla="val 16667"/>
            </a:avLst>
          </a:prstGeom>
          <a:solidFill>
            <a:srgbClr val="030303"/>
          </a:solidFill>
          <a:ln w="0">
            <a:noFill/>
          </a:ln>
        </p:spPr>
        <p:style>
          <a:lnRef idx="0"/>
          <a:fillRef idx="0"/>
          <a:effectRef idx="0"/>
          <a:fontRef idx="minor"/>
        </p:style>
        <p:txBody>
          <a:bodyPr vertOverflow="clip" lIns="90000" rIns="90000" tIns="-36720" bIns="-367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17" name=""/>
          <p:cNvSpPr/>
          <p:nvPr/>
        </p:nvSpPr>
        <p:spPr>
          <a:xfrm>
            <a:off x="3086280" y="2104920"/>
            <a:ext cx="114120" cy="9000"/>
          </a:xfrm>
          <a:prstGeom prst="roundRect">
            <a:avLst>
              <a:gd name="adj" fmla="val 16667"/>
            </a:avLst>
          </a:prstGeom>
          <a:solidFill>
            <a:srgbClr val="030303"/>
          </a:solidFill>
          <a:ln w="0">
            <a:noFill/>
          </a:ln>
        </p:spPr>
        <p:style>
          <a:lnRef idx="0"/>
          <a:fillRef idx="0"/>
          <a:effectRef idx="0"/>
          <a:fontRef idx="minor"/>
        </p:style>
        <p:txBody>
          <a:bodyPr vertOverflow="clip" lIns="90000" rIns="90000" tIns="-36720" bIns="-367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18" name=""/>
          <p:cNvSpPr/>
          <p:nvPr/>
        </p:nvSpPr>
        <p:spPr>
          <a:xfrm>
            <a:off x="4448160" y="2104920"/>
            <a:ext cx="114120" cy="9000"/>
          </a:xfrm>
          <a:prstGeom prst="roundRect">
            <a:avLst>
              <a:gd name="adj" fmla="val 16667"/>
            </a:avLst>
          </a:prstGeom>
          <a:solidFill>
            <a:srgbClr val="030303"/>
          </a:solidFill>
          <a:ln w="0">
            <a:noFill/>
          </a:ln>
        </p:spPr>
        <p:style>
          <a:lnRef idx="0"/>
          <a:fillRef idx="0"/>
          <a:effectRef idx="0"/>
          <a:fontRef idx="minor"/>
        </p:style>
        <p:txBody>
          <a:bodyPr vertOverflow="clip" lIns="90000" rIns="90000" tIns="-36720" bIns="-367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19" name=""/>
          <p:cNvSpPr/>
          <p:nvPr/>
        </p:nvSpPr>
        <p:spPr>
          <a:xfrm>
            <a:off x="5810400" y="2104920"/>
            <a:ext cx="114120" cy="9000"/>
          </a:xfrm>
          <a:prstGeom prst="roundRect">
            <a:avLst>
              <a:gd name="adj" fmla="val 16667"/>
            </a:avLst>
          </a:prstGeom>
          <a:solidFill>
            <a:srgbClr val="030303"/>
          </a:solidFill>
          <a:ln w="0">
            <a:noFill/>
          </a:ln>
        </p:spPr>
        <p:style>
          <a:lnRef idx="0"/>
          <a:fillRef idx="0"/>
          <a:effectRef idx="0"/>
          <a:fontRef idx="minor"/>
        </p:style>
        <p:txBody>
          <a:bodyPr vertOverflow="clip" lIns="90000" rIns="90000" tIns="-36720" bIns="-367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0" name=""/>
          <p:cNvSpPr/>
          <p:nvPr/>
        </p:nvSpPr>
        <p:spPr>
          <a:xfrm>
            <a:off x="7172280" y="2104920"/>
            <a:ext cx="114120" cy="9000"/>
          </a:xfrm>
          <a:prstGeom prst="roundRect">
            <a:avLst>
              <a:gd name="adj" fmla="val 16667"/>
            </a:avLst>
          </a:prstGeom>
          <a:solidFill>
            <a:srgbClr val="030303"/>
          </a:solidFill>
          <a:ln w="0">
            <a:noFill/>
          </a:ln>
        </p:spPr>
        <p:style>
          <a:lnRef idx="0"/>
          <a:fillRef idx="0"/>
          <a:effectRef idx="0"/>
          <a:fontRef idx="minor"/>
        </p:style>
        <p:txBody>
          <a:bodyPr vertOverflow="clip" lIns="90000" rIns="90000" tIns="-36720" bIns="-367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1" name=""/>
          <p:cNvSpPr/>
          <p:nvPr/>
        </p:nvSpPr>
        <p:spPr>
          <a:xfrm>
            <a:off x="47628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22" name=""/>
          <p:cNvSpPr/>
          <p:nvPr/>
        </p:nvSpPr>
        <p:spPr>
          <a:xfrm>
            <a:off x="109548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3" name=""/>
          <p:cNvSpPr/>
          <p:nvPr/>
        </p:nvSpPr>
        <p:spPr>
          <a:xfrm>
            <a:off x="183816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24" name=""/>
          <p:cNvSpPr/>
          <p:nvPr/>
        </p:nvSpPr>
        <p:spPr>
          <a:xfrm>
            <a:off x="245736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5" name=""/>
          <p:cNvSpPr/>
          <p:nvPr/>
        </p:nvSpPr>
        <p:spPr>
          <a:xfrm>
            <a:off x="320040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26" name=""/>
          <p:cNvSpPr/>
          <p:nvPr/>
        </p:nvSpPr>
        <p:spPr>
          <a:xfrm>
            <a:off x="381960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7" name=""/>
          <p:cNvSpPr/>
          <p:nvPr/>
        </p:nvSpPr>
        <p:spPr>
          <a:xfrm>
            <a:off x="456264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28" name=""/>
          <p:cNvSpPr/>
          <p:nvPr/>
        </p:nvSpPr>
        <p:spPr>
          <a:xfrm>
            <a:off x="518148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29" name=""/>
          <p:cNvSpPr/>
          <p:nvPr/>
        </p:nvSpPr>
        <p:spPr>
          <a:xfrm>
            <a:off x="592452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30" name=""/>
          <p:cNvSpPr/>
          <p:nvPr/>
        </p:nvSpPr>
        <p:spPr>
          <a:xfrm>
            <a:off x="654372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31" name=""/>
          <p:cNvSpPr/>
          <p:nvPr/>
        </p:nvSpPr>
        <p:spPr>
          <a:xfrm>
            <a:off x="7286760" y="2000160"/>
            <a:ext cx="1247400" cy="209160"/>
          </a:xfrm>
          <a:prstGeom prst="roundRect">
            <a:avLst>
              <a:gd name="adj" fmla="val 16667"/>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32" name=""/>
          <p:cNvSpPr/>
          <p:nvPr/>
        </p:nvSpPr>
        <p:spPr>
          <a:xfrm>
            <a:off x="7905600" y="2209680"/>
            <a:ext cx="9000" cy="323640"/>
          </a:xfrm>
          <a:prstGeom prst="roundRect">
            <a:avLst>
              <a:gd name="adj" fmla="val 16667"/>
            </a:avLst>
          </a:prstGeom>
          <a:solidFill>
            <a:srgbClr val="030303"/>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33" name=""/>
          <p:cNvSpPr/>
          <p:nvPr/>
        </p:nvSpPr>
        <p:spPr>
          <a:xfrm>
            <a:off x="476280" y="380880"/>
            <a:ext cx="8191080" cy="399600"/>
          </a:xfrm>
          <a:prstGeom prst="rect">
            <a:avLst/>
          </a:prstGeom>
          <a:noFill/>
          <a:ln w="0">
            <a:noFill/>
          </a:ln>
        </p:spPr>
        <p:style>
          <a:lnRef idx="0"/>
          <a:fillRef idx="0"/>
          <a:effectRef idx="0"/>
          <a:fontRef idx="minor"/>
        </p:style>
        <p:txBody>
          <a:bodyPr anchor="t">
            <a:normAutofit fontScale="85000" lnSpcReduction="9999"/>
          </a:bodyPr>
          <a:p>
            <a:pPr defTabSz="914400">
              <a:lnSpc>
                <a:spcPct val="100000"/>
              </a:lnSpc>
              <a:tabLst>
                <a:tab algn="l" pos="0"/>
              </a:tabLst>
            </a:pPr>
            <a:r>
              <a:rPr b="0" lang="en-US" sz="2600" strike="noStrike" u="none">
                <a:solidFill>
                  <a:srgbClr val="030303"/>
                </a:solidFill>
                <a:effectLst/>
                <a:uFillTx/>
                <a:latin typeface="Syncopate"/>
              </a:rPr>
              <a:t>Unpack &amp; Prep</a:t>
            </a:r>
            <a:endParaRPr b="0" lang="en-US" sz="2600" strike="noStrike" u="none">
              <a:solidFill>
                <a:srgbClr val="000000"/>
              </a:solidFill>
              <a:effectLst/>
              <a:uFillTx/>
              <a:latin typeface="OpenSymbol"/>
            </a:endParaRPr>
          </a:p>
        </p:txBody>
      </p:sp>
      <p:sp>
        <p:nvSpPr>
          <p:cNvPr id="34" name=""/>
          <p:cNvSpPr/>
          <p:nvPr/>
        </p:nvSpPr>
        <p:spPr>
          <a:xfrm>
            <a:off x="476280" y="1219320"/>
            <a:ext cx="1247400" cy="36144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Unpack</a:t>
            </a:r>
            <a:endParaRPr b="0" lang="en-US" sz="1400" strike="noStrike" u="none">
              <a:solidFill>
                <a:srgbClr val="000000"/>
              </a:solidFill>
              <a:effectLst/>
              <a:uFillTx/>
              <a:latin typeface="OpenSymbol"/>
            </a:endParaRPr>
          </a:p>
        </p:txBody>
      </p:sp>
      <p:sp>
        <p:nvSpPr>
          <p:cNvPr id="35" name=""/>
          <p:cNvSpPr/>
          <p:nvPr/>
        </p:nvSpPr>
        <p:spPr>
          <a:xfrm>
            <a:off x="476280" y="2619360"/>
            <a:ext cx="1247400" cy="914040"/>
          </a:xfrm>
          <a:prstGeom prst="rect">
            <a:avLst/>
          </a:prstGeom>
          <a:noFill/>
          <a:ln w="0">
            <a:noFill/>
          </a:ln>
        </p:spPr>
        <p:style>
          <a:lnRef idx="0"/>
          <a:fillRef idx="0"/>
          <a:effectRef idx="0"/>
          <a:fontRef idx="minor"/>
        </p:style>
        <p:txBody>
          <a:bodyPr anchor="t">
            <a:normAutofit lnSpcReduction="9999"/>
          </a:bodyPr>
          <a:p>
            <a:pPr algn="ctr" defTabSz="914400">
              <a:lnSpc>
                <a:spcPct val="100000"/>
              </a:lnSpc>
              <a:tabLst>
                <a:tab algn="l" pos="0"/>
              </a:tabLst>
            </a:pPr>
            <a:r>
              <a:rPr b="0" lang="en-US" sz="1200" strike="noStrike" u="none">
                <a:solidFill>
                  <a:srgbClr val="030303"/>
                </a:solidFill>
                <a:effectLst/>
                <a:uFillTx/>
                <a:latin typeface="Cabin"/>
              </a:rPr>
              <a:t>Remove packaging and check for shipping damage, dents, leaks, or loose components.</a:t>
            </a:r>
            <a:endParaRPr b="0" lang="en-US" sz="1200" strike="noStrike" u="none">
              <a:solidFill>
                <a:srgbClr val="000000"/>
              </a:solidFill>
              <a:effectLst/>
              <a:uFillTx/>
              <a:latin typeface="OpenSymbol"/>
            </a:endParaRPr>
          </a:p>
        </p:txBody>
      </p:sp>
      <p:sp>
        <p:nvSpPr>
          <p:cNvPr id="36" name=""/>
          <p:cNvSpPr/>
          <p:nvPr/>
        </p:nvSpPr>
        <p:spPr>
          <a:xfrm>
            <a:off x="1838160" y="1219320"/>
            <a:ext cx="1247400" cy="4284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Check Parts</a:t>
            </a:r>
            <a:endParaRPr b="0" lang="en-US" sz="1400" strike="noStrike" u="none">
              <a:solidFill>
                <a:srgbClr val="000000"/>
              </a:solidFill>
              <a:effectLst/>
              <a:uFillTx/>
              <a:latin typeface="OpenSymbol"/>
            </a:endParaRPr>
          </a:p>
        </p:txBody>
      </p:sp>
      <p:sp>
        <p:nvSpPr>
          <p:cNvPr id="37" name=""/>
          <p:cNvSpPr/>
          <p:nvPr/>
        </p:nvSpPr>
        <p:spPr>
          <a:xfrm>
            <a:off x="1838160" y="2619360"/>
            <a:ext cx="1247400" cy="12474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200" strike="noStrike" u="none">
                <a:solidFill>
                  <a:srgbClr val="030303"/>
                </a:solidFill>
                <a:effectLst/>
                <a:uFillTx/>
                <a:latin typeface="Cabin"/>
              </a:rPr>
              <a:t>Verify all genuine Unitree parts and connectors are present and undamaged.</a:t>
            </a:r>
            <a:endParaRPr b="0" lang="en-US" sz="1200" strike="noStrike" u="none">
              <a:solidFill>
                <a:srgbClr val="000000"/>
              </a:solidFill>
              <a:effectLst/>
              <a:uFillTx/>
              <a:latin typeface="OpenSymbol"/>
            </a:endParaRPr>
          </a:p>
        </p:txBody>
      </p:sp>
      <p:sp>
        <p:nvSpPr>
          <p:cNvPr id="38" name=""/>
          <p:cNvSpPr/>
          <p:nvPr/>
        </p:nvSpPr>
        <p:spPr>
          <a:xfrm>
            <a:off x="3200400" y="1219320"/>
            <a:ext cx="1247400" cy="4284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Install Battery</a:t>
            </a:r>
            <a:endParaRPr b="0" lang="en-US" sz="1400" strike="noStrike" u="none">
              <a:solidFill>
                <a:srgbClr val="000000"/>
              </a:solidFill>
              <a:effectLst/>
              <a:uFillTx/>
              <a:latin typeface="OpenSymbol"/>
            </a:endParaRPr>
          </a:p>
        </p:txBody>
      </p:sp>
      <p:sp>
        <p:nvSpPr>
          <p:cNvPr id="39" name=""/>
          <p:cNvSpPr/>
          <p:nvPr/>
        </p:nvSpPr>
        <p:spPr>
          <a:xfrm>
            <a:off x="3200400" y="2619360"/>
            <a:ext cx="1247400" cy="914040"/>
          </a:xfrm>
          <a:prstGeom prst="rect">
            <a:avLst/>
          </a:prstGeom>
          <a:noFill/>
          <a:ln w="0">
            <a:noFill/>
          </a:ln>
        </p:spPr>
        <p:style>
          <a:lnRef idx="0"/>
          <a:fillRef idx="0"/>
          <a:effectRef idx="0"/>
          <a:fontRef idx="minor"/>
        </p:style>
        <p:txBody>
          <a:bodyPr anchor="t">
            <a:normAutofit lnSpcReduction="9999"/>
          </a:bodyPr>
          <a:p>
            <a:pPr algn="ctr" defTabSz="914400">
              <a:lnSpc>
                <a:spcPct val="100000"/>
              </a:lnSpc>
              <a:tabLst>
                <a:tab algn="l" pos="0"/>
              </a:tabLst>
            </a:pPr>
            <a:r>
              <a:rPr b="0" lang="en-US" sz="1200" strike="noStrike" u="none">
                <a:solidFill>
                  <a:srgbClr val="030303"/>
                </a:solidFill>
                <a:effectLst/>
                <a:uFillTx/>
                <a:latin typeface="Cabin"/>
              </a:rPr>
              <a:t>Mount the battery pack with the power switch OFF and no power applied.</a:t>
            </a:r>
            <a:endParaRPr b="0" lang="en-US" sz="1200" strike="noStrike" u="none">
              <a:solidFill>
                <a:srgbClr val="000000"/>
              </a:solidFill>
              <a:effectLst/>
              <a:uFillTx/>
              <a:latin typeface="OpenSymbol"/>
            </a:endParaRPr>
          </a:p>
        </p:txBody>
      </p:sp>
      <p:sp>
        <p:nvSpPr>
          <p:cNvPr id="40" name=""/>
          <p:cNvSpPr/>
          <p:nvPr/>
        </p:nvSpPr>
        <p:spPr>
          <a:xfrm>
            <a:off x="4562640" y="1219320"/>
            <a:ext cx="1247400" cy="4284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Level Ground</a:t>
            </a:r>
            <a:endParaRPr b="0" lang="en-US" sz="1400" strike="noStrike" u="none">
              <a:solidFill>
                <a:srgbClr val="000000"/>
              </a:solidFill>
              <a:effectLst/>
              <a:uFillTx/>
              <a:latin typeface="OpenSymbol"/>
            </a:endParaRPr>
          </a:p>
        </p:txBody>
      </p:sp>
      <p:sp>
        <p:nvSpPr>
          <p:cNvPr id="41" name=""/>
          <p:cNvSpPr/>
          <p:nvPr/>
        </p:nvSpPr>
        <p:spPr>
          <a:xfrm>
            <a:off x="4562640" y="2619360"/>
            <a:ext cx="1247400" cy="106632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200" strike="noStrike" u="none">
                <a:solidFill>
                  <a:srgbClr val="030303"/>
                </a:solidFill>
                <a:effectLst/>
                <a:uFillTx/>
                <a:latin typeface="Cabin"/>
              </a:rPr>
              <a:t>Place the robot on level ground; abdominal pad flat for stability.</a:t>
            </a:r>
            <a:endParaRPr b="0" lang="en-US" sz="1200" strike="noStrike" u="none">
              <a:solidFill>
                <a:srgbClr val="000000"/>
              </a:solidFill>
              <a:effectLst/>
              <a:uFillTx/>
              <a:latin typeface="OpenSymbol"/>
            </a:endParaRPr>
          </a:p>
        </p:txBody>
      </p:sp>
      <p:sp>
        <p:nvSpPr>
          <p:cNvPr id="42" name=""/>
          <p:cNvSpPr/>
          <p:nvPr/>
        </p:nvSpPr>
        <p:spPr>
          <a:xfrm>
            <a:off x="5924520" y="1219320"/>
            <a:ext cx="1247400" cy="4284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Charge All</a:t>
            </a:r>
            <a:endParaRPr b="0" lang="en-US" sz="1400" strike="noStrike" u="none">
              <a:solidFill>
                <a:srgbClr val="000000"/>
              </a:solidFill>
              <a:effectLst/>
              <a:uFillTx/>
              <a:latin typeface="OpenSymbol"/>
            </a:endParaRPr>
          </a:p>
        </p:txBody>
      </p:sp>
      <p:sp>
        <p:nvSpPr>
          <p:cNvPr id="43" name=""/>
          <p:cNvSpPr/>
          <p:nvPr/>
        </p:nvSpPr>
        <p:spPr>
          <a:xfrm>
            <a:off x="5924520" y="2619360"/>
            <a:ext cx="1247400" cy="106632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200" strike="noStrike" u="none">
                <a:solidFill>
                  <a:srgbClr val="030303"/>
                </a:solidFill>
                <a:effectLst/>
                <a:uFillTx/>
                <a:latin typeface="Cabin"/>
              </a:rPr>
              <a:t>Fully charge the remote, tag, and battery pack before first boot.</a:t>
            </a:r>
            <a:endParaRPr b="0" lang="en-US" sz="1200" strike="noStrike" u="none">
              <a:solidFill>
                <a:srgbClr val="000000"/>
              </a:solidFill>
              <a:effectLst/>
              <a:uFillTx/>
              <a:latin typeface="OpenSymbol"/>
            </a:endParaRPr>
          </a:p>
        </p:txBody>
      </p:sp>
      <p:sp>
        <p:nvSpPr>
          <p:cNvPr id="44" name=""/>
          <p:cNvSpPr/>
          <p:nvPr/>
        </p:nvSpPr>
        <p:spPr>
          <a:xfrm>
            <a:off x="7286760" y="1219320"/>
            <a:ext cx="1247400" cy="790200"/>
          </a:xfrm>
          <a:prstGeom prst="rect">
            <a:avLst/>
          </a:prstGeom>
          <a:noFill/>
          <a:ln w="0">
            <a:noFill/>
          </a:ln>
        </p:spPr>
        <p:style>
          <a:lnRef idx="0"/>
          <a:fillRef idx="0"/>
          <a:effectRef idx="0"/>
          <a:fontRef idx="minor"/>
        </p:style>
        <p:txBody>
          <a:bodyPr anchor="t">
            <a:normAutofit/>
          </a:bodyPr>
          <a:p>
            <a:pPr algn="ctr" defTabSz="914400">
              <a:lnSpc>
                <a:spcPct val="100000"/>
              </a:lnSpc>
              <a:tabLst>
                <a:tab algn="l" pos="0"/>
              </a:tabLst>
            </a:pPr>
            <a:r>
              <a:rPr b="0" lang="en-US" sz="1400" strike="noStrike" u="none">
                <a:solidFill>
                  <a:srgbClr val="030303"/>
                </a:solidFill>
                <a:effectLst/>
                <a:uFillTx/>
                <a:latin typeface="Syncopate"/>
              </a:rPr>
              <a:t>Update Firmware</a:t>
            </a:r>
            <a:endParaRPr b="0" lang="en-US" sz="1400" strike="noStrike" u="none">
              <a:solidFill>
                <a:srgbClr val="000000"/>
              </a:solidFill>
              <a:effectLst/>
              <a:uFillTx/>
              <a:latin typeface="OpenSymbol"/>
            </a:endParaRPr>
          </a:p>
        </p:txBody>
      </p:sp>
      <p:sp>
        <p:nvSpPr>
          <p:cNvPr id="45" name=""/>
          <p:cNvSpPr/>
          <p:nvPr/>
        </p:nvSpPr>
        <p:spPr>
          <a:xfrm>
            <a:off x="7286760" y="2619360"/>
            <a:ext cx="1247400" cy="732960"/>
          </a:xfrm>
          <a:prstGeom prst="rect">
            <a:avLst/>
          </a:prstGeom>
          <a:noFill/>
          <a:ln w="0">
            <a:noFill/>
          </a:ln>
        </p:spPr>
        <p:style>
          <a:lnRef idx="0"/>
          <a:fillRef idx="0"/>
          <a:effectRef idx="0"/>
          <a:fontRef idx="minor"/>
        </p:style>
        <p:txBody>
          <a:bodyPr anchor="t">
            <a:normAutofit fontScale="92500" lnSpcReduction="9999"/>
          </a:bodyPr>
          <a:p>
            <a:pPr algn="ctr" defTabSz="914400">
              <a:lnSpc>
                <a:spcPct val="100000"/>
              </a:lnSpc>
              <a:tabLst>
                <a:tab algn="l" pos="0"/>
              </a:tabLst>
            </a:pPr>
            <a:r>
              <a:rPr b="0" lang="en-US" sz="1200" strike="noStrike" u="none">
                <a:solidFill>
                  <a:srgbClr val="030303"/>
                </a:solidFill>
                <a:effectLst/>
                <a:uFillTx/>
                <a:latin typeface="Cabin"/>
              </a:rPr>
              <a:t>Update firmware and app to the latest versions prior to power-on.</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 name=""/>
          <p:cNvSpPr/>
          <p:nvPr/>
        </p:nvSpPr>
        <p:spPr>
          <a:xfrm>
            <a:off x="476280" y="380880"/>
            <a:ext cx="8191080" cy="361440"/>
          </a:xfrm>
          <a:prstGeom prst="rect">
            <a:avLst/>
          </a:prstGeom>
          <a:noFill/>
          <a:ln w="0">
            <a:noFill/>
          </a:ln>
        </p:spPr>
        <p:style>
          <a:lnRef idx="0"/>
          <a:fillRef idx="0"/>
          <a:effectRef idx="0"/>
          <a:fontRef idx="minor"/>
        </p:style>
        <p:txBody>
          <a:bodyPr anchor="t">
            <a:normAutofit fontScale="85000" lnSpcReduction="19999"/>
          </a:bodyPr>
          <a:p>
            <a:pPr defTabSz="914400">
              <a:lnSpc>
                <a:spcPct val="100000"/>
              </a:lnSpc>
              <a:tabLst>
                <a:tab algn="l" pos="0"/>
              </a:tabLst>
            </a:pPr>
            <a:r>
              <a:rPr b="0" lang="en-US" sz="2400" strike="noStrike" u="none">
                <a:solidFill>
                  <a:srgbClr val="030303"/>
                </a:solidFill>
                <a:effectLst/>
                <a:uFillTx/>
                <a:latin typeface="Syncopate"/>
              </a:rPr>
              <a:t>Battery Rules</a:t>
            </a:r>
            <a:endParaRPr b="0" lang="en-US" sz="2400" strike="noStrike" u="none">
              <a:solidFill>
                <a:srgbClr val="000000"/>
              </a:solidFill>
              <a:effectLst/>
              <a:uFillTx/>
              <a:latin typeface="OpenSymbol"/>
            </a:endParaRPr>
          </a:p>
        </p:txBody>
      </p:sp>
      <p:sp>
        <p:nvSpPr>
          <p:cNvPr id="47" name=""/>
          <p:cNvSpPr/>
          <p:nvPr/>
        </p:nvSpPr>
        <p:spPr>
          <a:xfrm>
            <a:off x="476280" y="1066680"/>
            <a:ext cx="3809520" cy="58068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Cabin"/>
              </a:rPr>
              <a:t>Key numeric thresholds for safe powering, charging, storage, and protection.</a:t>
            </a:r>
            <a:endParaRPr b="0" lang="en-US" sz="1400" strike="noStrike" u="none">
              <a:solidFill>
                <a:srgbClr val="000000"/>
              </a:solidFill>
              <a:effectLst/>
              <a:uFillTx/>
              <a:latin typeface="OpenSymbol"/>
            </a:endParaRPr>
          </a:p>
        </p:txBody>
      </p:sp>
      <p:sp>
        <p:nvSpPr>
          <p:cNvPr id="48" name=""/>
          <p:cNvSpPr/>
          <p:nvPr/>
        </p:nvSpPr>
        <p:spPr>
          <a:xfrm>
            <a:off x="476280" y="1809720"/>
            <a:ext cx="2533320" cy="36572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6000–6300 </a:t>
            </a:r>
            <a:endParaRPr b="0" lang="en-US" sz="6000" strike="noStrike" u="none">
              <a:solidFill>
                <a:srgbClr val="000000"/>
              </a:solidFill>
              <a:effectLst/>
              <a:uFillTx/>
              <a:latin typeface="OpenSymbol"/>
            </a:endParaRPr>
          </a:p>
        </p:txBody>
      </p:sp>
      <p:sp>
        <p:nvSpPr>
          <p:cNvPr id="49" name=""/>
          <p:cNvSpPr/>
          <p:nvPr/>
        </p:nvSpPr>
        <p:spPr>
          <a:xfrm>
            <a:off x="476280" y="2762280"/>
            <a:ext cx="253332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mAh capacity range</a:t>
            </a:r>
            <a:endParaRPr b="0" lang="en-US" sz="1200" strike="noStrike" u="none">
              <a:solidFill>
                <a:srgbClr val="000000"/>
              </a:solidFill>
              <a:effectLst/>
              <a:uFillTx/>
              <a:latin typeface="OpenSymbol"/>
            </a:endParaRPr>
          </a:p>
        </p:txBody>
      </p:sp>
      <p:sp>
        <p:nvSpPr>
          <p:cNvPr id="50" name=""/>
          <p:cNvSpPr/>
          <p:nvPr/>
        </p:nvSpPr>
        <p:spPr>
          <a:xfrm>
            <a:off x="3200400" y="1809720"/>
            <a:ext cx="2533320" cy="198072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21.6–22.2 </a:t>
            </a:r>
            <a:endParaRPr b="0" lang="en-US" sz="6000" strike="noStrike" u="none">
              <a:solidFill>
                <a:srgbClr val="000000"/>
              </a:solidFill>
              <a:effectLst/>
              <a:uFillTx/>
              <a:latin typeface="OpenSymbol"/>
            </a:endParaRPr>
          </a:p>
        </p:txBody>
      </p:sp>
      <p:sp>
        <p:nvSpPr>
          <p:cNvPr id="51" name=""/>
          <p:cNvSpPr/>
          <p:nvPr/>
        </p:nvSpPr>
        <p:spPr>
          <a:xfrm>
            <a:off x="3200400" y="2762280"/>
            <a:ext cx="253332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V nominal voltage</a:t>
            </a:r>
            <a:endParaRPr b="0" lang="en-US" sz="1200" strike="noStrike" u="none">
              <a:solidFill>
                <a:srgbClr val="000000"/>
              </a:solidFill>
              <a:effectLst/>
              <a:uFillTx/>
              <a:latin typeface="OpenSymbol"/>
            </a:endParaRPr>
          </a:p>
        </p:txBody>
      </p:sp>
      <p:sp>
        <p:nvSpPr>
          <p:cNvPr id="52" name=""/>
          <p:cNvSpPr/>
          <p:nvPr/>
        </p:nvSpPr>
        <p:spPr>
          <a:xfrm>
            <a:off x="5924520" y="1809720"/>
            <a:ext cx="2533320" cy="198072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133 Wh</a:t>
            </a:r>
            <a:endParaRPr b="0" lang="en-US" sz="6000" strike="noStrike" u="none">
              <a:solidFill>
                <a:srgbClr val="000000"/>
              </a:solidFill>
              <a:effectLst/>
              <a:uFillTx/>
              <a:latin typeface="OpenSymbol"/>
            </a:endParaRPr>
          </a:p>
        </p:txBody>
      </p:sp>
      <p:sp>
        <p:nvSpPr>
          <p:cNvPr id="53" name=""/>
          <p:cNvSpPr/>
          <p:nvPr/>
        </p:nvSpPr>
        <p:spPr>
          <a:xfrm>
            <a:off x="5924520" y="2762280"/>
            <a:ext cx="253332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Approx. energy (≈133 Wh)</a:t>
            </a:r>
            <a:endParaRPr b="0" lang="en-US" sz="1200" strike="noStrike" u="none">
              <a:solidFill>
                <a:srgbClr val="000000"/>
              </a:solidFill>
              <a:effectLst/>
              <a:uFillTx/>
              <a:latin typeface="OpenSymbol"/>
            </a:endParaRPr>
          </a:p>
        </p:txBody>
      </p:sp>
      <p:sp>
        <p:nvSpPr>
          <p:cNvPr id="54" name=""/>
          <p:cNvSpPr/>
          <p:nvPr/>
        </p:nvSpPr>
        <p:spPr>
          <a:xfrm>
            <a:off x="476280" y="3238560"/>
            <a:ext cx="2533320" cy="27428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up to 6 A</a:t>
            </a:r>
            <a:endParaRPr b="0" lang="en-US" sz="6000" strike="noStrike" u="none">
              <a:solidFill>
                <a:srgbClr val="000000"/>
              </a:solidFill>
              <a:effectLst/>
              <a:uFillTx/>
              <a:latin typeface="OpenSymbol"/>
            </a:endParaRPr>
          </a:p>
        </p:txBody>
      </p:sp>
      <p:sp>
        <p:nvSpPr>
          <p:cNvPr id="55" name=""/>
          <p:cNvSpPr/>
          <p:nvPr/>
        </p:nvSpPr>
        <p:spPr>
          <a:xfrm>
            <a:off x="476280" y="4191120"/>
            <a:ext cx="253332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Max charge current</a:t>
            </a:r>
            <a:endParaRPr b="0" lang="en-US" sz="1200" strike="noStrike" u="none">
              <a:solidFill>
                <a:srgbClr val="000000"/>
              </a:solidFill>
              <a:effectLst/>
              <a:uFillTx/>
              <a:latin typeface="OpenSymbol"/>
            </a:endParaRPr>
          </a:p>
        </p:txBody>
      </p:sp>
      <p:sp>
        <p:nvSpPr>
          <p:cNvPr id="56" name=""/>
          <p:cNvSpPr/>
          <p:nvPr/>
        </p:nvSpPr>
        <p:spPr>
          <a:xfrm>
            <a:off x="3200400" y="3238560"/>
            <a:ext cx="2533320" cy="1828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25.2 V</a:t>
            </a:r>
            <a:endParaRPr b="0" lang="en-US" sz="6000" strike="noStrike" u="none">
              <a:solidFill>
                <a:srgbClr val="000000"/>
              </a:solidFill>
              <a:effectLst/>
              <a:uFillTx/>
              <a:latin typeface="OpenSymbol"/>
            </a:endParaRPr>
          </a:p>
        </p:txBody>
      </p:sp>
      <p:sp>
        <p:nvSpPr>
          <p:cNvPr id="57" name=""/>
          <p:cNvSpPr/>
          <p:nvPr/>
        </p:nvSpPr>
        <p:spPr>
          <a:xfrm>
            <a:off x="3200400" y="4191120"/>
            <a:ext cx="253332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Charge target voltage</a:t>
            </a:r>
            <a:endParaRPr b="0" lang="en-US" sz="1200" strike="noStrike" u="none">
              <a:solidFill>
                <a:srgbClr val="000000"/>
              </a:solidFill>
              <a:effectLst/>
              <a:uFillTx/>
              <a:latin typeface="OpenSymbol"/>
            </a:endParaRPr>
          </a:p>
        </p:txBody>
      </p:sp>
      <p:sp>
        <p:nvSpPr>
          <p:cNvPr id="58" name=""/>
          <p:cNvSpPr/>
          <p:nvPr/>
        </p:nvSpPr>
        <p:spPr>
          <a:xfrm>
            <a:off x="5924520" y="3238560"/>
            <a:ext cx="2533320" cy="1828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6000" strike="noStrike" u="none">
                <a:solidFill>
                  <a:srgbClr val="030303"/>
                </a:solidFill>
                <a:effectLst/>
                <a:uFillTx/>
                <a:latin typeface="Syncopate"/>
              </a:rPr>
              <a:t>5–40°C</a:t>
            </a:r>
            <a:endParaRPr b="0" lang="en-US" sz="6000" strike="noStrike" u="none">
              <a:solidFill>
                <a:srgbClr val="000000"/>
              </a:solidFill>
              <a:effectLst/>
              <a:uFillTx/>
              <a:latin typeface="OpenSymbol"/>
            </a:endParaRPr>
          </a:p>
        </p:txBody>
      </p:sp>
      <p:sp>
        <p:nvSpPr>
          <p:cNvPr id="59" name=""/>
          <p:cNvSpPr/>
          <p:nvPr/>
        </p:nvSpPr>
        <p:spPr>
          <a:xfrm>
            <a:off x="5924520" y="4191120"/>
            <a:ext cx="2533320" cy="51408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Charging temperature window (allowed)</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0" name=""/>
          <p:cNvSpPr/>
          <p:nvPr/>
        </p:nvSpPr>
        <p:spPr>
          <a:xfrm>
            <a:off x="476280" y="380880"/>
            <a:ext cx="8191080" cy="380520"/>
          </a:xfrm>
          <a:prstGeom prst="rect">
            <a:avLst/>
          </a:prstGeom>
          <a:noFill/>
          <a:ln w="0">
            <a:noFill/>
          </a:ln>
        </p:spPr>
        <p:style>
          <a:lnRef idx="0"/>
          <a:fillRef idx="0"/>
          <a:effectRef idx="0"/>
          <a:fontRef idx="minor"/>
        </p:style>
        <p:txBody>
          <a:bodyPr anchor="t">
            <a:normAutofit fontScale="85000" lnSpcReduction="9999"/>
          </a:bodyPr>
          <a:p>
            <a:pPr defTabSz="914400">
              <a:lnSpc>
                <a:spcPct val="100000"/>
              </a:lnSpc>
              <a:tabLst>
                <a:tab algn="l" pos="0"/>
              </a:tabLst>
            </a:pPr>
            <a:r>
              <a:rPr b="1" lang="en-US" sz="2400" strike="noStrike" u="none">
                <a:solidFill>
                  <a:srgbClr val="030303"/>
                </a:solidFill>
                <a:effectLst/>
                <a:uFillTx/>
                <a:latin typeface="Syncopate"/>
              </a:rPr>
              <a:t>Single Control Only</a:t>
            </a:r>
            <a:endParaRPr b="0" lang="en-US" sz="2400" strike="noStrike" u="none">
              <a:solidFill>
                <a:srgbClr val="000000"/>
              </a:solidFill>
              <a:effectLst/>
              <a:uFillTx/>
              <a:latin typeface="OpenSymbol"/>
            </a:endParaRPr>
          </a:p>
        </p:txBody>
      </p:sp>
      <p:sp>
        <p:nvSpPr>
          <p:cNvPr id="61" name=""/>
          <p:cNvSpPr/>
          <p:nvPr/>
        </p:nvSpPr>
        <p:spPr>
          <a:xfrm>
            <a:off x="476280" y="1333440"/>
            <a:ext cx="3904920" cy="106632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Ergonomic Bluetooth control with physical buttons for power, mode, and emergency input. Supports follow and joystick modes for direct, tactile control. Switching to a different interface must occur while the robot is stationary to avoid conflicts.</a:t>
            </a:r>
            <a:endParaRPr b="0" lang="en-US" sz="1200" strike="noStrike" u="none">
              <a:solidFill>
                <a:srgbClr val="000000"/>
              </a:solidFill>
              <a:effectLst/>
              <a:uFillTx/>
              <a:latin typeface="OpenSymbol"/>
            </a:endParaRPr>
          </a:p>
        </p:txBody>
      </p:sp>
      <p:sp>
        <p:nvSpPr>
          <p:cNvPr id="62" name=""/>
          <p:cNvSpPr/>
          <p:nvPr/>
        </p:nvSpPr>
        <p:spPr>
          <a:xfrm>
            <a:off x="4762440" y="1333440"/>
            <a:ext cx="3904920" cy="732960"/>
          </a:xfrm>
          <a:prstGeom prst="rect">
            <a:avLst/>
          </a:prstGeom>
          <a:noFill/>
          <a:ln w="0">
            <a:noFill/>
          </a:ln>
        </p:spPr>
        <p:style>
          <a:lnRef idx="0"/>
          <a:fillRef idx="0"/>
          <a:effectRef idx="0"/>
          <a:fontRef idx="minor"/>
        </p:style>
        <p:txBody>
          <a:bodyPr anchor="t">
            <a:normAutofit fontScale="92500" lnSpcReduction="9999"/>
          </a:bodyPr>
          <a:p>
            <a:pPr defTabSz="914400">
              <a:lnSpc>
                <a:spcPct val="100000"/>
              </a:lnSpc>
              <a:tabLst>
                <a:tab algn="l" pos="0"/>
              </a:tabLst>
            </a:pPr>
            <a:r>
              <a:rPr b="0" lang="en-US" sz="1200" strike="noStrike" u="none">
                <a:solidFill>
                  <a:srgbClr val="030303"/>
                </a:solidFill>
                <a:effectLst/>
                <a:uFillTx/>
                <a:latin typeface="Cabin"/>
              </a:rPr>
              <a:t>App provides live camera feeds, AI human recognition, and walking controls; Website mirrors the app functions and supports firmware updates. Both interfaces must not control GO1 at the same time to prevent command conflicts.</a:t>
            </a:r>
            <a:endParaRPr b="0" lang="en-US" sz="1200" strike="noStrike" u="none">
              <a:solidFill>
                <a:srgbClr val="000000"/>
              </a:solidFill>
              <a:effectLst/>
              <a:uFillTx/>
              <a:latin typeface="OpenSymbol"/>
            </a:endParaRPr>
          </a:p>
        </p:txBody>
      </p:sp>
      <p:sp>
        <p:nvSpPr>
          <p:cNvPr id="63" name=""/>
          <p:cNvSpPr/>
          <p:nvPr/>
        </p:nvSpPr>
        <p:spPr>
          <a:xfrm>
            <a:off x="476280" y="4381560"/>
            <a:ext cx="8191080" cy="3330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Only one interface may control GO1 at a time; auto-follow has speed and setup limits to follow safely.</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
          <p:cNvSpPr/>
          <p:nvPr/>
        </p:nvSpPr>
        <p:spPr>
          <a:xfrm>
            <a:off x="714240" y="790560"/>
            <a:ext cx="7714800" cy="504360"/>
          </a:xfrm>
          <a:prstGeom prst="rect">
            <a:avLst/>
          </a:prstGeom>
          <a:noFill/>
          <a:ln w="0">
            <a:noFill/>
          </a:ln>
        </p:spPr>
        <p:style>
          <a:lnRef idx="0"/>
          <a:fillRef idx="0"/>
          <a:effectRef idx="0"/>
          <a:fontRef idx="minor"/>
        </p:style>
        <p:txBody>
          <a:bodyPr anchor="t">
            <a:normAutofit fontScale="77500" lnSpcReduction="19999"/>
          </a:bodyPr>
          <a:p>
            <a:pPr defTabSz="914400">
              <a:lnSpc>
                <a:spcPct val="100000"/>
              </a:lnSpc>
              <a:tabLst>
                <a:tab algn="l" pos="0"/>
              </a:tabLst>
            </a:pPr>
            <a:r>
              <a:rPr b="0" lang="en-US" sz="4000" strike="noStrike" u="none">
                <a:solidFill>
                  <a:srgbClr val="030303"/>
                </a:solidFill>
                <a:effectLst/>
                <a:uFillTx/>
                <a:latin typeface="Syncopate"/>
              </a:rPr>
              <a:t>Terrain Limits</a:t>
            </a:r>
            <a:endParaRPr b="0" lang="en-US" sz="4000" strike="noStrike" u="none">
              <a:solidFill>
                <a:srgbClr val="000000"/>
              </a:solidFill>
              <a:effectLst/>
              <a:uFillTx/>
              <a:latin typeface="OpenSymbol"/>
            </a:endParaRPr>
          </a:p>
        </p:txBody>
      </p:sp>
      <p:sp>
        <p:nvSpPr>
          <p:cNvPr id="65" name=""/>
          <p:cNvSpPr/>
          <p:nvPr/>
        </p:nvSpPr>
        <p:spPr>
          <a:xfrm>
            <a:off x="3352680" y="2400480"/>
            <a:ext cx="5076360" cy="15235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rgbClr val="030303"/>
                </a:solidFill>
                <a:effectLst/>
                <a:uFillTx/>
                <a:latin typeface="Cabin"/>
              </a:rPr>
              <a:t>The GO1’s foot assembly uses an air‑compressed pad to sense load and adjust movement. Operate only on open, flat ground and avoid gravel, ice or glass, thick grass or soft foam-like substrates, and environments with debris or dust. Slopes greater than 25° and steps higher than 10 cm pose instability and risk damage. Because it lacks onboard visual perception by default, reduce speed on smootherflo</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6" name=""/>
          <p:cNvSpPr/>
          <p:nvPr/>
        </p:nvSpPr>
        <p:spPr>
          <a:xfrm>
            <a:off x="609480" y="1181160"/>
            <a:ext cx="2590560" cy="18720"/>
          </a:xfrm>
          <a:prstGeom prst="rect">
            <a:avLst/>
          </a:prstGeom>
          <a:solidFill>
            <a:srgbClr val="030303"/>
          </a:solidFill>
          <a:ln w="0">
            <a:noFill/>
          </a:ln>
        </p:spPr>
        <p:style>
          <a:lnRef idx="0"/>
          <a:fillRef idx="0"/>
          <a:effectRef idx="0"/>
          <a:fontRef idx="minor"/>
        </p:style>
        <p:txBody>
          <a:bodyPr vertOverflow="clip" lIns="90000" rIns="90000" tIns="-25920" bIns="-259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67" name=""/>
          <p:cNvSpPr/>
          <p:nvPr/>
        </p:nvSpPr>
        <p:spPr>
          <a:xfrm>
            <a:off x="3333600" y="1181160"/>
            <a:ext cx="2590560" cy="18720"/>
          </a:xfrm>
          <a:prstGeom prst="rect">
            <a:avLst/>
          </a:prstGeom>
          <a:solidFill>
            <a:srgbClr val="030303"/>
          </a:solidFill>
          <a:ln w="0">
            <a:noFill/>
          </a:ln>
        </p:spPr>
        <p:style>
          <a:lnRef idx="0"/>
          <a:fillRef idx="0"/>
          <a:effectRef idx="0"/>
          <a:fontRef idx="minor"/>
        </p:style>
        <p:txBody>
          <a:bodyPr vertOverflow="clip" lIns="90000" rIns="90000" tIns="-25920" bIns="-259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68" name=""/>
          <p:cNvSpPr/>
          <p:nvPr/>
        </p:nvSpPr>
        <p:spPr>
          <a:xfrm>
            <a:off x="6058080" y="1181160"/>
            <a:ext cx="3085920" cy="18720"/>
          </a:xfrm>
          <a:prstGeom prst="rect">
            <a:avLst/>
          </a:prstGeom>
          <a:solidFill>
            <a:srgbClr val="030303"/>
          </a:solidFill>
          <a:ln w="0">
            <a:noFill/>
          </a:ln>
        </p:spPr>
        <p:style>
          <a:lnRef idx="0"/>
          <a:fillRef idx="0"/>
          <a:effectRef idx="0"/>
          <a:fontRef idx="minor"/>
        </p:style>
        <p:txBody>
          <a:bodyPr vertOverflow="clip" lIns="90000" rIns="90000" tIns="-25920" bIns="-259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69" name=""/>
          <p:cNvSpPr/>
          <p:nvPr/>
        </p:nvSpPr>
        <p:spPr>
          <a:xfrm>
            <a:off x="476280" y="1114560"/>
            <a:ext cx="132840" cy="132840"/>
          </a:xfrm>
          <a:prstGeom prst="ellipse">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70" name=""/>
          <p:cNvSpPr/>
          <p:nvPr/>
        </p:nvSpPr>
        <p:spPr>
          <a:xfrm>
            <a:off x="3200400" y="1114560"/>
            <a:ext cx="132840" cy="132840"/>
          </a:xfrm>
          <a:prstGeom prst="ellipse">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71" name=""/>
          <p:cNvSpPr/>
          <p:nvPr/>
        </p:nvSpPr>
        <p:spPr>
          <a:xfrm>
            <a:off x="5924520" y="1114560"/>
            <a:ext cx="132840" cy="132840"/>
          </a:xfrm>
          <a:prstGeom prst="ellipse">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72" name=""/>
          <p:cNvSpPr/>
          <p:nvPr/>
        </p:nvSpPr>
        <p:spPr>
          <a:xfrm>
            <a:off x="0" y="3181320"/>
            <a:ext cx="475920" cy="18720"/>
          </a:xfrm>
          <a:prstGeom prst="rect">
            <a:avLst/>
          </a:prstGeom>
          <a:solidFill>
            <a:srgbClr val="030303"/>
          </a:solidFill>
          <a:ln w="0">
            <a:noFill/>
          </a:ln>
        </p:spPr>
        <p:style>
          <a:lnRef idx="0"/>
          <a:fillRef idx="0"/>
          <a:effectRef idx="0"/>
          <a:fontRef idx="minor"/>
        </p:style>
        <p:txBody>
          <a:bodyPr vertOverflow="clip" lIns="90000" rIns="90000" tIns="-25920" bIns="-259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73" name=""/>
          <p:cNvSpPr/>
          <p:nvPr/>
        </p:nvSpPr>
        <p:spPr>
          <a:xfrm>
            <a:off x="609480" y="3181320"/>
            <a:ext cx="2590560" cy="18720"/>
          </a:xfrm>
          <a:prstGeom prst="rect">
            <a:avLst/>
          </a:prstGeom>
          <a:solidFill>
            <a:srgbClr val="030303"/>
          </a:solidFill>
          <a:ln w="0">
            <a:noFill/>
          </a:ln>
        </p:spPr>
        <p:style>
          <a:lnRef idx="0"/>
          <a:fillRef idx="0"/>
          <a:effectRef idx="0"/>
          <a:fontRef idx="minor"/>
        </p:style>
        <p:txBody>
          <a:bodyPr vertOverflow="clip" lIns="90000" rIns="90000" tIns="-25920" bIns="-25920" anchor="ctr">
            <a:noAutofit/>
          </a:bodyPr>
          <a:p>
            <a:pPr algn="ctr" defTabSz="914400">
              <a:lnSpc>
                <a:spcPct val="100000"/>
              </a:lnSpc>
            </a:pPr>
            <a:endParaRPr b="0" lang="en-US" sz="1800" strike="noStrike" u="none">
              <a:solidFill>
                <a:srgbClr val="ffffff"/>
              </a:solidFill>
              <a:effectLst/>
              <a:uFillTx/>
              <a:latin typeface="OpenSymbol"/>
            </a:endParaRPr>
          </a:p>
        </p:txBody>
      </p:sp>
      <p:sp>
        <p:nvSpPr>
          <p:cNvPr id="74" name=""/>
          <p:cNvSpPr/>
          <p:nvPr/>
        </p:nvSpPr>
        <p:spPr>
          <a:xfrm>
            <a:off x="476280" y="3114720"/>
            <a:ext cx="132840" cy="132840"/>
          </a:xfrm>
          <a:prstGeom prst="ellipse">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75" name=""/>
          <p:cNvSpPr/>
          <p:nvPr/>
        </p:nvSpPr>
        <p:spPr>
          <a:xfrm>
            <a:off x="3200400" y="3114720"/>
            <a:ext cx="132840" cy="132840"/>
          </a:xfrm>
          <a:prstGeom prst="ellipse">
            <a:avLst/>
          </a:prstGeom>
          <a:solidFill>
            <a:srgbClr val="ffc1ff"/>
          </a:solidFill>
          <a:ln w="0">
            <a:noFill/>
          </a:ln>
        </p:spPr>
        <p:style>
          <a:lnRef idx="0"/>
          <a:fillRef idx="0"/>
          <a:effectRef idx="0"/>
          <a:fontRef idx="minor"/>
        </p:style>
        <p:txBody>
          <a:bodyPr vertOverflow="clip" lIns="90000" rIns="90000" tIns="45000" bIns="45000" anchor="ctr">
            <a:noAutofit/>
          </a:bodyPr>
          <a:p>
            <a:pPr algn="ctr" defTabSz="914400">
              <a:lnSpc>
                <a:spcPct val="100000"/>
              </a:lnSpc>
            </a:pPr>
            <a:endParaRPr b="0" lang="en-US" sz="1800" strike="noStrike" u="none">
              <a:solidFill>
                <a:srgbClr val="000000"/>
              </a:solidFill>
              <a:effectLst/>
              <a:uFillTx/>
              <a:latin typeface="OpenSymbol"/>
            </a:endParaRPr>
          </a:p>
        </p:txBody>
      </p:sp>
      <p:sp>
        <p:nvSpPr>
          <p:cNvPr id="76" name=""/>
          <p:cNvSpPr/>
          <p:nvPr/>
        </p:nvSpPr>
        <p:spPr>
          <a:xfrm>
            <a:off x="476280" y="380880"/>
            <a:ext cx="8191080" cy="399600"/>
          </a:xfrm>
          <a:prstGeom prst="rect">
            <a:avLst/>
          </a:prstGeom>
          <a:noFill/>
          <a:ln w="0">
            <a:noFill/>
          </a:ln>
        </p:spPr>
        <p:style>
          <a:lnRef idx="0"/>
          <a:fillRef idx="0"/>
          <a:effectRef idx="0"/>
          <a:fontRef idx="minor"/>
        </p:style>
        <p:txBody>
          <a:bodyPr anchor="t">
            <a:normAutofit fontScale="85000" lnSpcReduction="9999"/>
          </a:bodyPr>
          <a:p>
            <a:pPr defTabSz="914400">
              <a:lnSpc>
                <a:spcPct val="100000"/>
              </a:lnSpc>
              <a:tabLst>
                <a:tab algn="l" pos="0"/>
              </a:tabLst>
            </a:pPr>
            <a:r>
              <a:rPr b="0" lang="en-US" sz="2600" strike="noStrike" u="none">
                <a:solidFill>
                  <a:srgbClr val="030303"/>
                </a:solidFill>
                <a:effectLst/>
                <a:uFillTx/>
                <a:latin typeface="Syncopate"/>
              </a:rPr>
              <a:t>Emergency &amp; Warranty</a:t>
            </a:r>
            <a:endParaRPr b="0" lang="en-US" sz="2600" strike="noStrike" u="none">
              <a:solidFill>
                <a:srgbClr val="000000"/>
              </a:solidFill>
              <a:effectLst/>
              <a:uFillTx/>
              <a:latin typeface="OpenSymbol"/>
            </a:endParaRPr>
          </a:p>
        </p:txBody>
      </p:sp>
      <p:sp>
        <p:nvSpPr>
          <p:cNvPr id="77" name=""/>
          <p:cNvSpPr/>
          <p:nvPr/>
        </p:nvSpPr>
        <p:spPr>
          <a:xfrm>
            <a:off x="476280" y="1295280"/>
            <a:ext cx="2571480" cy="361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Syncopate"/>
              </a:rPr>
              <a:t>Unstable State</a:t>
            </a:r>
            <a:endParaRPr b="0" lang="en-US" sz="1400" strike="noStrike" u="none">
              <a:solidFill>
                <a:srgbClr val="000000"/>
              </a:solidFill>
              <a:effectLst/>
              <a:uFillTx/>
              <a:latin typeface="OpenSymbol"/>
            </a:endParaRPr>
          </a:p>
        </p:txBody>
      </p:sp>
      <p:sp>
        <p:nvSpPr>
          <p:cNvPr id="78" name=""/>
          <p:cNvSpPr/>
          <p:nvPr/>
        </p:nvSpPr>
        <p:spPr>
          <a:xfrm>
            <a:off x="476280" y="1962000"/>
            <a:ext cx="2571480" cy="70452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Engage emergency braking only within the protective frame or using the tether/rope.</a:t>
            </a:r>
            <a:endParaRPr b="0" lang="en-US" sz="1200" strike="noStrike" u="none">
              <a:solidFill>
                <a:srgbClr val="000000"/>
              </a:solidFill>
              <a:effectLst/>
              <a:uFillTx/>
              <a:latin typeface="OpenSymbol"/>
            </a:endParaRPr>
          </a:p>
        </p:txBody>
      </p:sp>
      <p:sp>
        <p:nvSpPr>
          <p:cNvPr id="79" name=""/>
          <p:cNvSpPr/>
          <p:nvPr/>
        </p:nvSpPr>
        <p:spPr>
          <a:xfrm>
            <a:off x="3200400" y="1295280"/>
            <a:ext cx="2571480" cy="361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Syncopate"/>
              </a:rPr>
              <a:t>Joystick Fail</a:t>
            </a:r>
            <a:endParaRPr b="0" lang="en-US" sz="1400" strike="noStrike" u="none">
              <a:solidFill>
                <a:srgbClr val="000000"/>
              </a:solidFill>
              <a:effectLst/>
              <a:uFillTx/>
              <a:latin typeface="OpenSymbol"/>
            </a:endParaRPr>
          </a:p>
        </p:txBody>
      </p:sp>
      <p:sp>
        <p:nvSpPr>
          <p:cNvPr id="80" name=""/>
          <p:cNvSpPr/>
          <p:nvPr/>
        </p:nvSpPr>
        <p:spPr>
          <a:xfrm>
            <a:off x="3200400" y="1962000"/>
            <a:ext cx="2571480" cy="70452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Follow the 'How to turn off when remote fails' procedure in abnormal responses.</a:t>
            </a:r>
            <a:endParaRPr b="0" lang="en-US" sz="1200" strike="noStrike" u="none">
              <a:solidFill>
                <a:srgbClr val="000000"/>
              </a:solidFill>
              <a:effectLst/>
              <a:uFillTx/>
              <a:latin typeface="OpenSymbol"/>
            </a:endParaRPr>
          </a:p>
        </p:txBody>
      </p:sp>
      <p:sp>
        <p:nvSpPr>
          <p:cNvPr id="81" name=""/>
          <p:cNvSpPr/>
          <p:nvPr/>
        </p:nvSpPr>
        <p:spPr>
          <a:xfrm>
            <a:off x="5924520" y="1295280"/>
            <a:ext cx="2571480" cy="361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Syncopate"/>
              </a:rPr>
              <a:t>Damage Report</a:t>
            </a:r>
            <a:endParaRPr b="0" lang="en-US" sz="1400" strike="noStrike" u="none">
              <a:solidFill>
                <a:srgbClr val="000000"/>
              </a:solidFill>
              <a:effectLst/>
              <a:uFillTx/>
              <a:latin typeface="OpenSymbol"/>
            </a:endParaRPr>
          </a:p>
        </p:txBody>
      </p:sp>
      <p:sp>
        <p:nvSpPr>
          <p:cNvPr id="82" name=""/>
          <p:cNvSpPr/>
          <p:nvPr/>
        </p:nvSpPr>
        <p:spPr>
          <a:xfrm>
            <a:off x="5924520" y="1962000"/>
            <a:ext cx="2571480" cy="8856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Document and photograph damage, then contact Unitree support—shipping costs are user responsibility unless covered.</a:t>
            </a:r>
            <a:endParaRPr b="0" lang="en-US" sz="1200" strike="noStrike" u="none">
              <a:solidFill>
                <a:srgbClr val="000000"/>
              </a:solidFill>
              <a:effectLst/>
              <a:uFillTx/>
              <a:latin typeface="OpenSymbol"/>
            </a:endParaRPr>
          </a:p>
        </p:txBody>
      </p:sp>
      <p:sp>
        <p:nvSpPr>
          <p:cNvPr id="83" name=""/>
          <p:cNvSpPr/>
          <p:nvPr/>
        </p:nvSpPr>
        <p:spPr>
          <a:xfrm>
            <a:off x="476280" y="3295800"/>
            <a:ext cx="2571480" cy="361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Syncopate"/>
              </a:rPr>
              <a:t>Warranty Check</a:t>
            </a:r>
            <a:endParaRPr b="0" lang="en-US" sz="1400" strike="noStrike" u="none">
              <a:solidFill>
                <a:srgbClr val="000000"/>
              </a:solidFill>
              <a:effectLst/>
              <a:uFillTx/>
              <a:latin typeface="OpenSymbol"/>
            </a:endParaRPr>
          </a:p>
        </p:txBody>
      </p:sp>
      <p:sp>
        <p:nvSpPr>
          <p:cNvPr id="84" name=""/>
          <p:cNvSpPr/>
          <p:nvPr/>
        </p:nvSpPr>
        <p:spPr>
          <a:xfrm>
            <a:off x="476280" y="3962520"/>
            <a:ext cx="2571480" cy="8856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If out-of-warranty or excluded (unauthorized modification, water/dust intrusion, non-original battery), expect service fees.</a:t>
            </a:r>
            <a:endParaRPr b="0" lang="en-US" sz="1200" strike="noStrike" u="none">
              <a:solidFill>
                <a:srgbClr val="000000"/>
              </a:solidFill>
              <a:effectLst/>
              <a:uFillTx/>
              <a:latin typeface="OpenSymbol"/>
            </a:endParaRPr>
          </a:p>
        </p:txBody>
      </p:sp>
      <p:sp>
        <p:nvSpPr>
          <p:cNvPr id="85" name=""/>
          <p:cNvSpPr/>
          <p:nvPr/>
        </p:nvSpPr>
        <p:spPr>
          <a:xfrm>
            <a:off x="3200400" y="3295800"/>
            <a:ext cx="2571480" cy="36144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400" strike="noStrike" u="none">
                <a:solidFill>
                  <a:srgbClr val="030303"/>
                </a:solidFill>
                <a:effectLst/>
                <a:uFillTx/>
                <a:latin typeface="Syncopate"/>
              </a:rPr>
              <a:t>Data Backup</a:t>
            </a:r>
            <a:endParaRPr b="0" lang="en-US" sz="1400" strike="noStrike" u="none">
              <a:solidFill>
                <a:srgbClr val="000000"/>
              </a:solidFill>
              <a:effectLst/>
              <a:uFillTx/>
              <a:latin typeface="OpenSymbol"/>
            </a:endParaRPr>
          </a:p>
        </p:txBody>
      </p:sp>
      <p:sp>
        <p:nvSpPr>
          <p:cNvPr id="86" name=""/>
          <p:cNvSpPr/>
          <p:nvPr/>
        </p:nvSpPr>
        <p:spPr>
          <a:xfrm>
            <a:off x="3200400" y="3962520"/>
            <a:ext cx="2571480" cy="8856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0" lang="en-US" sz="1200" strike="noStrike" u="none">
                <a:solidFill>
                  <a:srgbClr val="030303"/>
                </a:solidFill>
                <a:effectLst/>
                <a:uFillTx/>
                <a:latin typeface="Cabin"/>
              </a:rPr>
              <a:t>Back up user data before maintenance; do not send severely damaged batteries (they may be rejected).</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
          <p:cNvSpPr/>
          <p:nvPr/>
        </p:nvSpPr>
        <p:spPr>
          <a:xfrm>
            <a:off x="714240" y="790560"/>
            <a:ext cx="7714800" cy="504360"/>
          </a:xfrm>
          <a:prstGeom prst="rect">
            <a:avLst/>
          </a:prstGeom>
          <a:noFill/>
          <a:ln w="0">
            <a:noFill/>
          </a:ln>
        </p:spPr>
        <p:style>
          <a:lnRef idx="0"/>
          <a:fillRef idx="0"/>
          <a:effectRef idx="0"/>
          <a:fontRef idx="minor"/>
        </p:style>
        <p:txBody>
          <a:bodyPr anchor="t">
            <a:normAutofit fontScale="77500" lnSpcReduction="19999"/>
          </a:bodyPr>
          <a:p>
            <a:pPr defTabSz="914400">
              <a:lnSpc>
                <a:spcPct val="100000"/>
              </a:lnSpc>
              <a:tabLst>
                <a:tab algn="l" pos="0"/>
              </a:tabLst>
            </a:pPr>
            <a:r>
              <a:rPr b="0" lang="en-US" sz="4000" strike="noStrike" u="none">
                <a:solidFill>
                  <a:srgbClr val="030303"/>
                </a:solidFill>
                <a:effectLst/>
                <a:uFillTx/>
                <a:latin typeface="Syncopate"/>
              </a:rPr>
              <a:t>Ready for Duty</a:t>
            </a:r>
            <a:endParaRPr b="0" lang="en-US" sz="4000" strike="noStrike" u="none">
              <a:solidFill>
                <a:srgbClr val="000000"/>
              </a:solidFill>
              <a:effectLst/>
              <a:uFillTx/>
              <a:latin typeface="OpenSymbol"/>
            </a:endParaRPr>
          </a:p>
        </p:txBody>
      </p:sp>
      <p:sp>
        <p:nvSpPr>
          <p:cNvPr id="88" name=""/>
          <p:cNvSpPr/>
          <p:nvPr/>
        </p:nvSpPr>
        <p:spPr>
          <a:xfrm>
            <a:off x="3352680" y="2400480"/>
            <a:ext cx="5076360" cy="1294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rgbClr val="030303"/>
                </a:solidFill>
                <a:effectLst/>
                <a:uFillTx/>
                <a:latin typeface="Cabin"/>
              </a:rPr>
              <a:t>This GO1 is configured for safe operation across terrain and scenarios. Follow the pre-start checks, battery handling rules, and remote/app control practices to protect performance and preserve warranty. With disciplined care, you’ll maximize uptime, safety, and reliable teamwork with the Unitree GO1.</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30303"/>
        </a:solidFill>
      </p:bgPr>
    </p:bg>
    <p:spTree>
      <p:nvGrpSpPr>
        <p:cNvPr id="1" name=""/>
        <p:cNvGrpSpPr/>
        <p:nvPr/>
      </p:nvGrpSpPr>
      <p:grpSpPr>
        <a:xfrm>
          <a:off x="0" y="0"/>
          <a:ext cx="0" cy="0"/>
          <a:chOff x="0" y="0"/>
          <a:chExt cx="0" cy="0"/>
        </a:xfrm>
      </p:grpSpPr>
      <p:sp>
        <p:nvSpPr>
          <p:cNvPr id="89" name="PlaceHolder 1"/>
          <p:cNvSpPr>
            <a:spLocks noGrp="1"/>
          </p:cNvSpPr>
          <p:nvPr>
            <p:ph type="title"/>
          </p:nvPr>
        </p:nvSpPr>
        <p:spPr>
          <a:xfrm>
            <a:off x="4019400" y="-179640"/>
            <a:ext cx="4409640" cy="1950840"/>
          </a:xfrm>
          <a:prstGeom prst="rect">
            <a:avLst/>
          </a:prstGeom>
          <a:noFill/>
          <a:ln w="0">
            <a:noFill/>
          </a:ln>
        </p:spPr>
        <p:txBody>
          <a:bodyPr lIns="91440" rIns="91440" tIns="91440" bIns="91440" anchor="b">
            <a:spAutoFit/>
          </a:bodyPr>
          <a:p>
            <a:pPr indent="0" algn="r">
              <a:lnSpc>
                <a:spcPct val="100000"/>
              </a:lnSpc>
              <a:buNone/>
              <a:tabLst>
                <a:tab algn="l" pos="0"/>
              </a:tabLst>
            </a:pPr>
            <a:r>
              <a:rPr b="0" lang="en" sz="5800" strike="noStrike" u="none">
                <a:solidFill>
                  <a:schemeClr val="lt1"/>
                </a:solidFill>
                <a:effectLst/>
                <a:uFillTx/>
                <a:latin typeface="Syncopate"/>
                <a:ea typeface="Syncopate"/>
              </a:rPr>
              <a:t>Thanks!</a:t>
            </a:r>
            <a:endParaRPr b="0" lang="fr-FR" sz="5800" strike="noStrike" u="none">
              <a:solidFill>
                <a:schemeClr val="dk1"/>
              </a:solidFill>
              <a:effectLst/>
              <a:uFillTx/>
              <a:latin typeface="Arial"/>
            </a:endParaRPr>
          </a:p>
        </p:txBody>
      </p:sp>
      <p:sp>
        <p:nvSpPr>
          <p:cNvPr id="90" name="PlaceHolder 2"/>
          <p:cNvSpPr>
            <a:spLocks noGrp="1"/>
          </p:cNvSpPr>
          <p:nvPr>
            <p:ph type="subTitle"/>
          </p:nvPr>
        </p:nvSpPr>
        <p:spPr>
          <a:xfrm>
            <a:off x="4438800" y="1695600"/>
            <a:ext cx="3990600" cy="1229040"/>
          </a:xfrm>
          <a:prstGeom prst="rect">
            <a:avLst/>
          </a:prstGeom>
          <a:noFill/>
          <a:ln w="0">
            <a:noFill/>
          </a:ln>
        </p:spPr>
        <p:txBody>
          <a:bodyPr lIns="91440" rIns="91440" tIns="91440" bIns="91440" anchor="t">
            <a:spAutoFit/>
          </a:bodyPr>
          <a:p>
            <a:pPr indent="0" algn="r">
              <a:lnSpc>
                <a:spcPct val="100000"/>
              </a:lnSpc>
              <a:buNone/>
              <a:tabLst>
                <a:tab algn="l" pos="0"/>
              </a:tabLst>
            </a:pPr>
            <a:r>
              <a:rPr b="0" lang="en" sz="1400" strike="noStrike" u="none">
                <a:solidFill>
                  <a:schemeClr val="lt1"/>
                </a:solidFill>
                <a:effectLst/>
                <a:uFillTx/>
                <a:latin typeface="Cabin"/>
                <a:ea typeface="Cabin"/>
              </a:rPr>
              <a:t>Do you have any questions?</a:t>
            </a:r>
            <a:endParaRPr b="0" lang="en-US" sz="1400" strike="noStrike" u="none">
              <a:solidFill>
                <a:srgbClr val="ffffff"/>
              </a:solidFill>
              <a:effectLst/>
              <a:uFillTx/>
              <a:latin typeface="OpenSymbol"/>
            </a:endParaRPr>
          </a:p>
          <a:p>
            <a:pPr indent="0" algn="r">
              <a:lnSpc>
                <a:spcPct val="100000"/>
              </a:lnSpc>
              <a:spcBef>
                <a:spcPts val="1001"/>
              </a:spcBef>
              <a:buNone/>
              <a:tabLst>
                <a:tab algn="l" pos="0"/>
              </a:tabLst>
            </a:pPr>
            <a:r>
              <a:rPr b="0" lang="en" sz="1400" strike="noStrike" u="none">
                <a:solidFill>
                  <a:schemeClr val="lt1"/>
                </a:solidFill>
                <a:effectLst/>
                <a:uFillTx/>
                <a:latin typeface="Cabin"/>
                <a:ea typeface="Cabin"/>
              </a:rPr>
              <a:t>youremail@freepik.com</a:t>
            </a:r>
            <a:endParaRPr b="0" lang="en-US" sz="1400" strike="noStrike" u="none">
              <a:solidFill>
                <a:srgbClr val="ffffff"/>
              </a:solidFill>
              <a:effectLst/>
              <a:uFillTx/>
              <a:latin typeface="OpenSymbol"/>
            </a:endParaRPr>
          </a:p>
          <a:p>
            <a:pPr indent="0" algn="r">
              <a:lnSpc>
                <a:spcPct val="100000"/>
              </a:lnSpc>
              <a:buNone/>
              <a:tabLst>
                <a:tab algn="l" pos="0"/>
              </a:tabLst>
            </a:pPr>
            <a:r>
              <a:rPr b="0" lang="en" sz="1400" strike="noStrike" u="none">
                <a:solidFill>
                  <a:schemeClr val="lt1"/>
                </a:solidFill>
                <a:effectLst/>
                <a:uFillTx/>
                <a:latin typeface="Cabin"/>
                <a:ea typeface="Cabin"/>
              </a:rPr>
              <a:t>+34 654 321 432</a:t>
            </a:r>
            <a:endParaRPr b="0" lang="en-US" sz="1400" strike="noStrike" u="none">
              <a:solidFill>
                <a:srgbClr val="ffffff"/>
              </a:solidFill>
              <a:effectLst/>
              <a:uFillTx/>
              <a:latin typeface="OpenSymbol"/>
            </a:endParaRPr>
          </a:p>
          <a:p>
            <a:pPr indent="0" algn="r">
              <a:lnSpc>
                <a:spcPct val="100000"/>
              </a:lnSpc>
              <a:buNone/>
              <a:tabLst>
                <a:tab algn="l" pos="0"/>
              </a:tabLst>
            </a:pPr>
            <a:r>
              <a:rPr b="0" lang="en" sz="1400" strike="noStrike" u="none">
                <a:solidFill>
                  <a:schemeClr val="lt1"/>
                </a:solidFill>
                <a:effectLst/>
                <a:uFillTx/>
                <a:latin typeface="Cabin"/>
                <a:ea typeface="Cabin"/>
              </a:rPr>
              <a:t>yourwebsite.com</a:t>
            </a:r>
            <a:endParaRPr b="0" lang="en-US" sz="1400" strike="noStrike" u="none">
              <a:solidFill>
                <a:srgbClr val="ffffff"/>
              </a:solidFill>
              <a:effectLst/>
              <a:uFillTx/>
              <a:latin typeface="OpenSymbol"/>
            </a:endParaRPr>
          </a:p>
        </p:txBody>
      </p:sp>
      <p:grpSp>
        <p:nvGrpSpPr>
          <p:cNvPr id="91" name="Google Shape;298;p46"/>
          <p:cNvGrpSpPr/>
          <p:nvPr/>
        </p:nvGrpSpPr>
        <p:grpSpPr>
          <a:xfrm>
            <a:off x="6944040" y="3053520"/>
            <a:ext cx="275760" cy="275760"/>
            <a:chOff x="6944040" y="3053520"/>
            <a:chExt cx="275760" cy="275760"/>
          </a:xfrm>
        </p:grpSpPr>
        <p:sp>
          <p:nvSpPr>
            <p:cNvPr id="92" name="Google Shape;299;p46"/>
            <p:cNvSpPr/>
            <p:nvPr/>
          </p:nvSpPr>
          <p:spPr>
            <a:xfrm>
              <a:off x="6944040" y="3053520"/>
              <a:ext cx="275760" cy="275760"/>
            </a:xfrm>
            <a:custGeom>
              <a:avLst/>
              <a:gdLst>
                <a:gd name="textAreaLeft" fmla="*/ 0 w 275760"/>
                <a:gd name="textAreaRight" fmla="*/ 276120 w 275760"/>
                <a:gd name="textAreaTop" fmla="*/ 0 h 275760"/>
                <a:gd name="textAreaBottom" fmla="*/ 276120 h 275760"/>
              </a:gdLst>
              <a:ahLst/>
              <a:cxnLst/>
              <a:rect l="textAreaLeft" t="textAreaTop" r="textAreaRight" b="textAreaBottom"/>
              <a:pathLst>
                <a:path w="6764" h="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sp>
          <p:nvSpPr>
            <p:cNvPr id="93" name="Google Shape;300;p46"/>
            <p:cNvSpPr/>
            <p:nvPr/>
          </p:nvSpPr>
          <p:spPr>
            <a:xfrm>
              <a:off x="7008120" y="3119040"/>
              <a:ext cx="146880" cy="144000"/>
            </a:xfrm>
            <a:custGeom>
              <a:avLst/>
              <a:gdLst>
                <a:gd name="textAreaLeft" fmla="*/ 0 w 146880"/>
                <a:gd name="textAreaRight" fmla="*/ 147240 w 146880"/>
                <a:gd name="textAreaTop" fmla="*/ 0 h 144000"/>
                <a:gd name="textAreaBottom" fmla="*/ 144360 h 144000"/>
              </a:gdLst>
              <a:ahLst/>
              <a:cxnLst/>
              <a:rect l="textAreaLeft" t="textAreaTop" r="textAreaRight" b="textAreaBottom"/>
              <a:pathLst>
                <a:path w="3607" h="3542">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w="0">
              <a:noFill/>
            </a:ln>
          </p:spPr>
          <p:style>
            <a:lnRef idx="0"/>
            <a:fillRef idx="0"/>
            <a:effectRef idx="0"/>
            <a:fontRef idx="minor"/>
          </p:style>
          <p:txBody>
            <a:bodyPr tIns="72000" bIns="7200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sp>
          <p:nvSpPr>
            <p:cNvPr id="94" name="Google Shape;301;p46"/>
            <p:cNvSpPr/>
            <p:nvPr/>
          </p:nvSpPr>
          <p:spPr>
            <a:xfrm>
              <a:off x="7138080" y="3089160"/>
              <a:ext cx="37440" cy="37080"/>
            </a:xfrm>
            <a:custGeom>
              <a:avLst/>
              <a:gdLst>
                <a:gd name="textAreaLeft" fmla="*/ 0 w 37440"/>
                <a:gd name="textAreaRight" fmla="*/ 37800 w 37440"/>
                <a:gd name="textAreaTop" fmla="*/ 0 h 37080"/>
                <a:gd name="textAreaBottom" fmla="*/ 37440 h 37080"/>
              </a:gdLst>
              <a:ahLst/>
              <a:cxnLst/>
              <a:rect l="textAreaLeft" t="textAreaTop" r="textAreaRight" b="textAreaBottom"/>
              <a:pathLst>
                <a:path w="929" h="918">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w="0">
              <a:noFill/>
            </a:ln>
          </p:spPr>
          <p:style>
            <a:lnRef idx="0"/>
            <a:fillRef idx="0"/>
            <a:effectRef idx="0"/>
            <a:fontRef idx="minor"/>
          </p:style>
          <p:txBody>
            <a:bodyPr tIns="18720" bIns="1872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grpSp>
      <p:grpSp>
        <p:nvGrpSpPr>
          <p:cNvPr id="95" name="Google Shape;302;p46"/>
          <p:cNvGrpSpPr/>
          <p:nvPr/>
        </p:nvGrpSpPr>
        <p:grpSpPr>
          <a:xfrm>
            <a:off x="7505280" y="3072240"/>
            <a:ext cx="266400" cy="238320"/>
            <a:chOff x="7505280" y="3072240"/>
            <a:chExt cx="266400" cy="238320"/>
          </a:xfrm>
        </p:grpSpPr>
        <p:sp>
          <p:nvSpPr>
            <p:cNvPr id="96" name="Google Shape;303;p46"/>
            <p:cNvSpPr/>
            <p:nvPr/>
          </p:nvSpPr>
          <p:spPr>
            <a:xfrm>
              <a:off x="7514640" y="3156480"/>
              <a:ext cx="60840" cy="154080"/>
            </a:xfrm>
            <a:custGeom>
              <a:avLst/>
              <a:gdLst>
                <a:gd name="textAreaLeft" fmla="*/ 0 w 60840"/>
                <a:gd name="textAreaRight" fmla="*/ 61200 w 60840"/>
                <a:gd name="textAreaTop" fmla="*/ 0 h 154080"/>
                <a:gd name="textAreaBottom" fmla="*/ 154440 h 154080"/>
              </a:gdLst>
              <a:ahLst/>
              <a:cxnLst/>
              <a:rect l="textAreaLeft" t="textAreaTop" r="textAreaRight" b="textAreaBottom"/>
              <a:pathLst>
                <a:path w="1502" h="3787">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1"/>
            </a:solidFill>
            <a:ln w="0">
              <a:noFill/>
            </a:ln>
          </p:spPr>
          <p:style>
            <a:lnRef idx="0"/>
            <a:fillRef idx="0"/>
            <a:effectRef idx="0"/>
            <a:fontRef idx="minor"/>
          </p:style>
          <p:txBody>
            <a:bodyPr tIns="77040" bIns="7704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sp>
          <p:nvSpPr>
            <p:cNvPr id="97" name="Google Shape;304;p46"/>
            <p:cNvSpPr/>
            <p:nvPr/>
          </p:nvSpPr>
          <p:spPr>
            <a:xfrm>
              <a:off x="7505280" y="3072240"/>
              <a:ext cx="70200" cy="70200"/>
            </a:xfrm>
            <a:custGeom>
              <a:avLst/>
              <a:gdLst>
                <a:gd name="textAreaLeft" fmla="*/ 0 w 70200"/>
                <a:gd name="textAreaRight" fmla="*/ 70560 w 70200"/>
                <a:gd name="textAreaTop" fmla="*/ 0 h 70200"/>
                <a:gd name="textAreaBottom" fmla="*/ 70560 h 70200"/>
              </a:gdLst>
              <a:ahLst/>
              <a:cxnLst/>
              <a:rect l="textAreaLeft" t="textAreaTop" r="textAreaRight" b="textAreaBottom"/>
              <a:pathLst>
                <a:path w="1728" h="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1"/>
            </a:solidFill>
            <a:ln w="0">
              <a:noFill/>
            </a:ln>
          </p:spPr>
          <p:style>
            <a:lnRef idx="0"/>
            <a:fillRef idx="0"/>
            <a:effectRef idx="0"/>
            <a:fontRef idx="minor"/>
          </p:style>
          <p:txBody>
            <a:bodyPr tIns="35280" bIns="3528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sp>
          <p:nvSpPr>
            <p:cNvPr id="98" name="Google Shape;305;p46"/>
            <p:cNvSpPr/>
            <p:nvPr/>
          </p:nvSpPr>
          <p:spPr>
            <a:xfrm>
              <a:off x="7607880" y="3156480"/>
              <a:ext cx="163800" cy="154080"/>
            </a:xfrm>
            <a:custGeom>
              <a:avLst/>
              <a:gdLst>
                <a:gd name="textAreaLeft" fmla="*/ 0 w 163800"/>
                <a:gd name="textAreaRight" fmla="*/ 164160 w 163800"/>
                <a:gd name="textAreaTop" fmla="*/ 0 h 154080"/>
                <a:gd name="textAreaBottom" fmla="*/ 154440 h 154080"/>
              </a:gdLst>
              <a:ahLst/>
              <a:cxnLst/>
              <a:rect l="textAreaLeft" t="textAreaTop" r="textAreaRight" b="textAreaBottom"/>
              <a:pathLst>
                <a:path w="4026" h="3787">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1"/>
            </a:solidFill>
            <a:ln w="0">
              <a:noFill/>
            </a:ln>
          </p:spPr>
          <p:style>
            <a:lnRef idx="0"/>
            <a:fillRef idx="0"/>
            <a:effectRef idx="0"/>
            <a:fontRef idx="minor"/>
          </p:style>
          <p:txBody>
            <a:bodyPr tIns="77040" bIns="77040"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grpSp>
      <p:sp>
        <p:nvSpPr>
          <p:cNvPr id="99" name="Google Shape;306;p46"/>
          <p:cNvSpPr/>
          <p:nvPr/>
        </p:nvSpPr>
        <p:spPr>
          <a:xfrm>
            <a:off x="4705200" y="4067280"/>
            <a:ext cx="3723840" cy="256680"/>
          </a:xfrm>
          <a:prstGeom prst="rect">
            <a:avLst/>
          </a:prstGeom>
          <a:noFill/>
          <a:ln w="0">
            <a:noFill/>
          </a:ln>
        </p:spPr>
        <p:style>
          <a:lnRef idx="0"/>
          <a:fillRef idx="0"/>
          <a:effectRef idx="0"/>
          <a:fontRef idx="minor"/>
        </p:style>
        <p:txBody>
          <a:bodyPr lIns="870823080" rIns="870823080" tIns="-3218040" bIns="-3218040" anchor="t">
            <a:spAutoFit/>
          </a:bodyPr>
          <a:p>
            <a:pPr algn="r" defTabSz="914400">
              <a:lnSpc>
                <a:spcPct val="100000"/>
              </a:lnSpc>
              <a:tabLst>
                <a:tab algn="l" pos="0"/>
              </a:tabLst>
            </a:pPr>
            <a:r>
              <a:rPr b="0" lang="en" sz="1200" strike="noStrike" u="none">
                <a:solidFill>
                  <a:schemeClr val="lt1"/>
                </a:solidFill>
                <a:effectLst/>
                <a:uFillTx/>
                <a:latin typeface="Arial"/>
              </a:rPr>
              <a:t>Please keep this slide for attribution</a:t>
            </a:r>
            <a:endParaRPr b="0" lang="en-US" sz="1200" strike="noStrike" u="none">
              <a:solidFill>
                <a:srgbClr val="ffffff"/>
              </a:solidFill>
              <a:effectLst/>
              <a:uFillTx/>
              <a:latin typeface="OpenSymbol"/>
            </a:endParaRPr>
          </a:p>
        </p:txBody>
      </p:sp>
      <p:sp>
        <p:nvSpPr>
          <p:cNvPr id="100" name="Google Shape;307;p46"/>
          <p:cNvSpPr/>
          <p:nvPr/>
        </p:nvSpPr>
        <p:spPr>
          <a:xfrm>
            <a:off x="8067600" y="3055680"/>
            <a:ext cx="268200" cy="273960"/>
          </a:xfrm>
          <a:custGeom>
            <a:avLst/>
            <a:gdLst>
              <a:gd name="textAreaLeft" fmla="*/ 0 w 268200"/>
              <a:gd name="textAreaRight" fmla="*/ 268560 w 268200"/>
              <a:gd name="textAreaTop" fmla="*/ 0 h 273960"/>
              <a:gd name="textAreaBottom" fmla="*/ 274320 h 273960"/>
            </a:gdLst>
            <a:ahLst/>
            <a:cxnLst/>
            <a:rect l="textAreaLeft" t="textAreaTop" r="textAreaRight" b="textAreaBottom"/>
            <a:pathLst>
              <a:path w="6712561" h="6860069">
                <a:moveTo>
                  <a:pt x="3994869" y="2904749"/>
                </a:moveTo>
                <a:lnTo>
                  <a:pt x="6493788" y="0"/>
                </a:lnTo>
                <a:lnTo>
                  <a:pt x="5901628" y="0"/>
                </a:lnTo>
                <a:lnTo>
                  <a:pt x="3731848" y="2522189"/>
                </a:lnTo>
                <a:lnTo>
                  <a:pt x="1998833" y="0"/>
                </a:lnTo>
                <a:lnTo>
                  <a:pt x="0" y="0"/>
                </a:lnTo>
                <a:lnTo>
                  <a:pt x="2620640" y="3813966"/>
                </a:lnTo>
                <a:lnTo>
                  <a:pt x="0" y="6860070"/>
                </a:lnTo>
                <a:lnTo>
                  <a:pt x="592216" y="6860070"/>
                </a:lnTo>
                <a:lnTo>
                  <a:pt x="2883548" y="4196581"/>
                </a:lnTo>
                <a:lnTo>
                  <a:pt x="4713728" y="6860070"/>
                </a:lnTo>
                <a:lnTo>
                  <a:pt x="6712561" y="6860070"/>
                </a:lnTo>
                <a:lnTo>
                  <a:pt x="3994757" y="2904749"/>
                </a:lnTo>
                <a:lnTo>
                  <a:pt x="3994925" y="2904749"/>
                </a:lnTo>
                <a:close/>
                <a:moveTo>
                  <a:pt x="3183768" y="3847528"/>
                </a:moveTo>
                <a:lnTo>
                  <a:pt x="2918230" y="3467765"/>
                </a:lnTo>
                <a:lnTo>
                  <a:pt x="805563" y="445770"/>
                </a:lnTo>
                <a:lnTo>
                  <a:pt x="1715115" y="445770"/>
                </a:lnTo>
                <a:lnTo>
                  <a:pt x="3420106" y="2884611"/>
                </a:lnTo>
                <a:lnTo>
                  <a:pt x="3685644" y="3264375"/>
                </a:lnTo>
                <a:lnTo>
                  <a:pt x="5901907" y="6434494"/>
                </a:lnTo>
                <a:lnTo>
                  <a:pt x="4992356" y="6434494"/>
                </a:lnTo>
                <a:lnTo>
                  <a:pt x="3183824" y="3847640"/>
                </a:lnTo>
                <a:lnTo>
                  <a:pt x="3183824" y="3847472"/>
                </a:lnTo>
                <a:close/>
              </a:path>
            </a:pathLst>
          </a:custGeom>
          <a:solidFill>
            <a:schemeClr val="lt1"/>
          </a:solidFill>
          <a:ln w="0">
            <a:noFill/>
          </a:ln>
        </p:spPr>
        <p:style>
          <a:lnRef idx="0"/>
          <a:fillRef idx="0"/>
          <a:effectRef idx="0"/>
          <a:fontRef idx="minor"/>
        </p:style>
        <p:txBody>
          <a:bodyPr anchor="ctr">
            <a:noAutofit/>
          </a:bodyPr>
          <a:p>
            <a:pPr defTabSz="914400">
              <a:lnSpc>
                <a:spcPct val="100000"/>
              </a:lnSpc>
              <a:tabLst>
                <a:tab algn="l" pos="0"/>
              </a:tabLst>
            </a:pPr>
            <a:endParaRPr b="0" lang="en-US" sz="1800" strike="noStrike" u="none">
              <a:solidFill>
                <a:srgbClr val="000000"/>
              </a:solidFill>
              <a:effectLst/>
              <a:uFillTx/>
              <a:latin typeface="OpenSymbol"/>
            </a:endParaRPr>
          </a:p>
        </p:txBody>
      </p:sp>
      <p:pic>
        <p:nvPicPr>
          <p:cNvPr id="101" name="Google Shape;308;p46" descr=""/>
          <p:cNvPicPr/>
          <p:nvPr/>
        </p:nvPicPr>
        <p:blipFill>
          <a:blip r:embed="rId1"/>
          <a:srcRect l="4815" t="0" r="4807" b="0"/>
          <a:stretch/>
        </p:blipFill>
        <p:spPr>
          <a:xfrm>
            <a:off x="0" y="0"/>
            <a:ext cx="3097800" cy="514332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Minimalist Design by Slidesgo">
  <a:themeElements>
    <a:clrScheme name="Simple Light">
      <a:dk1>
        <a:srgbClr val="030303"/>
      </a:dk1>
      <a:lt1>
        <a:srgbClr val="ffffff"/>
      </a:lt1>
      <a:dk2>
        <a:srgbClr val="ffffff"/>
      </a:dk2>
      <a:lt2>
        <a:srgbClr val="ffffff"/>
      </a:lt2>
      <a:accent1>
        <a:srgbClr val="ffffff"/>
      </a:accent1>
      <a:accent2>
        <a:srgbClr val="fffeff"/>
      </a:accent2>
      <a:accent3>
        <a:srgbClr val="ffffff"/>
      </a:accent3>
      <a:accent4>
        <a:srgbClr val="ffffff"/>
      </a:accent4>
      <a:accent5>
        <a:srgbClr val="ffffff"/>
      </a:accent5>
      <a:accent6>
        <a:srgbClr val="ffffff"/>
      </a:accent6>
      <a:hlink>
        <a:srgbClr val="111111"/>
      </a:hlink>
      <a:folHlink>
        <a:srgbClr val="0097a7"/>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LibreOffice/25.8.1.1$Linux_X86_64 LibreOffice_project/580$Build-1</Application>
  <AppVersion>15.0000</AppVersion>
  <Company>Microsoft Corporation</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2026-08-18T08:39:43Z</dcterms:created>
  <dc:creator>Slidesgo AI</dc:creator>
  <dc:description/>
  <dc:language>en-US</dc:language>
  <cp:lastModifiedBy>Unknown Creator</cp:lastModifiedBy>
  <dcterms:modified xsi:type="dcterms:W3CDTF">2026-08-18T08:39:43Z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9</vt:r8>
  </property>
  <property fmtid="{D5CDD505-2E9C-101B-9397-08002B2CF9AE}" pid="3" name="SlidesgoGeneratedBy">
    <vt:lpwstr>slidesgo-ai</vt:lpwstr>
  </property>
  <property fmtid="{D5CDD505-2E9C-101B-9397-08002B2CF9AE}" pid="4" name="SlidesgoPresentationUuid">
    <vt:lpwstr>a287475c-a6a7-4bcb-8c2b-5b2ad8549a2f</vt:lpwstr>
  </property>
</Properties>
</file>