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Lst>
  <p:sldSz cx="12192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Good afternoon everyone. Today we're discussing a timely piece from Goldman Sachs' Top of Mind series on the 2026 US IPO surge. Unlike a typical empirical paper with a regression and an identification strategy, this is a data-informed roundtable — three respected market voices interpreting the same set of facts and reaching different conclusions. I think it's a great vehicle for a departmental discussion because it forces us to ask: what does 'good evidence' look like when you can't run a clean natural experiment on market timing? Let's walk through the puzzle, the evidence, the competing interpretations, and then open it up for discussion.</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how we'll proceed. First, I'll frame the puzzle: why is a spike in IPO issuance seen as potentially concerning at all. Second, we'll look at the actual data the report marshals — deal counts, dollar volumes, valuation multiples, and supply-demand balances. Third, we'll compare how three experts read the same data differently — this is really the heart of the discussion. Fourth, we'll touch on adjacent risk channels: AI-related corporate debt, and how Europe and Hong Kong's IPO markets are diverging from the US. We'll close with open questions to debate as a group.</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Let's start with why this matters. Every time IPO issuance spikes, investors reflexively worry it's a late-cycle signal — think 1999, think 2021. But there are really two separate questions bundled together here. One is a forecasting question: does high issuance statistically predict lower future market returns? The other is a market-microstructure question: is there simply too much new supply for demand to absorb without pushing prices down? The report is valuable precisely because it separates these two questions and brings in three people with different vantage points — a sell-side strategist focused on flow data, an academic who has studied IPO returns for decades, and a portfolio manager who thinks in terms of bubble diagnostics. Let's see what the data actually show before we get to their interpretations.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the single most important empirical fact in the whole piece. If you only look at dollar volume, 2026 looks unprecedented — a new record, above 2021. But if you look at deal count, it's actually unremarkable — around the historical median of roughly 100 deals a year, and nowhere near the 250-400 deals seen in 2021 or 1999. So the 'boom' is really a story about a handful of very large AI-related companies going public, not a broad-based rush of speculative listings. Ritter adds important context: the whole IPO market has structurally shrunk since the early 2000s because private capital — venture and PE — lets companies stay private much longer, and in many tech verticals, being acquired by a strategic buyer beats going public. So when we ask 'is this an IPO wave,' the answer depends heavily on which metric you privilege — and that ambiguity is exactly what our three experts disagree about.</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let's look at the two data points that most directly speak to the 'digestion' worry. First, valuations: the median IPO is trading at about 5 times sales, close to the long-run average and far below the euphoric multiples of 1999 or 2021 — that's evidence against a speculative bubble in pricing. Second, and I think this is the most persuasive quantitative argument in the piece: total equity supply this year, including IPOs and follow-ons, is only about 1% of the Russell 3000's market cap — right in line with the pre-pandemic average. And on the demand side, corporate buybacks alone are projected at $1.3 trillion, which more than offsets total new supply. Households have also flipped from net sellers in the Dot-Com era to net buyers today. So on paper, the supply-demand arithmetic looks manageable — at least for 2026. The caveat, which we'll get to, is 2027, when lockups from this year's IPOs expire and float increases sharply.</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 here's the crux of the debate. All three experts look at the same underlying data and largely agree on the facts — deal count is modest, valuations are reasonable, dollar volume is concentrated in a few AI deals. But they draw very different conclusions. Snider is the most sanguine: he sees a self-correcting market where IPOs will simply stop coming if demand dries up. Ritter, drawing on decades of academic research, agrees the historical 'high issuance predicts low returns' pattern is real but statistically weak — barely better than a coin flip — so he doesn't think it's actionable on its own. Lamont is the outlier in tone, not in facts: he explicitly frames rising issuance as one of the 'four horsemen' of a bubble, arguing companies are smart enough to sell equity when it's overpriced. But even he concedes we're not in a wave yet — he just thinks we might be at the *beginning* of one. This is a good moment to pause and ask the room: whose epistemic framework do you find most convincing — the market-clearing/self-correction logic, the academic base-rate logic, or the bubble-symptom logic?</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One thing I want to highlight before we open discussion is that focusing only on equity IPOs may miss the bigger story. The AI buildout is being financed through both equity and debt simultaneously, and Lamont argues that's the more worrying combination — it suggests the market may be pricing the whole enterprise value of these firms too richly, not just the equity slice. The credit strategist's piece adds a hard numerical constraint: even if you scaled hyperscaler debt levels up to match the largest US banks' share of the investment-grade index, that only gets you about $510 billion of headroom — nowhere near the trillions of financing needed. That's a real capacity constraint we should take seriously. We already see Tech spreads widening relative to the broader IG market this year. And zooming out globally, Europe and Hong Kong show us this isn't a monolithic 'global IPO wave' — Europe's issue is weak domestic demand, not oversupply, while Hong Kong is booming on its own idiosyncratic drivers. This heterogeneity should make us cautious about any single global narrative.</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Let's bring this together for discussion. The overall message of the piece is a qualified 'not yet' — no one thinks we're in a bubble today, but there's real disagreement about how much comfort to take from that. I'd flag some limitations we should be honest about: this isn't a causal study with an identification strategy: it's expert judgment layered onto descriptive statistics, and some of the 'signals' being cited — like Ritter's 52% predictive accuracy — are barely more informative than a coin flip. That raises a good discussion question: how should we weight a statistically weak signal against a plausible underlying economic mechanism, like Lamont's argument that firms strategically time equity issuance to overvaluation? I'd also want to push on whether deal count or dollar volume is the right unit of analysis — they tell very different stories here. And finally, everyone seems to treat 2027 lockup expirations as the real test of the digestion thesis — so maybe our discussion should end there: what would we need to see in the next 12 months to update our own views? I'll open the floor now.</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 Id="rId9" Type="http://schemas.openxmlformats.org/officeDocument/2006/relationships/image" Target="../media/image8.png"/><Relationship Id="rId10" Type="http://schemas.openxmlformats.org/officeDocument/2006/relationships/image" Target="../media/image9.png"/><Relationship Id="rId11" Type="http://schemas.openxmlformats.org/officeDocument/2006/relationships/image" Target="../media/image10.png"/><Relationship Id="rId12" Type="http://schemas.openxmlformats.org/officeDocument/2006/relationships/image" Target="../media/image11.png"/><Relationship Id="rId13" Type="http://schemas.openxmlformats.org/officeDocument/2006/relationships/image" Target="../media/image12.png"/><Relationship Id="rId1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17.png"/><Relationship Id="rId7" Type="http://schemas.openxmlformats.org/officeDocument/2006/relationships/image" Target="../media/image18.png"/><Relationship Id="rId8" Type="http://schemas.openxmlformats.org/officeDocument/2006/relationships/image" Target="../media/image19.png"/><Relationship Id="rId9" Type="http://schemas.openxmlformats.org/officeDocument/2006/relationships/image" Target="../media/image20.png"/><Relationship Id="rId10" Type="http://schemas.openxmlformats.org/officeDocument/2006/relationships/image" Target="../media/image21.png"/><Relationship Id="rId11" Type="http://schemas.openxmlformats.org/officeDocument/2006/relationships/image" Target="../media/image22.png"/><Relationship Id="rId12" Type="http://schemas.openxmlformats.org/officeDocument/2006/relationships/image" Target="../media/image23.png"/><Relationship Id="rId13" Type="http://schemas.openxmlformats.org/officeDocument/2006/relationships/image" Target="../media/image24.png"/><Relationship Id="rId14" Type="http://schemas.openxmlformats.org/officeDocument/2006/relationships/image" Target="../media/image25.png"/><Relationship Id="rId15" Type="http://schemas.openxmlformats.org/officeDocument/2006/relationships/image" Target="../media/image26.png"/><Relationship Id="rId16" Type="http://schemas.openxmlformats.org/officeDocument/2006/relationships/image" Target="../media/image27.png"/><Relationship Id="rId17" Type="http://schemas.openxmlformats.org/officeDocument/2006/relationships/image" Target="../media/image28.png"/><Relationship Id="rId18" Type="http://schemas.openxmlformats.org/officeDocument/2006/relationships/image" Target="../media/image29.png"/><Relationship Id="rId19" Type="http://schemas.openxmlformats.org/officeDocument/2006/relationships/image" Target="../media/image30.png"/><Relationship Id="rId20" Type="http://schemas.openxmlformats.org/officeDocument/2006/relationships/image" Target="../media/image31.png"/><Relationship Id="rId21"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image" Target="../media/image39.png"/><Relationship Id="rId10" Type="http://schemas.openxmlformats.org/officeDocument/2006/relationships/image" Target="../media/image40.png"/><Relationship Id="rId11" Type="http://schemas.openxmlformats.org/officeDocument/2006/relationships/image" Target="../media/image41.png"/><Relationship Id="rId12" Type="http://schemas.openxmlformats.org/officeDocument/2006/relationships/image" Target="../media/image42.png"/><Relationship Id="rId13" Type="http://schemas.openxmlformats.org/officeDocument/2006/relationships/image" Target="../media/image43.png"/><Relationship Id="rId14" Type="http://schemas.openxmlformats.org/officeDocument/2006/relationships/image" Target="../media/image44.png"/><Relationship Id="rId15"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5.png"/><Relationship Id="rId3" Type="http://schemas.openxmlformats.org/officeDocument/2006/relationships/image" Target="../media/image46.png"/><Relationship Id="rId4" Type="http://schemas.openxmlformats.org/officeDocument/2006/relationships/image" Target="../media/image47.png"/><Relationship Id="rId5" Type="http://schemas.openxmlformats.org/officeDocument/2006/relationships/image" Target="../media/image48.png"/><Relationship Id="rId6" Type="http://schemas.openxmlformats.org/officeDocument/2006/relationships/image" Target="../media/image49.png"/><Relationship Id="rId7" Type="http://schemas.openxmlformats.org/officeDocument/2006/relationships/image" Target="../media/image50.png"/><Relationship Id="rId8" Type="http://schemas.openxmlformats.org/officeDocument/2006/relationships/image" Target="../media/image51.png"/><Relationship Id="rId9" Type="http://schemas.openxmlformats.org/officeDocument/2006/relationships/image" Target="../media/image52.png"/><Relationship Id="rId10" Type="http://schemas.openxmlformats.org/officeDocument/2006/relationships/image" Target="../media/image53.png"/><Relationship Id="rId11" Type="http://schemas.openxmlformats.org/officeDocument/2006/relationships/image" Target="../media/image54.png"/><Relationship Id="rId12" Type="http://schemas.openxmlformats.org/officeDocument/2006/relationships/image" Target="../media/image55.png"/><Relationship Id="rId13" Type="http://schemas.openxmlformats.org/officeDocument/2006/relationships/image" Target="../media/image56.png"/><Relationship Id="rId14" Type="http://schemas.openxmlformats.org/officeDocument/2006/relationships/image" Target="../media/image57.png"/><Relationship Id="rId15"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8.png"/><Relationship Id="rId3" Type="http://schemas.openxmlformats.org/officeDocument/2006/relationships/image" Target="../media/image59.png"/><Relationship Id="rId4" Type="http://schemas.openxmlformats.org/officeDocument/2006/relationships/image" Target="../media/image60.png"/><Relationship Id="rId5" Type="http://schemas.openxmlformats.org/officeDocument/2006/relationships/image" Target="../media/image61.png"/><Relationship Id="rId6" Type="http://schemas.openxmlformats.org/officeDocument/2006/relationships/image" Target="../media/image62.png"/><Relationship Id="rId7" Type="http://schemas.openxmlformats.org/officeDocument/2006/relationships/image" Target="../media/image63.png"/><Relationship Id="rId8" Type="http://schemas.openxmlformats.org/officeDocument/2006/relationships/image" Target="../media/image64.png"/><Relationship Id="rId9" Type="http://schemas.openxmlformats.org/officeDocument/2006/relationships/image" Target="../media/image65.png"/><Relationship Id="rId10" Type="http://schemas.openxmlformats.org/officeDocument/2006/relationships/image" Target="../media/image66.png"/><Relationship Id="rId11" Type="http://schemas.openxmlformats.org/officeDocument/2006/relationships/image" Target="../media/image67.png"/><Relationship Id="rId12" Type="http://schemas.openxmlformats.org/officeDocument/2006/relationships/image" Target="../media/image68.png"/><Relationship Id="rId13" Type="http://schemas.openxmlformats.org/officeDocument/2006/relationships/image" Target="../media/image69.png"/><Relationship Id="rId14" Type="http://schemas.openxmlformats.org/officeDocument/2006/relationships/image" Target="../media/image70.png"/><Relationship Id="rId15" Type="http://schemas.openxmlformats.org/officeDocument/2006/relationships/image" Target="../media/image71.png"/><Relationship Id="rId16"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7.png"/><Relationship Id="rId8" Type="http://schemas.openxmlformats.org/officeDocument/2006/relationships/image" Target="../media/image78.png"/><Relationship Id="rId9" Type="http://schemas.openxmlformats.org/officeDocument/2006/relationships/image" Target="../media/image79.png"/><Relationship Id="rId10" Type="http://schemas.openxmlformats.org/officeDocument/2006/relationships/image" Target="../media/image80.png"/><Relationship Id="rId11" Type="http://schemas.openxmlformats.org/officeDocument/2006/relationships/image" Target="../media/image81.png"/><Relationship Id="rId12" Type="http://schemas.openxmlformats.org/officeDocument/2006/relationships/image" Target="../media/image82.png"/><Relationship Id="rId13" Type="http://schemas.openxmlformats.org/officeDocument/2006/relationships/image" Target="../media/image83.png"/><Relationship Id="rId14" Type="http://schemas.openxmlformats.org/officeDocument/2006/relationships/image" Target="../media/image84.png"/><Relationship Id="rId15" Type="http://schemas.openxmlformats.org/officeDocument/2006/relationships/image" Target="../media/image85.png"/><Relationship Id="rId16" Type="http://schemas.openxmlformats.org/officeDocument/2006/relationships/image" Target="../media/image86.png"/><Relationship Id="rId17" Type="http://schemas.openxmlformats.org/officeDocument/2006/relationships/image" Target="../media/image87.png"/><Relationship Id="rId18" Type="http://schemas.openxmlformats.org/officeDocument/2006/relationships/image" Target="../media/image88.png"/><Relationship Id="rId19" Type="http://schemas.openxmlformats.org/officeDocument/2006/relationships/image" Target="../media/image89.png"/><Relationship Id="rId20" Type="http://schemas.openxmlformats.org/officeDocument/2006/relationships/image" Target="../media/image90.png"/><Relationship Id="rId21"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1.png"/><Relationship Id="rId3" Type="http://schemas.openxmlformats.org/officeDocument/2006/relationships/image" Target="../media/image92.png"/><Relationship Id="rId4" Type="http://schemas.openxmlformats.org/officeDocument/2006/relationships/image" Target="../media/image93.png"/><Relationship Id="rId5" Type="http://schemas.openxmlformats.org/officeDocument/2006/relationships/image" Target="../media/image94.png"/><Relationship Id="rId6"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5.png"/><Relationship Id="rId3" Type="http://schemas.openxmlformats.org/officeDocument/2006/relationships/image" Target="../media/image96.png"/><Relationship Id="rId4" Type="http://schemas.openxmlformats.org/officeDocument/2006/relationships/image" Target="../media/image97.png"/><Relationship Id="rId5" Type="http://schemas.openxmlformats.org/officeDocument/2006/relationships/image" Target="../media/image98.png"/><Relationship Id="rId6" Type="http://schemas.openxmlformats.org/officeDocument/2006/relationships/image" Target="../media/image99.png"/><Relationship Id="rId7" Type="http://schemas.openxmlformats.org/officeDocument/2006/relationships/image" Target="../media/image100.png"/><Relationship Id="rId8" Type="http://schemas.openxmlformats.org/officeDocument/2006/relationships/image" Target="../media/image101.png"/><Relationship Id="rId9" Type="http://schemas.openxmlformats.org/officeDocument/2006/relationships/image" Target="../media/image102.png"/><Relationship Id="rId10" Type="http://schemas.openxmlformats.org/officeDocument/2006/relationships/image" Target="../media/image103.png"/><Relationship Id="rId11" Type="http://schemas.openxmlformats.org/officeDocument/2006/relationships/image" Target="../media/image104.png"/><Relationship Id="rId12" Type="http://schemas.openxmlformats.org/officeDocument/2006/relationships/image" Target="../media/image105.png"/><Relationship Id="rId13" Type="http://schemas.openxmlformats.org/officeDocument/2006/relationships/image" Target="../media/image106.png"/><Relationship Id="rId14" Type="http://schemas.openxmlformats.org/officeDocument/2006/relationships/image" Target="../media/image107.png"/><Relationship Id="rId15" Type="http://schemas.openxmlformats.org/officeDocument/2006/relationships/image" Target="../media/image108.png"/><Relationship Id="rId16" Type="http://schemas.openxmlformats.org/officeDocument/2006/relationships/image" Target="../media/image109.png"/><Relationship Id="rId17" Type="http://schemas.openxmlformats.org/officeDocument/2006/relationships/image" Target="../media/image110.png"/><Relationship Id="rId18" Type="http://schemas.openxmlformats.org/officeDocument/2006/relationships/image" Target="../media/image111.png"/><Relationship Id="rId19" Type="http://schemas.openxmlformats.org/officeDocument/2006/relationships/image" Target="../media/image112.png"/><Relationship Id="rId20" Type="http://schemas.openxmlformats.org/officeDocument/2006/relationships/image" Target="../media/image113.png"/><Relationship Id="rId21" Type="http://schemas.openxmlformats.org/officeDocument/2006/relationships/image" Target="../media/image114.png"/><Relationship Id="rId22" Type="http://schemas.openxmlformats.org/officeDocument/2006/relationships/image" Target="../media/image115.png"/><Relationship Id="rId23" Type="http://schemas.openxmlformats.org/officeDocument/2006/relationships/image" Target="../media/image116.png"/><Relationship Id="rId24" Type="http://schemas.openxmlformats.org/officeDocument/2006/relationships/image" Target="../media/image117.png"/><Relationship Id="rId25" Type="http://schemas.openxmlformats.org/officeDocument/2006/relationships/image" Target="../media/image118.png"/><Relationship Id="rId26"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1.png"/>
          <p:cNvPicPr>
            <a:picLocks noChangeAspect="1"/>
          </p:cNvPicPr>
          <p:nvPr/>
        </p:nvPicPr>
        <p:blipFill>
          <a:blip r:embed="rId2"/>
          <a:stretch>
            <a:fillRect/>
          </a:stretch>
        </p:blipFill>
        <p:spPr>
          <a:xfrm>
            <a:off x="0" y="0"/>
            <a:ext cx="12192000" cy="6858000"/>
          </a:xfrm>
          <a:prstGeom prst="rect">
            <a:avLst/>
          </a:prstGeom>
        </p:spPr>
      </p:pic>
      <p:pic>
        <p:nvPicPr>
          <p:cNvPr id="3" name="Picture 2" descr="el_1_0.png"/>
          <p:cNvPicPr>
            <a:picLocks noChangeAspect="1"/>
          </p:cNvPicPr>
          <p:nvPr/>
        </p:nvPicPr>
        <p:blipFill>
          <a:blip r:embed="rId3"/>
          <a:stretch>
            <a:fillRect/>
          </a:stretch>
        </p:blipFill>
        <p:spPr>
          <a:xfrm>
            <a:off x="368300" y="1047750"/>
            <a:ext cx="4489450" cy="2343150"/>
          </a:xfrm>
          <a:prstGeom prst="rect">
            <a:avLst/>
          </a:prstGeom>
        </p:spPr>
      </p:pic>
      <p:pic>
        <p:nvPicPr>
          <p:cNvPr id="4" name="Picture 3" descr="el_1_1.png"/>
          <p:cNvPicPr>
            <a:picLocks noChangeAspect="1"/>
          </p:cNvPicPr>
          <p:nvPr/>
        </p:nvPicPr>
        <p:blipFill>
          <a:blip r:embed="rId4"/>
          <a:stretch>
            <a:fillRect/>
          </a:stretch>
        </p:blipFill>
        <p:spPr>
          <a:xfrm>
            <a:off x="2679700" y="6311900"/>
            <a:ext cx="3498850" cy="260350"/>
          </a:xfrm>
          <a:prstGeom prst="rect">
            <a:avLst/>
          </a:prstGeom>
        </p:spPr>
      </p:pic>
      <p:pic>
        <p:nvPicPr>
          <p:cNvPr id="5" name="Picture 4" descr="el_1_2.png"/>
          <p:cNvPicPr>
            <a:picLocks noChangeAspect="1"/>
          </p:cNvPicPr>
          <p:nvPr/>
        </p:nvPicPr>
        <p:blipFill>
          <a:blip r:embed="rId5"/>
          <a:stretch>
            <a:fillRect/>
          </a:stretch>
        </p:blipFill>
        <p:spPr>
          <a:xfrm>
            <a:off x="11861800" y="4521200"/>
            <a:ext cx="203200" cy="304800"/>
          </a:xfrm>
          <a:prstGeom prst="rect">
            <a:avLst/>
          </a:prstGeom>
        </p:spPr>
      </p:pic>
      <p:pic>
        <p:nvPicPr>
          <p:cNvPr id="6" name="Picture 5" descr="el_1_3.png"/>
          <p:cNvPicPr>
            <a:picLocks noChangeAspect="1"/>
          </p:cNvPicPr>
          <p:nvPr/>
        </p:nvPicPr>
        <p:blipFill>
          <a:blip r:embed="rId6"/>
          <a:stretch>
            <a:fillRect/>
          </a:stretch>
        </p:blipFill>
        <p:spPr>
          <a:xfrm>
            <a:off x="8566150" y="2730500"/>
            <a:ext cx="355600" cy="165100"/>
          </a:xfrm>
          <a:prstGeom prst="rect">
            <a:avLst/>
          </a:prstGeom>
        </p:spPr>
      </p:pic>
      <p:pic>
        <p:nvPicPr>
          <p:cNvPr id="7" name="Picture 6" descr="el_1_4.png"/>
          <p:cNvPicPr>
            <a:picLocks noChangeAspect="1"/>
          </p:cNvPicPr>
          <p:nvPr/>
        </p:nvPicPr>
        <p:blipFill>
          <a:blip r:embed="rId7"/>
          <a:stretch>
            <a:fillRect/>
          </a:stretch>
        </p:blipFill>
        <p:spPr>
          <a:xfrm>
            <a:off x="7804150" y="2413000"/>
            <a:ext cx="285750" cy="158750"/>
          </a:xfrm>
          <a:prstGeom prst="rect">
            <a:avLst/>
          </a:prstGeom>
        </p:spPr>
      </p:pic>
      <p:pic>
        <p:nvPicPr>
          <p:cNvPr id="8" name="Picture 7" descr="el_1_5.png"/>
          <p:cNvPicPr>
            <a:picLocks noChangeAspect="1"/>
          </p:cNvPicPr>
          <p:nvPr/>
        </p:nvPicPr>
        <p:blipFill>
          <a:blip r:embed="rId8"/>
          <a:stretch>
            <a:fillRect/>
          </a:stretch>
        </p:blipFill>
        <p:spPr>
          <a:xfrm>
            <a:off x="7175500" y="2895600"/>
            <a:ext cx="266700" cy="133350"/>
          </a:xfrm>
          <a:prstGeom prst="rect">
            <a:avLst/>
          </a:prstGeom>
        </p:spPr>
      </p:pic>
      <p:pic>
        <p:nvPicPr>
          <p:cNvPr id="9" name="Picture 8" descr="el_1_6.png"/>
          <p:cNvPicPr>
            <a:picLocks noChangeAspect="1"/>
          </p:cNvPicPr>
          <p:nvPr/>
        </p:nvPicPr>
        <p:blipFill>
          <a:blip r:embed="rId9"/>
          <a:stretch>
            <a:fillRect/>
          </a:stretch>
        </p:blipFill>
        <p:spPr>
          <a:xfrm>
            <a:off x="495300" y="3473450"/>
            <a:ext cx="539750" cy="57150"/>
          </a:xfrm>
          <a:prstGeom prst="rect">
            <a:avLst/>
          </a:prstGeom>
        </p:spPr>
      </p:pic>
      <p:pic>
        <p:nvPicPr>
          <p:cNvPr id="10" name="Picture 9" descr="el_1_7.png"/>
          <p:cNvPicPr>
            <a:picLocks noChangeAspect="1"/>
          </p:cNvPicPr>
          <p:nvPr/>
        </p:nvPicPr>
        <p:blipFill>
          <a:blip r:embed="rId10"/>
          <a:stretch>
            <a:fillRect/>
          </a:stretch>
        </p:blipFill>
        <p:spPr>
          <a:xfrm>
            <a:off x="7010400" y="3251200"/>
            <a:ext cx="254000" cy="76200"/>
          </a:xfrm>
          <a:prstGeom prst="rect">
            <a:avLst/>
          </a:prstGeom>
        </p:spPr>
      </p:pic>
      <p:pic>
        <p:nvPicPr>
          <p:cNvPr id="11" name="Picture 10" descr="el_1_8.png"/>
          <p:cNvPicPr>
            <a:picLocks noChangeAspect="1"/>
          </p:cNvPicPr>
          <p:nvPr/>
        </p:nvPicPr>
        <p:blipFill>
          <a:blip r:embed="rId11"/>
          <a:stretch>
            <a:fillRect/>
          </a:stretch>
        </p:blipFill>
        <p:spPr>
          <a:xfrm>
            <a:off x="495300" y="869950"/>
            <a:ext cx="330200" cy="50800"/>
          </a:xfrm>
          <a:prstGeom prst="rect">
            <a:avLst/>
          </a:prstGeom>
        </p:spPr>
      </p:pic>
      <p:pic>
        <p:nvPicPr>
          <p:cNvPr id="12" name="Picture 11" descr="el_1_9.png"/>
          <p:cNvPicPr>
            <a:picLocks noChangeAspect="1"/>
          </p:cNvPicPr>
          <p:nvPr/>
        </p:nvPicPr>
        <p:blipFill>
          <a:blip r:embed="rId12"/>
          <a:stretch>
            <a:fillRect/>
          </a:stretch>
        </p:blipFill>
        <p:spPr>
          <a:xfrm>
            <a:off x="8356600" y="2400300"/>
            <a:ext cx="95250" cy="82550"/>
          </a:xfrm>
          <a:prstGeom prst="rect">
            <a:avLst/>
          </a:prstGeom>
        </p:spPr>
      </p:pic>
      <p:pic>
        <p:nvPicPr>
          <p:cNvPr id="13" name="Picture 12" descr="el_1_10.png"/>
          <p:cNvPicPr>
            <a:picLocks noChangeAspect="1"/>
          </p:cNvPicPr>
          <p:nvPr/>
        </p:nvPicPr>
        <p:blipFill>
          <a:blip r:embed="rId13"/>
          <a:stretch>
            <a:fillRect/>
          </a:stretch>
        </p:blipFill>
        <p:spPr>
          <a:xfrm>
            <a:off x="12084050" y="4686300"/>
            <a:ext cx="82550" cy="76200"/>
          </a:xfrm>
          <a:prstGeom prst="rect">
            <a:avLst/>
          </a:prstGeom>
        </p:spPr>
      </p:pic>
      <p:sp>
        <p:nvSpPr>
          <p:cNvPr id="14" name="TextBox 13"/>
          <p:cNvSpPr txBox="1"/>
          <p:nvPr/>
        </p:nvSpPr>
        <p:spPr>
          <a:xfrm>
            <a:off x="495300" y="3765550"/>
            <a:ext cx="4552950" cy="488950"/>
          </a:xfrm>
          <a:prstGeom prst="rect">
            <a:avLst/>
          </a:prstGeom>
          <a:noFill/>
        </p:spPr>
        <p:txBody>
          <a:bodyPr wrap="none" anchor="ctr" lIns="0" rIns="0" tIns="0" bIns="0">
            <a:noAutofit/>
          </a:bodyPr>
          <a:lstStyle/>
          <a:p>
            <a:pPr algn="l">
              <a:lnSpc>
                <a:spcPts val="2350"/>
              </a:lnSpc>
              <a:spcBef>
                <a:spcPts val="0"/>
              </a:spcBef>
              <a:spcAft>
                <a:spcPts val="0"/>
              </a:spcAft>
            </a:pPr>
            <a:r>
              <a:rPr sz="1800" b="1">
                <a:solidFill>
                  <a:srgbClr val="D4D8E2"/>
                </a:solidFill>
                <a:latin typeface="Arial"/>
                <a:ea typeface="Microsoft YaHei"/>
              </a:rPr>
              <a:t>Goldman Sachs Global Investment Research</a:t>
            </a:r>
          </a:p>
          <a:p>
            <a:pPr algn="l">
              <a:lnSpc>
                <a:spcPts val="2350"/>
              </a:lnSpc>
              <a:spcBef>
                <a:spcPts val="0"/>
              </a:spcBef>
              <a:spcAft>
                <a:spcPts val="0"/>
              </a:spcAft>
            </a:pPr>
            <a:r>
              <a:rPr sz="1800" b="1">
                <a:solidFill>
                  <a:srgbClr val="DDE1E9"/>
                </a:solidFill>
                <a:latin typeface="Arial"/>
                <a:ea typeface="Microsoft YaHei"/>
              </a:rPr>
              <a:t>Top of Mind, Issue 150</a:t>
            </a:r>
          </a:p>
        </p:txBody>
      </p:sp>
      <p:sp>
        <p:nvSpPr>
          <p:cNvPr id="15" name="TextBox 14"/>
          <p:cNvSpPr txBox="1"/>
          <p:nvPr/>
        </p:nvSpPr>
        <p:spPr>
          <a:xfrm>
            <a:off x="558800" y="5746750"/>
            <a:ext cx="1263650" cy="336550"/>
          </a:xfrm>
          <a:prstGeom prst="rect">
            <a:avLst/>
          </a:prstGeom>
          <a:noFill/>
        </p:spPr>
        <p:txBody>
          <a:bodyPr wrap="none" anchor="ctr" lIns="0" rIns="0" tIns="0" bIns="0">
            <a:noAutofit/>
          </a:bodyPr>
          <a:lstStyle/>
          <a:p>
            <a:pPr algn="l">
              <a:lnSpc>
                <a:spcPts val="1500"/>
              </a:lnSpc>
              <a:spcBef>
                <a:spcPts val="0"/>
              </a:spcBef>
              <a:spcAft>
                <a:spcPts val="0"/>
              </a:spcAft>
            </a:pPr>
            <a:r>
              <a:rPr sz="950" b="0">
                <a:solidFill>
                  <a:srgbClr val="4B587E"/>
                </a:solidFill>
                <a:latin typeface="Arial"/>
                <a:ea typeface="Microsoft YaHei"/>
              </a:rPr>
              <a:t>Data</a:t>
            </a:r>
            <a:r>
              <a:rPr sz="950" b="0">
                <a:solidFill>
                  <a:srgbClr val="919BB1"/>
                </a:solidFill>
                <a:latin typeface="Arial"/>
                <a:ea typeface="Microsoft YaHei"/>
              </a:rPr>
              <a:t>-</a:t>
            </a:r>
            <a:r>
              <a:rPr sz="950" b="0">
                <a:solidFill>
                  <a:srgbClr val="5F6B89"/>
                </a:solidFill>
                <a:latin typeface="Arial"/>
                <a:ea typeface="Microsoft YaHei"/>
              </a:rPr>
              <a:t>driven</a:t>
            </a:r>
            <a:r>
              <a:rPr sz="950" b="0">
                <a:solidFill>
                  <a:srgbClr val="5D688A"/>
                </a:solidFill>
                <a:latin typeface="Arial"/>
                <a:ea typeface="Microsoft YaHei"/>
              </a:rPr>
              <a:t> insights.</a:t>
            </a:r>
          </a:p>
          <a:p>
            <a:pPr algn="l">
              <a:lnSpc>
                <a:spcPts val="1500"/>
              </a:lnSpc>
              <a:spcBef>
                <a:spcPts val="0"/>
              </a:spcBef>
              <a:spcAft>
                <a:spcPts val="0"/>
              </a:spcAft>
            </a:pPr>
            <a:r>
              <a:rPr sz="950" b="0">
                <a:solidFill>
                  <a:srgbClr val="5B678A"/>
                </a:solidFill>
                <a:latin typeface="Arial"/>
                <a:ea typeface="Microsoft YaHei"/>
              </a:rPr>
              <a:t>Global</a:t>
            </a:r>
            <a:r>
              <a:rPr sz="950" b="0">
                <a:solidFill>
                  <a:srgbClr val="62708E"/>
                </a:solidFill>
                <a:latin typeface="Arial"/>
                <a:ea typeface="Microsoft YaHei"/>
              </a:rPr>
              <a:t> perspective.</a:t>
            </a:r>
          </a:p>
        </p:txBody>
      </p:sp>
      <p:sp>
        <p:nvSpPr>
          <p:cNvPr id="16" name="TextBox 15"/>
          <p:cNvSpPr txBox="1"/>
          <p:nvPr/>
        </p:nvSpPr>
        <p:spPr>
          <a:xfrm>
            <a:off x="2635250" y="5746750"/>
            <a:ext cx="1193800" cy="317500"/>
          </a:xfrm>
          <a:prstGeom prst="rect">
            <a:avLst/>
          </a:prstGeom>
          <a:noFill/>
        </p:spPr>
        <p:txBody>
          <a:bodyPr wrap="none" anchor="ctr" lIns="0" rIns="0" tIns="0" bIns="0">
            <a:noAutofit/>
          </a:bodyPr>
          <a:lstStyle/>
          <a:p>
            <a:pPr algn="l">
              <a:lnSpc>
                <a:spcPts val="1500"/>
              </a:lnSpc>
              <a:spcBef>
                <a:spcPts val="0"/>
              </a:spcBef>
              <a:spcAft>
                <a:spcPts val="0"/>
              </a:spcAft>
            </a:pPr>
            <a:r>
              <a:rPr sz="1000" b="0">
                <a:solidFill>
                  <a:srgbClr val="606C8C"/>
                </a:solidFill>
                <a:latin typeface="Arial"/>
                <a:ea typeface="Microsoft YaHei"/>
              </a:rPr>
              <a:t>Actionable </a:t>
            </a:r>
            <a:r>
              <a:rPr sz="1000" b="0">
                <a:solidFill>
                  <a:srgbClr val="5E6D8E"/>
                </a:solidFill>
                <a:latin typeface="Arial"/>
                <a:ea typeface="Microsoft YaHei"/>
              </a:rPr>
              <a:t>ideas</a:t>
            </a:r>
            <a:r>
              <a:rPr sz="1000" b="0">
                <a:solidFill>
                  <a:srgbClr val="828DA7"/>
                </a:solidFill>
                <a:latin typeface="Arial"/>
                <a:ea typeface="Microsoft YaHei"/>
              </a:rPr>
              <a:t>.</a:t>
            </a:r>
          </a:p>
          <a:p>
            <a:pPr algn="l">
              <a:lnSpc>
                <a:spcPts val="1500"/>
              </a:lnSpc>
              <a:spcBef>
                <a:spcPts val="0"/>
              </a:spcBef>
              <a:spcAft>
                <a:spcPts val="0"/>
              </a:spcAft>
            </a:pPr>
            <a:r>
              <a:rPr sz="1000" b="0">
                <a:solidFill>
                  <a:srgbClr val="657290"/>
                </a:solidFill>
                <a:latin typeface="Arial"/>
                <a:ea typeface="Microsoft YaHei"/>
              </a:rPr>
              <a:t>Informed decisions.</a:t>
            </a:r>
          </a:p>
        </p:txBody>
      </p:sp>
      <p:sp>
        <p:nvSpPr>
          <p:cNvPr id="17" name="TextBox 16"/>
          <p:cNvSpPr txBox="1"/>
          <p:nvPr/>
        </p:nvSpPr>
        <p:spPr>
          <a:xfrm>
            <a:off x="4692650" y="5753100"/>
            <a:ext cx="1333500" cy="336550"/>
          </a:xfrm>
          <a:prstGeom prst="rect">
            <a:avLst/>
          </a:prstGeom>
          <a:noFill/>
        </p:spPr>
        <p:txBody>
          <a:bodyPr wrap="none" anchor="ctr" lIns="0" rIns="0" tIns="0" bIns="0">
            <a:noAutofit/>
          </a:bodyPr>
          <a:lstStyle/>
          <a:p>
            <a:pPr algn="l">
              <a:lnSpc>
                <a:spcPts val="1450"/>
              </a:lnSpc>
              <a:spcBef>
                <a:spcPts val="0"/>
              </a:spcBef>
              <a:spcAft>
                <a:spcPts val="0"/>
              </a:spcAft>
            </a:pPr>
            <a:r>
              <a:rPr sz="1000" b="0">
                <a:solidFill>
                  <a:srgbClr val="505D7E"/>
                </a:solidFill>
                <a:latin typeface="Arial"/>
                <a:ea typeface="Microsoft YaHei"/>
              </a:rPr>
              <a:t>Independent</a:t>
            </a:r>
            <a:r>
              <a:rPr sz="1000" b="0">
                <a:solidFill>
                  <a:srgbClr val="818BA5"/>
                </a:solidFill>
                <a:latin typeface="Arial"/>
                <a:ea typeface="Microsoft YaHei"/>
              </a:rPr>
              <a:t> </a:t>
            </a:r>
            <a:r>
              <a:rPr sz="1000" b="0">
                <a:solidFill>
                  <a:srgbClr val="556084"/>
                </a:solidFill>
                <a:latin typeface="Arial"/>
                <a:ea typeface="Microsoft YaHei"/>
              </a:rPr>
              <a:t>thinking.</a:t>
            </a:r>
          </a:p>
          <a:p>
            <a:pPr algn="l">
              <a:lnSpc>
                <a:spcPts val="1450"/>
              </a:lnSpc>
              <a:spcBef>
                <a:spcPts val="0"/>
              </a:spcBef>
              <a:spcAft>
                <a:spcPts val="0"/>
              </a:spcAft>
            </a:pPr>
            <a:r>
              <a:rPr sz="1000" b="0">
                <a:solidFill>
                  <a:srgbClr val="636B8A"/>
                </a:solidFill>
                <a:latin typeface="Arial"/>
                <a:ea typeface="Microsoft YaHei"/>
              </a:rPr>
              <a:t>Clear </a:t>
            </a:r>
            <a:r>
              <a:rPr sz="1000" b="0">
                <a:solidFill>
                  <a:srgbClr val="536084"/>
                </a:solidFill>
                <a:latin typeface="Arial"/>
                <a:ea typeface="Microsoft YaHei"/>
              </a:rPr>
              <a:t>perspective</a:t>
            </a:r>
            <a:r>
              <a:rPr sz="1000" b="0">
                <a:solidFill>
                  <a:srgbClr val="ABB1C1"/>
                </a:solidFill>
                <a:latin typeface="Arial"/>
                <a:ea typeface="Microsoft YaHei"/>
              </a:rPr>
              <a: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2.png"/>
          <p:cNvPicPr>
            <a:picLocks noChangeAspect="1"/>
          </p:cNvPicPr>
          <p:nvPr/>
        </p:nvPicPr>
        <p:blipFill>
          <a:blip r:embed="rId2"/>
          <a:stretch>
            <a:fillRect/>
          </a:stretch>
        </p:blipFill>
        <p:spPr>
          <a:xfrm>
            <a:off x="0" y="0"/>
            <a:ext cx="12192000" cy="6858000"/>
          </a:xfrm>
          <a:prstGeom prst="rect">
            <a:avLst/>
          </a:prstGeom>
        </p:spPr>
      </p:pic>
      <p:pic>
        <p:nvPicPr>
          <p:cNvPr id="3" name="Picture 2" descr="el_2_0.png"/>
          <p:cNvPicPr>
            <a:picLocks noChangeAspect="1"/>
          </p:cNvPicPr>
          <p:nvPr/>
        </p:nvPicPr>
        <p:blipFill>
          <a:blip r:embed="rId3"/>
          <a:stretch>
            <a:fillRect/>
          </a:stretch>
        </p:blipFill>
        <p:spPr>
          <a:xfrm>
            <a:off x="0" y="6121400"/>
            <a:ext cx="12192000" cy="539750"/>
          </a:xfrm>
          <a:prstGeom prst="rect">
            <a:avLst/>
          </a:prstGeom>
        </p:spPr>
      </p:pic>
      <p:pic>
        <p:nvPicPr>
          <p:cNvPr id="4" name="Picture 3" descr="el_2_1.png"/>
          <p:cNvPicPr>
            <a:picLocks noChangeAspect="1"/>
          </p:cNvPicPr>
          <p:nvPr/>
        </p:nvPicPr>
        <p:blipFill>
          <a:blip r:embed="rId4"/>
          <a:stretch>
            <a:fillRect/>
          </a:stretch>
        </p:blipFill>
        <p:spPr>
          <a:xfrm>
            <a:off x="1676400" y="3511550"/>
            <a:ext cx="755650" cy="787400"/>
          </a:xfrm>
          <a:prstGeom prst="rect">
            <a:avLst/>
          </a:prstGeom>
        </p:spPr>
      </p:pic>
      <p:pic>
        <p:nvPicPr>
          <p:cNvPr id="5" name="Picture 4" descr="el_2_2.png"/>
          <p:cNvPicPr>
            <a:picLocks noChangeAspect="1"/>
          </p:cNvPicPr>
          <p:nvPr/>
        </p:nvPicPr>
        <p:blipFill>
          <a:blip r:embed="rId5"/>
          <a:stretch>
            <a:fillRect/>
          </a:stretch>
        </p:blipFill>
        <p:spPr>
          <a:xfrm>
            <a:off x="7747000" y="1911350"/>
            <a:ext cx="742950" cy="742950"/>
          </a:xfrm>
          <a:prstGeom prst="rect">
            <a:avLst/>
          </a:prstGeom>
        </p:spPr>
      </p:pic>
      <p:pic>
        <p:nvPicPr>
          <p:cNvPr id="6" name="Picture 5" descr="el_2_3.png"/>
          <p:cNvPicPr>
            <a:picLocks noChangeAspect="1"/>
          </p:cNvPicPr>
          <p:nvPr/>
        </p:nvPicPr>
        <p:blipFill>
          <a:blip r:embed="rId6"/>
          <a:stretch>
            <a:fillRect/>
          </a:stretch>
        </p:blipFill>
        <p:spPr>
          <a:xfrm>
            <a:off x="1809750" y="1917700"/>
            <a:ext cx="762000" cy="666750"/>
          </a:xfrm>
          <a:prstGeom prst="rect">
            <a:avLst/>
          </a:prstGeom>
        </p:spPr>
      </p:pic>
      <p:pic>
        <p:nvPicPr>
          <p:cNvPr id="7" name="Picture 6" descr="el_2_4.png"/>
          <p:cNvPicPr>
            <a:picLocks noChangeAspect="1"/>
          </p:cNvPicPr>
          <p:nvPr/>
        </p:nvPicPr>
        <p:blipFill>
          <a:blip r:embed="rId7"/>
          <a:stretch>
            <a:fillRect/>
          </a:stretch>
        </p:blipFill>
        <p:spPr>
          <a:xfrm>
            <a:off x="1714500" y="5156200"/>
            <a:ext cx="698500" cy="723900"/>
          </a:xfrm>
          <a:prstGeom prst="rect">
            <a:avLst/>
          </a:prstGeom>
        </p:spPr>
      </p:pic>
      <p:pic>
        <p:nvPicPr>
          <p:cNvPr id="8" name="Picture 7" descr="el_2_5.png"/>
          <p:cNvPicPr>
            <a:picLocks noChangeAspect="1"/>
          </p:cNvPicPr>
          <p:nvPr/>
        </p:nvPicPr>
        <p:blipFill>
          <a:blip r:embed="rId8"/>
          <a:stretch>
            <a:fillRect/>
          </a:stretch>
        </p:blipFill>
        <p:spPr>
          <a:xfrm>
            <a:off x="8229600" y="3625850"/>
            <a:ext cx="628650" cy="654050"/>
          </a:xfrm>
          <a:prstGeom prst="rect">
            <a:avLst/>
          </a:prstGeom>
        </p:spPr>
      </p:pic>
      <p:pic>
        <p:nvPicPr>
          <p:cNvPr id="9" name="Picture 8" descr="el_2_6.png"/>
          <p:cNvPicPr>
            <a:picLocks noChangeAspect="1"/>
          </p:cNvPicPr>
          <p:nvPr/>
        </p:nvPicPr>
        <p:blipFill>
          <a:blip r:embed="rId9"/>
          <a:stretch>
            <a:fillRect/>
          </a:stretch>
        </p:blipFill>
        <p:spPr>
          <a:xfrm>
            <a:off x="8642350" y="1651000"/>
            <a:ext cx="171450" cy="1276350"/>
          </a:xfrm>
          <a:prstGeom prst="rect">
            <a:avLst/>
          </a:prstGeom>
        </p:spPr>
      </p:pic>
      <p:pic>
        <p:nvPicPr>
          <p:cNvPr id="10" name="Picture 9" descr="el_2_7.png"/>
          <p:cNvPicPr>
            <a:picLocks noChangeAspect="1"/>
          </p:cNvPicPr>
          <p:nvPr/>
        </p:nvPicPr>
        <p:blipFill>
          <a:blip r:embed="rId10"/>
          <a:stretch>
            <a:fillRect/>
          </a:stretch>
        </p:blipFill>
        <p:spPr>
          <a:xfrm>
            <a:off x="2781300" y="1651000"/>
            <a:ext cx="171450" cy="1270000"/>
          </a:xfrm>
          <a:prstGeom prst="rect">
            <a:avLst/>
          </a:prstGeom>
        </p:spPr>
      </p:pic>
      <p:pic>
        <p:nvPicPr>
          <p:cNvPr id="11" name="Picture 10" descr="el_2_8.png"/>
          <p:cNvPicPr>
            <a:picLocks noChangeAspect="1"/>
          </p:cNvPicPr>
          <p:nvPr/>
        </p:nvPicPr>
        <p:blipFill>
          <a:blip r:embed="rId11"/>
          <a:stretch>
            <a:fillRect/>
          </a:stretch>
        </p:blipFill>
        <p:spPr>
          <a:xfrm>
            <a:off x="8991600" y="3365500"/>
            <a:ext cx="171450" cy="1231900"/>
          </a:xfrm>
          <a:prstGeom prst="rect">
            <a:avLst/>
          </a:prstGeom>
        </p:spPr>
      </p:pic>
      <p:pic>
        <p:nvPicPr>
          <p:cNvPr id="12" name="Picture 11" descr="el_2_9.png"/>
          <p:cNvPicPr>
            <a:picLocks noChangeAspect="1"/>
          </p:cNvPicPr>
          <p:nvPr/>
        </p:nvPicPr>
        <p:blipFill>
          <a:blip r:embed="rId12"/>
          <a:stretch>
            <a:fillRect/>
          </a:stretch>
        </p:blipFill>
        <p:spPr>
          <a:xfrm>
            <a:off x="2597150" y="3352800"/>
            <a:ext cx="171450" cy="1174750"/>
          </a:xfrm>
          <a:prstGeom prst="rect">
            <a:avLst/>
          </a:prstGeom>
        </p:spPr>
      </p:pic>
      <p:pic>
        <p:nvPicPr>
          <p:cNvPr id="13" name="Picture 12" descr="el_2_10.png"/>
          <p:cNvPicPr>
            <a:picLocks noChangeAspect="1"/>
          </p:cNvPicPr>
          <p:nvPr/>
        </p:nvPicPr>
        <p:blipFill>
          <a:blip r:embed="rId13"/>
          <a:stretch>
            <a:fillRect/>
          </a:stretch>
        </p:blipFill>
        <p:spPr>
          <a:xfrm>
            <a:off x="2667000" y="5086350"/>
            <a:ext cx="120650" cy="889000"/>
          </a:xfrm>
          <a:prstGeom prst="rect">
            <a:avLst/>
          </a:prstGeom>
        </p:spPr>
      </p:pic>
      <p:pic>
        <p:nvPicPr>
          <p:cNvPr id="14" name="Picture 13" descr="el_2_11.png"/>
          <p:cNvPicPr>
            <a:picLocks noChangeAspect="1"/>
          </p:cNvPicPr>
          <p:nvPr/>
        </p:nvPicPr>
        <p:blipFill>
          <a:blip r:embed="rId14"/>
          <a:stretch>
            <a:fillRect/>
          </a:stretch>
        </p:blipFill>
        <p:spPr>
          <a:xfrm>
            <a:off x="1244600" y="1136650"/>
            <a:ext cx="654050" cy="101600"/>
          </a:xfrm>
          <a:prstGeom prst="rect">
            <a:avLst/>
          </a:prstGeom>
        </p:spPr>
      </p:pic>
      <p:pic>
        <p:nvPicPr>
          <p:cNvPr id="15" name="Picture 14" descr="el_2_12.png"/>
          <p:cNvPicPr>
            <a:picLocks noChangeAspect="1"/>
          </p:cNvPicPr>
          <p:nvPr/>
        </p:nvPicPr>
        <p:blipFill>
          <a:blip r:embed="rId15"/>
          <a:stretch>
            <a:fillRect/>
          </a:stretch>
        </p:blipFill>
        <p:spPr>
          <a:xfrm>
            <a:off x="584200" y="2882900"/>
            <a:ext cx="1212850" cy="107950"/>
          </a:xfrm>
          <a:prstGeom prst="rect">
            <a:avLst/>
          </a:prstGeom>
        </p:spPr>
      </p:pic>
      <p:pic>
        <p:nvPicPr>
          <p:cNvPr id="16" name="Picture 15" descr="el_2_13.png"/>
          <p:cNvPicPr>
            <a:picLocks noChangeAspect="1"/>
          </p:cNvPicPr>
          <p:nvPr/>
        </p:nvPicPr>
        <p:blipFill>
          <a:blip r:embed="rId16"/>
          <a:stretch>
            <a:fillRect/>
          </a:stretch>
        </p:blipFill>
        <p:spPr>
          <a:xfrm>
            <a:off x="11544300" y="2844800"/>
            <a:ext cx="101600" cy="101600"/>
          </a:xfrm>
          <a:prstGeom prst="rect">
            <a:avLst/>
          </a:prstGeom>
        </p:spPr>
      </p:pic>
      <p:pic>
        <p:nvPicPr>
          <p:cNvPr id="17" name="Picture 16" descr="el_2_14.png"/>
          <p:cNvPicPr>
            <a:picLocks noChangeAspect="1"/>
          </p:cNvPicPr>
          <p:nvPr/>
        </p:nvPicPr>
        <p:blipFill>
          <a:blip r:embed="rId17"/>
          <a:stretch>
            <a:fillRect/>
          </a:stretch>
        </p:blipFill>
        <p:spPr>
          <a:xfrm>
            <a:off x="6057900" y="2832100"/>
            <a:ext cx="101600" cy="101600"/>
          </a:xfrm>
          <a:prstGeom prst="rect">
            <a:avLst/>
          </a:prstGeom>
        </p:spPr>
      </p:pic>
      <p:pic>
        <p:nvPicPr>
          <p:cNvPr id="18" name="Picture 17" descr="el_2_15.png"/>
          <p:cNvPicPr>
            <a:picLocks noChangeAspect="1"/>
          </p:cNvPicPr>
          <p:nvPr/>
        </p:nvPicPr>
        <p:blipFill>
          <a:blip r:embed="rId18"/>
          <a:stretch>
            <a:fillRect/>
          </a:stretch>
        </p:blipFill>
        <p:spPr>
          <a:xfrm>
            <a:off x="11576050" y="4514850"/>
            <a:ext cx="88900" cy="88900"/>
          </a:xfrm>
          <a:prstGeom prst="rect">
            <a:avLst/>
          </a:prstGeom>
        </p:spPr>
      </p:pic>
      <p:pic>
        <p:nvPicPr>
          <p:cNvPr id="19" name="Picture 18" descr="el_2_16.png"/>
          <p:cNvPicPr>
            <a:picLocks noChangeAspect="1"/>
          </p:cNvPicPr>
          <p:nvPr/>
        </p:nvPicPr>
        <p:blipFill>
          <a:blip r:embed="rId19"/>
          <a:stretch>
            <a:fillRect/>
          </a:stretch>
        </p:blipFill>
        <p:spPr>
          <a:xfrm>
            <a:off x="457200" y="692150"/>
            <a:ext cx="76200" cy="76200"/>
          </a:xfrm>
          <a:prstGeom prst="rect">
            <a:avLst/>
          </a:prstGeom>
        </p:spPr>
      </p:pic>
      <p:pic>
        <p:nvPicPr>
          <p:cNvPr id="20" name="Picture 19" descr="el_2_17.png"/>
          <p:cNvPicPr>
            <a:picLocks noChangeAspect="1"/>
          </p:cNvPicPr>
          <p:nvPr/>
        </p:nvPicPr>
        <p:blipFill>
          <a:blip r:embed="rId20"/>
          <a:stretch>
            <a:fillRect/>
          </a:stretch>
        </p:blipFill>
        <p:spPr>
          <a:xfrm>
            <a:off x="457200" y="552450"/>
            <a:ext cx="76200" cy="76200"/>
          </a:xfrm>
          <a:prstGeom prst="rect">
            <a:avLst/>
          </a:prstGeom>
        </p:spPr>
      </p:pic>
      <p:sp>
        <p:nvSpPr>
          <p:cNvPr id="21" name="TextBox 20"/>
          <p:cNvSpPr txBox="1"/>
          <p:nvPr/>
        </p:nvSpPr>
        <p:spPr>
          <a:xfrm>
            <a:off x="1244600" y="558800"/>
            <a:ext cx="2628900" cy="552450"/>
          </a:xfrm>
          <a:prstGeom prst="rect">
            <a:avLst/>
          </a:prstGeom>
          <a:noFill/>
        </p:spPr>
        <p:txBody>
          <a:bodyPr wrap="none" anchor="ctr" lIns="0" rIns="0" tIns="0" bIns="0">
            <a:noAutofit/>
          </a:bodyPr>
          <a:lstStyle/>
          <a:p>
            <a:pPr algn="l"/>
            <a:r>
              <a:rPr sz="4800" b="1">
                <a:solidFill>
                  <a:srgbClr val="031E62"/>
                </a:solidFill>
                <a:latin typeface="Arial"/>
                <a:ea typeface="Microsoft YaHei"/>
              </a:rPr>
              <a:t>Roadmap</a:t>
            </a:r>
          </a:p>
        </p:txBody>
      </p:sp>
      <p:sp>
        <p:nvSpPr>
          <p:cNvPr id="22" name="TextBox 21"/>
          <p:cNvSpPr txBox="1"/>
          <p:nvPr/>
        </p:nvSpPr>
        <p:spPr>
          <a:xfrm>
            <a:off x="3054350" y="1879600"/>
            <a:ext cx="1060450" cy="190500"/>
          </a:xfrm>
          <a:prstGeom prst="rect">
            <a:avLst/>
          </a:prstGeom>
          <a:noFill/>
        </p:spPr>
        <p:txBody>
          <a:bodyPr wrap="none" anchor="ctr" lIns="0" rIns="0" tIns="0" bIns="0">
            <a:noAutofit/>
          </a:bodyPr>
          <a:lstStyle/>
          <a:p>
            <a:pPr algn="l"/>
            <a:r>
              <a:rPr sz="1500" b="1">
                <a:solidFill>
                  <a:srgbClr val="0E2E78"/>
                </a:solidFill>
                <a:latin typeface="Arial"/>
                <a:ea typeface="Microsoft YaHei"/>
              </a:rPr>
              <a:t>The Puzzle:</a:t>
            </a:r>
          </a:p>
        </p:txBody>
      </p:sp>
      <p:sp>
        <p:nvSpPr>
          <p:cNvPr id="23" name="TextBox 22"/>
          <p:cNvSpPr txBox="1"/>
          <p:nvPr/>
        </p:nvSpPr>
        <p:spPr>
          <a:xfrm>
            <a:off x="8921750" y="1930400"/>
            <a:ext cx="1289050" cy="196850"/>
          </a:xfrm>
          <a:prstGeom prst="rect">
            <a:avLst/>
          </a:prstGeom>
          <a:noFill/>
        </p:spPr>
        <p:txBody>
          <a:bodyPr wrap="none" anchor="ctr" lIns="0" rIns="0" tIns="0" bIns="0">
            <a:noAutofit/>
          </a:bodyPr>
          <a:lstStyle/>
          <a:p>
            <a:pPr algn="l"/>
            <a:r>
              <a:rPr sz="1550" b="1">
                <a:solidFill>
                  <a:srgbClr val="17307A"/>
                </a:solidFill>
                <a:latin typeface="Arial"/>
                <a:ea typeface="Microsoft YaHei"/>
              </a:rPr>
              <a:t>The Evidence:</a:t>
            </a:r>
          </a:p>
        </p:txBody>
      </p:sp>
      <p:sp>
        <p:nvSpPr>
          <p:cNvPr id="24" name="TextBox 23"/>
          <p:cNvSpPr txBox="1"/>
          <p:nvPr/>
        </p:nvSpPr>
        <p:spPr>
          <a:xfrm>
            <a:off x="800100" y="1949450"/>
            <a:ext cx="666750" cy="596900"/>
          </a:xfrm>
          <a:prstGeom prst="rect">
            <a:avLst/>
          </a:prstGeom>
          <a:noFill/>
        </p:spPr>
        <p:txBody>
          <a:bodyPr wrap="none" anchor="ctr" lIns="0" rIns="0" tIns="0" bIns="0">
            <a:noAutofit/>
          </a:bodyPr>
          <a:lstStyle/>
          <a:p>
            <a:pPr algn="l"/>
            <a:r>
              <a:rPr sz="4700" b="1">
                <a:solidFill>
                  <a:srgbClr val="04346F"/>
                </a:solidFill>
                <a:latin typeface="Arial"/>
                <a:ea typeface="Microsoft YaHei"/>
              </a:rPr>
              <a:t>01</a:t>
            </a:r>
          </a:p>
        </p:txBody>
      </p:sp>
      <p:sp>
        <p:nvSpPr>
          <p:cNvPr id="25" name="TextBox 24"/>
          <p:cNvSpPr txBox="1"/>
          <p:nvPr/>
        </p:nvSpPr>
        <p:spPr>
          <a:xfrm>
            <a:off x="6775450" y="1987550"/>
            <a:ext cx="723900" cy="577850"/>
          </a:xfrm>
          <a:prstGeom prst="rect">
            <a:avLst/>
          </a:prstGeom>
          <a:noFill/>
        </p:spPr>
        <p:txBody>
          <a:bodyPr wrap="none" anchor="ctr" lIns="0" rIns="0" tIns="0" bIns="0">
            <a:noAutofit/>
          </a:bodyPr>
          <a:lstStyle/>
          <a:p>
            <a:pPr algn="l"/>
            <a:r>
              <a:rPr sz="4900" b="1">
                <a:solidFill>
                  <a:srgbClr val="04346F"/>
                </a:solidFill>
                <a:latin typeface="Arial"/>
                <a:ea typeface="Microsoft YaHei"/>
              </a:rPr>
              <a:t>02</a:t>
            </a:r>
          </a:p>
        </p:txBody>
      </p:sp>
      <p:sp>
        <p:nvSpPr>
          <p:cNvPr id="26" name="TextBox 25"/>
          <p:cNvSpPr txBox="1"/>
          <p:nvPr/>
        </p:nvSpPr>
        <p:spPr>
          <a:xfrm>
            <a:off x="3092450" y="2203450"/>
            <a:ext cx="2901950" cy="476250"/>
          </a:xfrm>
          <a:prstGeom prst="rect">
            <a:avLst/>
          </a:prstGeom>
          <a:noFill/>
        </p:spPr>
        <p:txBody>
          <a:bodyPr wrap="none" anchor="ctr" lIns="0" rIns="0" tIns="0" bIns="0">
            <a:noAutofit/>
          </a:bodyPr>
          <a:lstStyle/>
          <a:p>
            <a:pPr algn="l">
              <a:lnSpc>
                <a:spcPts val="2200"/>
              </a:lnSpc>
              <a:spcBef>
                <a:spcPts val="0"/>
              </a:spcBef>
              <a:spcAft>
                <a:spcPts val="0"/>
              </a:spcAft>
            </a:pPr>
            <a:r>
              <a:rPr sz="1250" b="0">
                <a:solidFill>
                  <a:srgbClr val="575A60"/>
                </a:solidFill>
                <a:latin typeface="Arial"/>
                <a:ea typeface="Microsoft YaHei"/>
              </a:rPr>
              <a:t>Record US IPO issuance</a:t>
            </a:r>
            <a:r>
              <a:rPr sz="1250" b="0">
                <a:solidFill>
                  <a:srgbClr val="64686C"/>
                </a:solidFill>
                <a:latin typeface="Arial"/>
                <a:ea typeface="Microsoft YaHei"/>
              </a:rPr>
              <a:t> in 2026</a:t>
            </a:r>
          </a:p>
          <a:p>
            <a:pPr algn="l">
              <a:lnSpc>
                <a:spcPts val="2200"/>
              </a:lnSpc>
              <a:spcBef>
                <a:spcPts val="0"/>
              </a:spcBef>
              <a:spcAft>
                <a:spcPts val="0"/>
              </a:spcAft>
            </a:pPr>
            <a:r>
              <a:rPr sz="1250" b="0">
                <a:solidFill>
                  <a:srgbClr val="525559"/>
                </a:solidFill>
                <a:latin typeface="Arial"/>
                <a:ea typeface="Microsoft YaHei"/>
              </a:rPr>
              <a:t>is </a:t>
            </a:r>
            <a:r>
              <a:rPr sz="1250" b="0">
                <a:solidFill>
                  <a:srgbClr val="64666D"/>
                </a:solidFill>
                <a:latin typeface="Arial"/>
                <a:ea typeface="Microsoft YaHei"/>
              </a:rPr>
              <a:t>it</a:t>
            </a:r>
            <a:r>
              <a:rPr sz="1250" b="0">
                <a:solidFill>
                  <a:srgbClr val="56595C"/>
                </a:solidFill>
                <a:latin typeface="Arial"/>
                <a:ea typeface="Microsoft YaHei"/>
              </a:rPr>
              <a:t> a warning sign </a:t>
            </a:r>
            <a:r>
              <a:rPr sz="1250" b="0">
                <a:solidFill>
                  <a:srgbClr val="686A71"/>
                </a:solidFill>
                <a:latin typeface="Arial"/>
                <a:ea typeface="Microsoft YaHei"/>
              </a:rPr>
              <a:t>or</a:t>
            </a:r>
            <a:r>
              <a:rPr sz="1250" b="0">
                <a:solidFill>
                  <a:srgbClr val="44494C"/>
                </a:solidFill>
                <a:latin typeface="Arial"/>
                <a:ea typeface="Microsoft YaHei"/>
              </a:rPr>
              <a:t> a</a:t>
            </a:r>
            <a:r>
              <a:rPr sz="1250" b="0">
                <a:solidFill>
                  <a:srgbClr val="C2C6C7"/>
                </a:solidFill>
                <a:latin typeface="Arial"/>
                <a:ea typeface="Microsoft YaHei"/>
              </a:rPr>
              <a:t> </a:t>
            </a:r>
            <a:r>
              <a:rPr sz="1250" b="0">
                <a:solidFill>
                  <a:srgbClr val="535759"/>
                </a:solidFill>
                <a:latin typeface="Arial"/>
                <a:ea typeface="Microsoft YaHei"/>
              </a:rPr>
              <a:t>normalization?</a:t>
            </a:r>
          </a:p>
        </p:txBody>
      </p:sp>
      <p:sp>
        <p:nvSpPr>
          <p:cNvPr id="27" name="TextBox 26"/>
          <p:cNvSpPr txBox="1"/>
          <p:nvPr/>
        </p:nvSpPr>
        <p:spPr>
          <a:xfrm>
            <a:off x="8934450" y="2273300"/>
            <a:ext cx="2127250" cy="463550"/>
          </a:xfrm>
          <a:prstGeom prst="rect">
            <a:avLst/>
          </a:prstGeom>
          <a:noFill/>
        </p:spPr>
        <p:txBody>
          <a:bodyPr wrap="none" anchor="ctr" lIns="0" rIns="0" tIns="0" bIns="0">
            <a:noAutofit/>
          </a:bodyPr>
          <a:lstStyle/>
          <a:p>
            <a:pPr algn="l">
              <a:lnSpc>
                <a:spcPts val="2050"/>
              </a:lnSpc>
              <a:spcBef>
                <a:spcPts val="0"/>
              </a:spcBef>
              <a:spcAft>
                <a:spcPts val="0"/>
              </a:spcAft>
            </a:pPr>
            <a:r>
              <a:rPr sz="1300" b="0">
                <a:solidFill>
                  <a:srgbClr val="474C51"/>
                </a:solidFill>
                <a:latin typeface="Arial"/>
                <a:ea typeface="Microsoft YaHei"/>
              </a:rPr>
              <a:t>Deal</a:t>
            </a:r>
            <a:r>
              <a:rPr sz="1300" b="0">
                <a:solidFill>
                  <a:srgbClr val="575B5F"/>
                </a:solidFill>
                <a:latin typeface="Arial"/>
                <a:ea typeface="Microsoft YaHei"/>
              </a:rPr>
              <a:t> </a:t>
            </a:r>
            <a:r>
              <a:rPr sz="1300" b="0">
                <a:solidFill>
                  <a:srgbClr val="616368"/>
                </a:solidFill>
                <a:latin typeface="Arial"/>
                <a:ea typeface="Microsoft YaHei"/>
              </a:rPr>
              <a:t>counts, </a:t>
            </a:r>
            <a:r>
              <a:rPr sz="1300" b="0">
                <a:solidFill>
                  <a:srgbClr val="626667"/>
                </a:solidFill>
                <a:latin typeface="Arial"/>
                <a:ea typeface="Microsoft YaHei"/>
              </a:rPr>
              <a:t>valuations,</a:t>
            </a:r>
            <a:r>
              <a:rPr sz="1300" b="0">
                <a:solidFill>
                  <a:srgbClr val="5C5F62"/>
                </a:solidFill>
                <a:latin typeface="Arial"/>
                <a:ea typeface="Microsoft YaHei"/>
              </a:rPr>
              <a:t> and</a:t>
            </a:r>
          </a:p>
          <a:p>
            <a:pPr algn="l">
              <a:lnSpc>
                <a:spcPts val="2050"/>
              </a:lnSpc>
              <a:spcBef>
                <a:spcPts val="0"/>
              </a:spcBef>
              <a:spcAft>
                <a:spcPts val="0"/>
              </a:spcAft>
            </a:pPr>
            <a:r>
              <a:rPr sz="1300" b="0">
                <a:solidFill>
                  <a:srgbClr val="52565C"/>
                </a:solidFill>
                <a:latin typeface="Arial"/>
                <a:ea typeface="Microsoft YaHei"/>
              </a:rPr>
              <a:t>supply-demand</a:t>
            </a:r>
            <a:r>
              <a:rPr sz="1300" b="0">
                <a:solidFill>
                  <a:srgbClr val="C0C2C4"/>
                </a:solidFill>
                <a:latin typeface="Arial"/>
                <a:ea typeface="Microsoft YaHei"/>
              </a:rPr>
              <a:t> </a:t>
            </a:r>
            <a:r>
              <a:rPr sz="1300" b="0">
                <a:solidFill>
                  <a:srgbClr val="4B5054"/>
                </a:solidFill>
                <a:latin typeface="Arial"/>
                <a:ea typeface="Microsoft YaHei"/>
              </a:rPr>
              <a:t>indicators</a:t>
            </a:r>
          </a:p>
        </p:txBody>
      </p:sp>
      <p:sp>
        <p:nvSpPr>
          <p:cNvPr id="28" name="TextBox 27"/>
          <p:cNvSpPr txBox="1"/>
          <p:nvPr/>
        </p:nvSpPr>
        <p:spPr>
          <a:xfrm>
            <a:off x="2895600" y="3581400"/>
            <a:ext cx="1955800" cy="196850"/>
          </a:xfrm>
          <a:prstGeom prst="rect">
            <a:avLst/>
          </a:prstGeom>
          <a:noFill/>
        </p:spPr>
        <p:txBody>
          <a:bodyPr wrap="none" anchor="ctr" lIns="0" rIns="0" tIns="0" bIns="0">
            <a:noAutofit/>
          </a:bodyPr>
          <a:lstStyle/>
          <a:p>
            <a:pPr algn="l"/>
            <a:r>
              <a:rPr sz="1400" b="1">
                <a:solidFill>
                  <a:srgbClr val="0F2F7A"/>
                </a:solidFill>
                <a:latin typeface="Arial"/>
                <a:ea typeface="Microsoft YaHei"/>
              </a:rPr>
              <a:t>Three Interpretations:</a:t>
            </a:r>
          </a:p>
        </p:txBody>
      </p:sp>
      <p:sp>
        <p:nvSpPr>
          <p:cNvPr id="29" name="TextBox 28"/>
          <p:cNvSpPr txBox="1"/>
          <p:nvPr/>
        </p:nvSpPr>
        <p:spPr>
          <a:xfrm>
            <a:off x="673100" y="3600450"/>
            <a:ext cx="749300" cy="590550"/>
          </a:xfrm>
          <a:prstGeom prst="rect">
            <a:avLst/>
          </a:prstGeom>
          <a:noFill/>
        </p:spPr>
        <p:txBody>
          <a:bodyPr wrap="none" anchor="ctr" lIns="0" rIns="0" tIns="0" bIns="0">
            <a:noAutofit/>
          </a:bodyPr>
          <a:lstStyle/>
          <a:p>
            <a:pPr algn="l"/>
            <a:r>
              <a:rPr sz="5050" b="1">
                <a:solidFill>
                  <a:srgbClr val="04346F"/>
                </a:solidFill>
                <a:latin typeface="Arial"/>
                <a:ea typeface="Microsoft YaHei"/>
              </a:rPr>
              <a:t>03</a:t>
            </a:r>
          </a:p>
        </p:txBody>
      </p:sp>
      <p:sp>
        <p:nvSpPr>
          <p:cNvPr id="30" name="TextBox 29"/>
          <p:cNvSpPr txBox="1"/>
          <p:nvPr/>
        </p:nvSpPr>
        <p:spPr>
          <a:xfrm>
            <a:off x="9277350" y="3638550"/>
            <a:ext cx="1955800" cy="184150"/>
          </a:xfrm>
          <a:prstGeom prst="rect">
            <a:avLst/>
          </a:prstGeom>
          <a:noFill/>
        </p:spPr>
        <p:txBody>
          <a:bodyPr wrap="none" anchor="ctr" lIns="0" rIns="0" tIns="0" bIns="0">
            <a:noAutofit/>
          </a:bodyPr>
          <a:lstStyle/>
          <a:p>
            <a:pPr algn="l"/>
            <a:r>
              <a:rPr sz="1400" b="1">
                <a:solidFill>
                  <a:srgbClr val="18357D"/>
                </a:solidFill>
                <a:latin typeface="Arial"/>
                <a:ea typeface="Microsoft YaHei"/>
              </a:rPr>
              <a:t>Broader Risk Channels:</a:t>
            </a:r>
          </a:p>
        </p:txBody>
      </p:sp>
      <p:sp>
        <p:nvSpPr>
          <p:cNvPr id="31" name="TextBox 30"/>
          <p:cNvSpPr txBox="1"/>
          <p:nvPr/>
        </p:nvSpPr>
        <p:spPr>
          <a:xfrm>
            <a:off x="7372350" y="3695700"/>
            <a:ext cx="628650" cy="520700"/>
          </a:xfrm>
          <a:prstGeom prst="rect">
            <a:avLst/>
          </a:prstGeom>
          <a:noFill/>
        </p:spPr>
        <p:txBody>
          <a:bodyPr wrap="none" anchor="ctr" lIns="0" rIns="0" tIns="0" bIns="0">
            <a:noAutofit/>
          </a:bodyPr>
          <a:lstStyle/>
          <a:p>
            <a:pPr algn="l"/>
            <a:r>
              <a:rPr sz="4700" b="1">
                <a:solidFill>
                  <a:srgbClr val="04346F"/>
                </a:solidFill>
                <a:latin typeface="Arial"/>
                <a:ea typeface="Microsoft YaHei"/>
              </a:rPr>
              <a:t>04</a:t>
            </a:r>
          </a:p>
        </p:txBody>
      </p:sp>
      <p:sp>
        <p:nvSpPr>
          <p:cNvPr id="32" name="TextBox 31"/>
          <p:cNvSpPr txBox="1"/>
          <p:nvPr/>
        </p:nvSpPr>
        <p:spPr>
          <a:xfrm>
            <a:off x="2908300" y="3917950"/>
            <a:ext cx="3454400" cy="196850"/>
          </a:xfrm>
          <a:prstGeom prst="rect">
            <a:avLst/>
          </a:prstGeom>
          <a:noFill/>
        </p:spPr>
        <p:txBody>
          <a:bodyPr wrap="none" anchor="ctr" lIns="0" rIns="0" tIns="0" bIns="0">
            <a:noAutofit/>
          </a:bodyPr>
          <a:lstStyle/>
          <a:p>
            <a:pPr algn="l"/>
            <a:r>
              <a:rPr sz="1100" b="0">
                <a:solidFill>
                  <a:srgbClr val="51555E"/>
                </a:solidFill>
                <a:latin typeface="Arial"/>
                <a:ea typeface="Microsoft YaHei"/>
              </a:rPr>
              <a:t>Snider</a:t>
            </a:r>
            <a:r>
              <a:rPr sz="1100" b="0">
                <a:solidFill>
                  <a:srgbClr val="5C6067"/>
                </a:solidFill>
                <a:latin typeface="Arial"/>
                <a:ea typeface="Microsoft YaHei"/>
              </a:rPr>
              <a:t> (sanguine), Ritter</a:t>
            </a:r>
            <a:r>
              <a:rPr sz="1100" b="0">
                <a:solidFill>
                  <a:srgbClr val="474C51"/>
                </a:solidFill>
                <a:latin typeface="Arial"/>
                <a:ea typeface="Microsoft YaHei"/>
              </a:rPr>
              <a:t> (</a:t>
            </a:r>
            <a:r>
              <a:rPr sz="1100" b="0">
                <a:solidFill>
                  <a:srgbClr val="454A4E"/>
                </a:solidFill>
                <a:latin typeface="Arial"/>
                <a:ea typeface="Microsoft YaHei"/>
              </a:rPr>
              <a:t>skeptical of</a:t>
            </a:r>
            <a:r>
              <a:rPr sz="1100" b="0">
                <a:solidFill>
                  <a:srgbClr val="3D4349"/>
                </a:solidFill>
                <a:latin typeface="Arial"/>
                <a:ea typeface="Microsoft YaHei"/>
              </a:rPr>
              <a:t> </a:t>
            </a:r>
            <a:r>
              <a:rPr sz="1100" b="0">
                <a:solidFill>
                  <a:srgbClr val="51565F"/>
                </a:solidFill>
                <a:latin typeface="Arial"/>
                <a:ea typeface="Microsoft YaHei"/>
              </a:rPr>
              <a:t>the</a:t>
            </a:r>
            <a:r>
              <a:rPr sz="1100" b="0">
                <a:solidFill>
                  <a:srgbClr val="666A71"/>
                </a:solidFill>
                <a:latin typeface="Arial"/>
                <a:ea typeface="Microsoft YaHei"/>
              </a:rPr>
              <a:t> </a:t>
            </a:r>
            <a:r>
              <a:rPr sz="1100" b="0">
                <a:solidFill>
                  <a:srgbClr val="555B62"/>
                </a:solidFill>
                <a:latin typeface="Arial"/>
                <a:ea typeface="Microsoft YaHei"/>
              </a:rPr>
              <a:t>signal)</a:t>
            </a:r>
            <a:r>
              <a:rPr sz="1100" b="0">
                <a:solidFill>
                  <a:srgbClr val="798189"/>
                </a:solidFill>
                <a:latin typeface="Arial"/>
                <a:ea typeface="Microsoft YaHei"/>
              </a:rPr>
              <a:t>,</a:t>
            </a:r>
          </a:p>
        </p:txBody>
      </p:sp>
      <p:sp>
        <p:nvSpPr>
          <p:cNvPr id="33" name="TextBox 32"/>
          <p:cNvSpPr txBox="1"/>
          <p:nvPr/>
        </p:nvSpPr>
        <p:spPr>
          <a:xfrm>
            <a:off x="9271000" y="3949700"/>
            <a:ext cx="1752600" cy="450850"/>
          </a:xfrm>
          <a:prstGeom prst="rect">
            <a:avLst/>
          </a:prstGeom>
          <a:noFill/>
        </p:spPr>
        <p:txBody>
          <a:bodyPr wrap="none" anchor="ctr" lIns="0" rIns="0" tIns="0" bIns="0">
            <a:noAutofit/>
          </a:bodyPr>
          <a:lstStyle/>
          <a:p>
            <a:pPr algn="l">
              <a:lnSpc>
                <a:spcPts val="2050"/>
              </a:lnSpc>
              <a:spcBef>
                <a:spcPts val="0"/>
              </a:spcBef>
              <a:spcAft>
                <a:spcPts val="0"/>
              </a:spcAft>
            </a:pPr>
            <a:r>
              <a:rPr sz="1250" b="0">
                <a:solidFill>
                  <a:srgbClr val="54595C"/>
                </a:solidFill>
                <a:latin typeface="Arial"/>
                <a:ea typeface="Microsoft YaHei"/>
              </a:rPr>
              <a:t>Al-related debt </a:t>
            </a:r>
            <a:r>
              <a:rPr sz="1250" b="0">
                <a:solidFill>
                  <a:srgbClr val="5A5E64"/>
                </a:solidFill>
                <a:latin typeface="Arial"/>
                <a:ea typeface="Microsoft YaHei"/>
              </a:rPr>
              <a:t>issuance,</a:t>
            </a:r>
          </a:p>
          <a:p>
            <a:pPr algn="l">
              <a:lnSpc>
                <a:spcPts val="2050"/>
              </a:lnSpc>
              <a:spcBef>
                <a:spcPts val="0"/>
              </a:spcBef>
              <a:spcAft>
                <a:spcPts val="0"/>
              </a:spcAft>
            </a:pPr>
            <a:r>
              <a:rPr sz="1250" b="0">
                <a:solidFill>
                  <a:srgbClr val="595E62"/>
                </a:solidFill>
                <a:latin typeface="Arial"/>
                <a:ea typeface="Microsoft YaHei"/>
              </a:rPr>
              <a:t>Europe, Hong Kong</a:t>
            </a:r>
          </a:p>
        </p:txBody>
      </p:sp>
      <p:sp>
        <p:nvSpPr>
          <p:cNvPr id="34" name="TextBox 33"/>
          <p:cNvSpPr txBox="1"/>
          <p:nvPr/>
        </p:nvSpPr>
        <p:spPr>
          <a:xfrm>
            <a:off x="2908300" y="4184650"/>
            <a:ext cx="1314450" cy="177800"/>
          </a:xfrm>
          <a:prstGeom prst="rect">
            <a:avLst/>
          </a:prstGeom>
          <a:noFill/>
        </p:spPr>
        <p:txBody>
          <a:bodyPr wrap="none" anchor="ctr" lIns="0" rIns="0" tIns="0" bIns="0">
            <a:noAutofit/>
          </a:bodyPr>
          <a:lstStyle/>
          <a:p>
            <a:pPr algn="l"/>
            <a:r>
              <a:rPr sz="1450" b="0">
                <a:solidFill>
                  <a:srgbClr val="525761"/>
                </a:solidFill>
                <a:latin typeface="Arial"/>
                <a:ea typeface="Microsoft YaHei"/>
              </a:rPr>
              <a:t>Lamont</a:t>
            </a:r>
            <a:r>
              <a:rPr sz="1450" b="0">
                <a:solidFill>
                  <a:srgbClr val="5C6165"/>
                </a:solidFill>
                <a:latin typeface="Arial"/>
                <a:ea typeface="Microsoft YaHei"/>
              </a:rPr>
              <a:t> (cautious)</a:t>
            </a:r>
          </a:p>
        </p:txBody>
      </p:sp>
      <p:sp>
        <p:nvSpPr>
          <p:cNvPr id="35" name="TextBox 34"/>
          <p:cNvSpPr txBox="1"/>
          <p:nvPr/>
        </p:nvSpPr>
        <p:spPr>
          <a:xfrm>
            <a:off x="666750" y="5175250"/>
            <a:ext cx="755650" cy="596900"/>
          </a:xfrm>
          <a:prstGeom prst="rect">
            <a:avLst/>
          </a:prstGeom>
          <a:noFill/>
        </p:spPr>
        <p:txBody>
          <a:bodyPr wrap="none" anchor="ctr" lIns="0" rIns="0" tIns="0" bIns="0">
            <a:noAutofit/>
          </a:bodyPr>
          <a:lstStyle/>
          <a:p>
            <a:pPr algn="l"/>
            <a:r>
              <a:rPr sz="5100" b="1">
                <a:solidFill>
                  <a:srgbClr val="04346F"/>
                </a:solidFill>
                <a:latin typeface="Arial"/>
                <a:ea typeface="Microsoft YaHei"/>
              </a:rPr>
              <a:t>05</a:t>
            </a:r>
          </a:p>
        </p:txBody>
      </p:sp>
      <p:sp>
        <p:nvSpPr>
          <p:cNvPr id="36" name="TextBox 35"/>
          <p:cNvSpPr txBox="1"/>
          <p:nvPr/>
        </p:nvSpPr>
        <p:spPr>
          <a:xfrm>
            <a:off x="3048000" y="5283200"/>
            <a:ext cx="1009650" cy="196850"/>
          </a:xfrm>
          <a:prstGeom prst="rect">
            <a:avLst/>
          </a:prstGeom>
          <a:noFill/>
        </p:spPr>
        <p:txBody>
          <a:bodyPr wrap="none" anchor="ctr" lIns="0" rIns="0" tIns="0" bIns="0">
            <a:noAutofit/>
          </a:bodyPr>
          <a:lstStyle/>
          <a:p>
            <a:pPr algn="l"/>
            <a:r>
              <a:rPr sz="1400" b="1">
                <a:solidFill>
                  <a:srgbClr val="142D76"/>
                </a:solidFill>
                <a:latin typeface="Arial"/>
                <a:ea typeface="Microsoft YaHei"/>
              </a:rPr>
              <a:t>Discussion:</a:t>
            </a:r>
          </a:p>
        </p:txBody>
      </p:sp>
      <p:sp>
        <p:nvSpPr>
          <p:cNvPr id="37" name="TextBox 36"/>
          <p:cNvSpPr txBox="1"/>
          <p:nvPr/>
        </p:nvSpPr>
        <p:spPr>
          <a:xfrm>
            <a:off x="3041650" y="5626100"/>
            <a:ext cx="4648200" cy="165100"/>
          </a:xfrm>
          <a:prstGeom prst="rect">
            <a:avLst/>
          </a:prstGeom>
          <a:noFill/>
        </p:spPr>
        <p:txBody>
          <a:bodyPr wrap="none" anchor="ctr" lIns="0" rIns="0" tIns="0" bIns="0">
            <a:noAutofit/>
          </a:bodyPr>
          <a:lstStyle/>
          <a:p>
            <a:pPr algn="l"/>
            <a:r>
              <a:rPr sz="1250" b="0">
                <a:solidFill>
                  <a:srgbClr val="50555A"/>
                </a:solidFill>
                <a:latin typeface="Arial"/>
                <a:ea typeface="Microsoft YaHei"/>
              </a:rPr>
              <a:t>What would change our minds,</a:t>
            </a:r>
            <a:r>
              <a:rPr sz="1250" b="0">
                <a:solidFill>
                  <a:srgbClr val="50565E"/>
                </a:solidFill>
                <a:latin typeface="Arial"/>
                <a:ea typeface="Microsoft YaHei"/>
              </a:rPr>
              <a:t> and </a:t>
            </a:r>
            <a:r>
              <a:rPr sz="1250" b="0">
                <a:solidFill>
                  <a:srgbClr val="545A60"/>
                </a:solidFill>
                <a:latin typeface="Arial"/>
                <a:ea typeface="Microsoft YaHei"/>
              </a:rPr>
              <a:t>what</a:t>
            </a:r>
            <a:r>
              <a:rPr sz="1250" b="0">
                <a:solidFill>
                  <a:srgbClr val="303336"/>
                </a:solidFill>
                <a:latin typeface="Arial"/>
                <a:ea typeface="Microsoft YaHei"/>
              </a:rPr>
              <a:t> </a:t>
            </a:r>
            <a:r>
              <a:rPr sz="1250" b="0">
                <a:solidFill>
                  <a:srgbClr val="555B63"/>
                </a:solidFill>
                <a:latin typeface="Arial"/>
                <a:ea typeface="Microsoft YaHei"/>
              </a:rPr>
              <a:t>should investors</a:t>
            </a:r>
            <a:r>
              <a:rPr sz="1250" b="0">
                <a:solidFill>
                  <a:srgbClr val="54585F"/>
                </a:solidFill>
                <a:latin typeface="Arial"/>
                <a:ea typeface="Microsoft YaHei"/>
              </a:rPr>
              <a:t> watch?</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3.png"/>
          <p:cNvPicPr>
            <a:picLocks noChangeAspect="1"/>
          </p:cNvPicPr>
          <p:nvPr/>
        </p:nvPicPr>
        <p:blipFill>
          <a:blip r:embed="rId2"/>
          <a:stretch>
            <a:fillRect/>
          </a:stretch>
        </p:blipFill>
        <p:spPr>
          <a:xfrm>
            <a:off x="0" y="0"/>
            <a:ext cx="12192000" cy="6858000"/>
          </a:xfrm>
          <a:prstGeom prst="rect">
            <a:avLst/>
          </a:prstGeom>
        </p:spPr>
      </p:pic>
      <p:pic>
        <p:nvPicPr>
          <p:cNvPr id="3" name="Picture 2" descr="el_3_0.png"/>
          <p:cNvPicPr>
            <a:picLocks noChangeAspect="1"/>
          </p:cNvPicPr>
          <p:nvPr/>
        </p:nvPicPr>
        <p:blipFill>
          <a:blip r:embed="rId3"/>
          <a:stretch>
            <a:fillRect/>
          </a:stretch>
        </p:blipFill>
        <p:spPr>
          <a:xfrm>
            <a:off x="6629400" y="5734050"/>
            <a:ext cx="5562600" cy="1123950"/>
          </a:xfrm>
          <a:prstGeom prst="rect">
            <a:avLst/>
          </a:prstGeom>
        </p:spPr>
      </p:pic>
      <p:pic>
        <p:nvPicPr>
          <p:cNvPr id="4" name="Picture 3" descr="el_3_1.png"/>
          <p:cNvPicPr>
            <a:picLocks noChangeAspect="1"/>
          </p:cNvPicPr>
          <p:nvPr/>
        </p:nvPicPr>
        <p:blipFill>
          <a:blip r:embed="rId4"/>
          <a:stretch>
            <a:fillRect/>
          </a:stretch>
        </p:blipFill>
        <p:spPr>
          <a:xfrm>
            <a:off x="768350" y="4806950"/>
            <a:ext cx="590550" cy="603250"/>
          </a:xfrm>
          <a:prstGeom prst="rect">
            <a:avLst/>
          </a:prstGeom>
        </p:spPr>
      </p:pic>
      <p:pic>
        <p:nvPicPr>
          <p:cNvPr id="5" name="Picture 4" descr="el_3_2.png"/>
          <p:cNvPicPr>
            <a:picLocks noChangeAspect="1"/>
          </p:cNvPicPr>
          <p:nvPr/>
        </p:nvPicPr>
        <p:blipFill>
          <a:blip r:embed="rId5"/>
          <a:stretch>
            <a:fillRect/>
          </a:stretch>
        </p:blipFill>
        <p:spPr>
          <a:xfrm>
            <a:off x="787400" y="2381250"/>
            <a:ext cx="590550" cy="558800"/>
          </a:xfrm>
          <a:prstGeom prst="rect">
            <a:avLst/>
          </a:prstGeom>
        </p:spPr>
      </p:pic>
      <p:pic>
        <p:nvPicPr>
          <p:cNvPr id="6" name="Picture 5" descr="el_3_3.png"/>
          <p:cNvPicPr>
            <a:picLocks noChangeAspect="1"/>
          </p:cNvPicPr>
          <p:nvPr/>
        </p:nvPicPr>
        <p:blipFill>
          <a:blip r:embed="rId6"/>
          <a:stretch>
            <a:fillRect/>
          </a:stretch>
        </p:blipFill>
        <p:spPr>
          <a:xfrm>
            <a:off x="6356350" y="4883150"/>
            <a:ext cx="609600" cy="482600"/>
          </a:xfrm>
          <a:prstGeom prst="rect">
            <a:avLst/>
          </a:prstGeom>
        </p:spPr>
      </p:pic>
      <p:pic>
        <p:nvPicPr>
          <p:cNvPr id="7" name="Picture 6" descr="el_3_4.png"/>
          <p:cNvPicPr>
            <a:picLocks noChangeAspect="1"/>
          </p:cNvPicPr>
          <p:nvPr/>
        </p:nvPicPr>
        <p:blipFill>
          <a:blip r:embed="rId7"/>
          <a:stretch>
            <a:fillRect/>
          </a:stretch>
        </p:blipFill>
        <p:spPr>
          <a:xfrm>
            <a:off x="6438900" y="2393950"/>
            <a:ext cx="495300" cy="584200"/>
          </a:xfrm>
          <a:prstGeom prst="rect">
            <a:avLst/>
          </a:prstGeom>
        </p:spPr>
      </p:pic>
      <p:pic>
        <p:nvPicPr>
          <p:cNvPr id="8" name="Picture 7" descr="el_3_5.png"/>
          <p:cNvPicPr>
            <a:picLocks noChangeAspect="1"/>
          </p:cNvPicPr>
          <p:nvPr/>
        </p:nvPicPr>
        <p:blipFill>
          <a:blip r:embed="rId8"/>
          <a:stretch>
            <a:fillRect/>
          </a:stretch>
        </p:blipFill>
        <p:spPr>
          <a:xfrm>
            <a:off x="584200" y="1746250"/>
            <a:ext cx="755650" cy="63500"/>
          </a:xfrm>
          <a:prstGeom prst="rect">
            <a:avLst/>
          </a:prstGeom>
        </p:spPr>
      </p:pic>
      <p:pic>
        <p:nvPicPr>
          <p:cNvPr id="9" name="Picture 8" descr="el_3_6.png"/>
          <p:cNvPicPr>
            <a:picLocks noChangeAspect="1"/>
          </p:cNvPicPr>
          <p:nvPr/>
        </p:nvPicPr>
        <p:blipFill>
          <a:blip r:embed="rId9"/>
          <a:stretch>
            <a:fillRect/>
          </a:stretch>
        </p:blipFill>
        <p:spPr>
          <a:xfrm>
            <a:off x="7270750" y="5029200"/>
            <a:ext cx="425450" cy="57150"/>
          </a:xfrm>
          <a:prstGeom prst="rect">
            <a:avLst/>
          </a:prstGeom>
        </p:spPr>
      </p:pic>
      <p:pic>
        <p:nvPicPr>
          <p:cNvPr id="10" name="Picture 9" descr="el_3_7.png"/>
          <p:cNvPicPr>
            <a:picLocks noChangeAspect="1"/>
          </p:cNvPicPr>
          <p:nvPr/>
        </p:nvPicPr>
        <p:blipFill>
          <a:blip r:embed="rId10"/>
          <a:stretch>
            <a:fillRect/>
          </a:stretch>
        </p:blipFill>
        <p:spPr>
          <a:xfrm>
            <a:off x="7270750" y="2546350"/>
            <a:ext cx="425450" cy="50800"/>
          </a:xfrm>
          <a:prstGeom prst="rect">
            <a:avLst/>
          </a:prstGeom>
        </p:spPr>
      </p:pic>
      <p:pic>
        <p:nvPicPr>
          <p:cNvPr id="11" name="Picture 10" descr="el_3_8.png"/>
          <p:cNvPicPr>
            <a:picLocks noChangeAspect="1"/>
          </p:cNvPicPr>
          <p:nvPr/>
        </p:nvPicPr>
        <p:blipFill>
          <a:blip r:embed="rId11"/>
          <a:stretch>
            <a:fillRect/>
          </a:stretch>
        </p:blipFill>
        <p:spPr>
          <a:xfrm>
            <a:off x="1714500" y="5035550"/>
            <a:ext cx="419100" cy="50800"/>
          </a:xfrm>
          <a:prstGeom prst="rect">
            <a:avLst/>
          </a:prstGeom>
        </p:spPr>
      </p:pic>
      <p:pic>
        <p:nvPicPr>
          <p:cNvPr id="12" name="Picture 11" descr="el_3_9.png"/>
          <p:cNvPicPr>
            <a:picLocks noChangeAspect="1"/>
          </p:cNvPicPr>
          <p:nvPr/>
        </p:nvPicPr>
        <p:blipFill>
          <a:blip r:embed="rId12"/>
          <a:stretch>
            <a:fillRect/>
          </a:stretch>
        </p:blipFill>
        <p:spPr>
          <a:xfrm>
            <a:off x="1714500" y="2546350"/>
            <a:ext cx="419100" cy="50800"/>
          </a:xfrm>
          <a:prstGeom prst="rect">
            <a:avLst/>
          </a:prstGeom>
        </p:spPr>
      </p:pic>
      <p:pic>
        <p:nvPicPr>
          <p:cNvPr id="13" name="Picture 12" descr="el_3_10.png"/>
          <p:cNvPicPr>
            <a:picLocks noChangeAspect="1"/>
          </p:cNvPicPr>
          <p:nvPr/>
        </p:nvPicPr>
        <p:blipFill>
          <a:blip r:embed="rId13"/>
          <a:stretch>
            <a:fillRect/>
          </a:stretch>
        </p:blipFill>
        <p:spPr>
          <a:xfrm>
            <a:off x="8045450" y="3251200"/>
            <a:ext cx="82550" cy="82550"/>
          </a:xfrm>
          <a:prstGeom prst="rect">
            <a:avLst/>
          </a:prstGeom>
        </p:spPr>
      </p:pic>
      <p:pic>
        <p:nvPicPr>
          <p:cNvPr id="14" name="Picture 13" descr="el_3_11.png"/>
          <p:cNvPicPr>
            <a:picLocks noChangeAspect="1"/>
          </p:cNvPicPr>
          <p:nvPr/>
        </p:nvPicPr>
        <p:blipFill>
          <a:blip r:embed="rId14"/>
          <a:stretch>
            <a:fillRect/>
          </a:stretch>
        </p:blipFill>
        <p:spPr>
          <a:xfrm>
            <a:off x="8045450" y="2597150"/>
            <a:ext cx="82550" cy="82550"/>
          </a:xfrm>
          <a:prstGeom prst="rect">
            <a:avLst/>
          </a:prstGeom>
        </p:spPr>
      </p:pic>
      <p:sp>
        <p:nvSpPr>
          <p:cNvPr id="15" name="TextBox 14"/>
          <p:cNvSpPr txBox="1"/>
          <p:nvPr/>
        </p:nvSpPr>
        <p:spPr>
          <a:xfrm>
            <a:off x="584200" y="520700"/>
            <a:ext cx="8483600" cy="952500"/>
          </a:xfrm>
          <a:prstGeom prst="rect">
            <a:avLst/>
          </a:prstGeom>
          <a:noFill/>
        </p:spPr>
        <p:txBody>
          <a:bodyPr wrap="none" anchor="ctr" lIns="0" rIns="0" tIns="0" bIns="0">
            <a:noAutofit/>
          </a:bodyPr>
          <a:lstStyle/>
          <a:p>
            <a:pPr algn="l">
              <a:lnSpc>
                <a:spcPts val="4400"/>
              </a:lnSpc>
              <a:spcBef>
                <a:spcPts val="0"/>
              </a:spcBef>
              <a:spcAft>
                <a:spcPts val="0"/>
              </a:spcAft>
            </a:pPr>
            <a:r>
              <a:rPr sz="3400" b="1">
                <a:solidFill>
                  <a:srgbClr val="062455"/>
                </a:solidFill>
                <a:latin typeface="Arial"/>
                <a:ea typeface="Microsoft YaHei"/>
              </a:rPr>
              <a:t>Motivation | Record IPO Issuance Reopens</a:t>
            </a:r>
          </a:p>
          <a:p>
            <a:pPr algn="l">
              <a:lnSpc>
                <a:spcPts val="4400"/>
              </a:lnSpc>
              <a:spcBef>
                <a:spcPts val="0"/>
              </a:spcBef>
              <a:spcAft>
                <a:spcPts val="0"/>
              </a:spcAft>
            </a:pPr>
            <a:r>
              <a:rPr sz="3400" b="1">
                <a:solidFill>
                  <a:srgbClr val="072454"/>
                </a:solidFill>
                <a:latin typeface="Arial"/>
                <a:ea typeface="Microsoft YaHei"/>
              </a:rPr>
              <a:t>the Late-Cycle Warning Debate</a:t>
            </a:r>
          </a:p>
        </p:txBody>
      </p:sp>
      <p:sp>
        <p:nvSpPr>
          <p:cNvPr id="16" name="TextBox 15"/>
          <p:cNvSpPr txBox="1"/>
          <p:nvPr/>
        </p:nvSpPr>
        <p:spPr>
          <a:xfrm>
            <a:off x="1720850" y="2178050"/>
            <a:ext cx="349250" cy="304800"/>
          </a:xfrm>
          <a:prstGeom prst="rect">
            <a:avLst/>
          </a:prstGeom>
          <a:noFill/>
        </p:spPr>
        <p:txBody>
          <a:bodyPr wrap="none" anchor="ctr" lIns="0" rIns="0" tIns="0" bIns="0">
            <a:noAutofit/>
          </a:bodyPr>
          <a:lstStyle/>
          <a:p>
            <a:pPr algn="l"/>
            <a:r>
              <a:rPr sz="2350" b="1">
                <a:solidFill>
                  <a:srgbClr val="072D68"/>
                </a:solidFill>
                <a:latin typeface="Arial"/>
                <a:ea typeface="Microsoft YaHei"/>
              </a:rPr>
              <a:t>01</a:t>
            </a:r>
          </a:p>
        </p:txBody>
      </p:sp>
      <p:sp>
        <p:nvSpPr>
          <p:cNvPr id="17" name="TextBox 16"/>
          <p:cNvSpPr txBox="1"/>
          <p:nvPr/>
        </p:nvSpPr>
        <p:spPr>
          <a:xfrm>
            <a:off x="7277100" y="2178050"/>
            <a:ext cx="393700" cy="298450"/>
          </a:xfrm>
          <a:prstGeom prst="rect">
            <a:avLst/>
          </a:prstGeom>
          <a:noFill/>
        </p:spPr>
        <p:txBody>
          <a:bodyPr wrap="none" anchor="ctr" lIns="0" rIns="0" tIns="0" bIns="0">
            <a:noAutofit/>
          </a:bodyPr>
          <a:lstStyle/>
          <a:p>
            <a:pPr algn="l"/>
            <a:r>
              <a:rPr sz="2650" b="1">
                <a:solidFill>
                  <a:srgbClr val="072D68"/>
                </a:solidFill>
                <a:latin typeface="Arial"/>
                <a:ea typeface="Microsoft YaHei"/>
              </a:rPr>
              <a:t>02</a:t>
            </a:r>
          </a:p>
        </p:txBody>
      </p:sp>
      <p:sp>
        <p:nvSpPr>
          <p:cNvPr id="18" name="TextBox 17"/>
          <p:cNvSpPr txBox="1"/>
          <p:nvPr/>
        </p:nvSpPr>
        <p:spPr>
          <a:xfrm>
            <a:off x="2476500" y="2209800"/>
            <a:ext cx="1504950" cy="184150"/>
          </a:xfrm>
          <a:prstGeom prst="rect">
            <a:avLst/>
          </a:prstGeom>
          <a:noFill/>
        </p:spPr>
        <p:txBody>
          <a:bodyPr wrap="none" anchor="ctr" lIns="0" rIns="0" tIns="0" bIns="0">
            <a:noAutofit/>
          </a:bodyPr>
          <a:lstStyle/>
          <a:p>
            <a:pPr algn="l"/>
            <a:r>
              <a:rPr sz="1450" b="1">
                <a:solidFill>
                  <a:srgbClr val="102C63"/>
                </a:solidFill>
                <a:latin typeface="Arial"/>
                <a:ea typeface="Microsoft YaHei"/>
              </a:rPr>
              <a:t>Research Puzzle:</a:t>
            </a:r>
          </a:p>
        </p:txBody>
      </p:sp>
      <p:sp>
        <p:nvSpPr>
          <p:cNvPr id="19" name="TextBox 18"/>
          <p:cNvSpPr txBox="1"/>
          <p:nvPr/>
        </p:nvSpPr>
        <p:spPr>
          <a:xfrm>
            <a:off x="8039100" y="2209800"/>
            <a:ext cx="1390650" cy="184150"/>
          </a:xfrm>
          <a:prstGeom prst="rect">
            <a:avLst/>
          </a:prstGeom>
          <a:noFill/>
        </p:spPr>
        <p:txBody>
          <a:bodyPr wrap="none" anchor="ctr" lIns="0" rIns="0" tIns="0" bIns="0">
            <a:noAutofit/>
          </a:bodyPr>
          <a:lstStyle/>
          <a:p>
            <a:pPr algn="l"/>
            <a:r>
              <a:rPr sz="1500" b="1">
                <a:solidFill>
                  <a:srgbClr val="0E2C64"/>
                </a:solidFill>
                <a:latin typeface="Arial"/>
                <a:ea typeface="Microsoft YaHei"/>
              </a:rPr>
              <a:t>Why it matters:</a:t>
            </a:r>
          </a:p>
        </p:txBody>
      </p:sp>
      <p:sp>
        <p:nvSpPr>
          <p:cNvPr id="20" name="TextBox 19"/>
          <p:cNvSpPr txBox="1"/>
          <p:nvPr/>
        </p:nvSpPr>
        <p:spPr>
          <a:xfrm>
            <a:off x="8197850" y="2559050"/>
            <a:ext cx="3155950" cy="139700"/>
          </a:xfrm>
          <a:prstGeom prst="rect">
            <a:avLst/>
          </a:prstGeom>
          <a:noFill/>
        </p:spPr>
        <p:txBody>
          <a:bodyPr wrap="none" anchor="ctr" lIns="0" rIns="0" tIns="0" bIns="0">
            <a:noAutofit/>
          </a:bodyPr>
          <a:lstStyle/>
          <a:p>
            <a:pPr algn="l"/>
            <a:r>
              <a:rPr sz="1050" b="0">
                <a:solidFill>
                  <a:srgbClr val="838486"/>
                </a:solidFill>
                <a:latin typeface="Arial"/>
                <a:ea typeface="Microsoft YaHei"/>
              </a:rPr>
              <a:t>Historically,</a:t>
            </a:r>
            <a:r>
              <a:rPr sz="1050" b="0">
                <a:solidFill>
                  <a:srgbClr val="7B7B7F"/>
                </a:solidFill>
                <a:latin typeface="Arial"/>
                <a:ea typeface="Microsoft YaHei"/>
              </a:rPr>
              <a:t> elevated IPO issuance</a:t>
            </a:r>
            <a:r>
              <a:rPr sz="1050" b="0">
                <a:solidFill>
                  <a:srgbClr val="7B7B81"/>
                </a:solidFill>
                <a:latin typeface="Arial"/>
                <a:ea typeface="Microsoft YaHei"/>
              </a:rPr>
              <a:t> has preceded</a:t>
            </a:r>
          </a:p>
        </p:txBody>
      </p:sp>
      <p:sp>
        <p:nvSpPr>
          <p:cNvPr id="21" name="TextBox 20"/>
          <p:cNvSpPr txBox="1"/>
          <p:nvPr/>
        </p:nvSpPr>
        <p:spPr>
          <a:xfrm>
            <a:off x="2463800" y="2565400"/>
            <a:ext cx="3263900" cy="139700"/>
          </a:xfrm>
          <a:prstGeom prst="rect">
            <a:avLst/>
          </a:prstGeom>
          <a:noFill/>
        </p:spPr>
        <p:txBody>
          <a:bodyPr wrap="none" anchor="ctr" lIns="0" rIns="0" tIns="0" bIns="0">
            <a:noAutofit/>
          </a:bodyPr>
          <a:lstStyle/>
          <a:p>
            <a:pPr algn="l"/>
            <a:r>
              <a:rPr sz="1050" b="0">
                <a:solidFill>
                  <a:srgbClr val="7D7D80"/>
                </a:solidFill>
                <a:latin typeface="Arial"/>
                <a:ea typeface="Microsoft YaHei"/>
              </a:rPr>
              <a:t>After several </a:t>
            </a:r>
            <a:r>
              <a:rPr sz="1050" b="0">
                <a:solidFill>
                  <a:srgbClr val="7C7C7F"/>
                </a:solidFill>
                <a:latin typeface="Arial"/>
                <a:ea typeface="Microsoft YaHei"/>
              </a:rPr>
              <a:t>quiet years, US IPO issuance in 2026</a:t>
            </a:r>
          </a:p>
        </p:txBody>
      </p:sp>
      <p:sp>
        <p:nvSpPr>
          <p:cNvPr id="22" name="TextBox 21"/>
          <p:cNvSpPr txBox="1"/>
          <p:nvPr/>
        </p:nvSpPr>
        <p:spPr>
          <a:xfrm>
            <a:off x="8197850" y="2762250"/>
            <a:ext cx="2997200" cy="349250"/>
          </a:xfrm>
          <a:prstGeom prst="rect">
            <a:avLst/>
          </a:prstGeom>
          <a:noFill/>
        </p:spPr>
        <p:txBody>
          <a:bodyPr wrap="none" anchor="ctr" lIns="0" rIns="0" tIns="0" bIns="0">
            <a:noAutofit/>
          </a:bodyPr>
          <a:lstStyle/>
          <a:p>
            <a:pPr algn="l">
              <a:lnSpc>
                <a:spcPts val="1550"/>
              </a:lnSpc>
              <a:spcBef>
                <a:spcPts val="0"/>
              </a:spcBef>
              <a:spcAft>
                <a:spcPts val="0"/>
              </a:spcAft>
            </a:pPr>
            <a:r>
              <a:rPr sz="1150" b="0">
                <a:solidFill>
                  <a:srgbClr val="7A7B80"/>
                </a:solidFill>
                <a:latin typeface="Arial"/>
                <a:ea typeface="Microsoft YaHei"/>
              </a:rPr>
              <a:t>market downturns (1999 Dot-Com Boom, 2021</a:t>
            </a:r>
          </a:p>
          <a:p>
            <a:pPr algn="l">
              <a:lnSpc>
                <a:spcPts val="1550"/>
              </a:lnSpc>
              <a:spcBef>
                <a:spcPts val="0"/>
              </a:spcBef>
              <a:spcAft>
                <a:spcPts val="0"/>
              </a:spcAft>
            </a:pPr>
            <a:r>
              <a:rPr sz="1150" b="0">
                <a:solidFill>
                  <a:srgbClr val="808285"/>
                </a:solidFill>
                <a:latin typeface="Arial"/>
                <a:ea typeface="Microsoft YaHei"/>
              </a:rPr>
              <a:t>growth</a:t>
            </a:r>
            <a:r>
              <a:rPr sz="1150" b="0">
                <a:solidFill>
                  <a:srgbClr val="868789"/>
                </a:solidFill>
                <a:latin typeface="Arial"/>
                <a:ea typeface="Microsoft YaHei"/>
              </a:rPr>
              <a:t>-stock</a:t>
            </a:r>
            <a:r>
              <a:rPr sz="1150" b="0">
                <a:solidFill>
                  <a:srgbClr val="7A7B80"/>
                </a:solidFill>
                <a:latin typeface="Arial"/>
                <a:ea typeface="Microsoft YaHei"/>
              </a:rPr>
              <a:t> boom)</a:t>
            </a:r>
          </a:p>
        </p:txBody>
      </p:sp>
      <p:sp>
        <p:nvSpPr>
          <p:cNvPr id="23" name="TextBox 22"/>
          <p:cNvSpPr txBox="1"/>
          <p:nvPr/>
        </p:nvSpPr>
        <p:spPr>
          <a:xfrm>
            <a:off x="2470150" y="2781300"/>
            <a:ext cx="3168650" cy="800100"/>
          </a:xfrm>
          <a:prstGeom prst="rect">
            <a:avLst/>
          </a:prstGeom>
          <a:noFill/>
        </p:spPr>
        <p:txBody>
          <a:bodyPr wrap="none" anchor="ctr" lIns="0" rIns="0" tIns="0" bIns="0">
            <a:noAutofit/>
          </a:bodyPr>
          <a:lstStyle/>
          <a:p>
            <a:pPr algn="l">
              <a:lnSpc>
                <a:spcPts val="1700"/>
              </a:lnSpc>
              <a:spcBef>
                <a:spcPts val="0"/>
              </a:spcBef>
              <a:spcAft>
                <a:spcPts val="0"/>
              </a:spcAft>
            </a:pPr>
            <a:r>
              <a:rPr sz="1100" b="0">
                <a:solidFill>
                  <a:srgbClr val="676B6F"/>
                </a:solidFill>
                <a:latin typeface="Arial"/>
                <a:ea typeface="Microsoft YaHei"/>
              </a:rPr>
              <a:t>has</a:t>
            </a:r>
            <a:r>
              <a:rPr sz="1100" b="0">
                <a:solidFill>
                  <a:srgbClr val="78797B"/>
                </a:solidFill>
                <a:latin typeface="Arial"/>
                <a:ea typeface="Microsoft YaHei"/>
              </a:rPr>
              <a:t> surged to a record ~$125bn YTD (already</a:t>
            </a:r>
          </a:p>
          <a:p>
            <a:pPr algn="l">
              <a:lnSpc>
                <a:spcPts val="1700"/>
              </a:lnSpc>
              <a:spcBef>
                <a:spcPts val="0"/>
              </a:spcBef>
              <a:spcAft>
                <a:spcPts val="0"/>
              </a:spcAft>
            </a:pPr>
            <a:r>
              <a:rPr sz="1100" b="0">
                <a:solidFill>
                  <a:srgbClr val="7B7B7D"/>
                </a:solidFill>
                <a:latin typeface="Arial"/>
                <a:ea typeface="Microsoft YaHei"/>
              </a:rPr>
              <a:t>above the prior </a:t>
            </a:r>
            <a:r>
              <a:rPr sz="1100" b="0">
                <a:solidFill>
                  <a:srgbClr val="7F8083"/>
                </a:solidFill>
                <a:latin typeface="Arial"/>
                <a:ea typeface="Microsoft YaHei"/>
              </a:rPr>
              <a:t>full</a:t>
            </a:r>
            <a:r>
              <a:rPr sz="1100" b="0">
                <a:solidFill>
                  <a:srgbClr val="7D7D81"/>
                </a:solidFill>
                <a:latin typeface="Arial"/>
                <a:ea typeface="Microsoft YaHei"/>
              </a:rPr>
              <a:t>-year record</a:t>
            </a:r>
            <a:r>
              <a:rPr sz="1100" b="0">
                <a:solidFill>
                  <a:srgbClr val="7B7C7D"/>
                </a:solidFill>
                <a:latin typeface="Arial"/>
                <a:ea typeface="Microsoft YaHei"/>
              </a:rPr>
              <a:t> of ~$</a:t>
            </a:r>
            <a:r>
              <a:rPr sz="1100" b="0">
                <a:solidFill>
                  <a:srgbClr val="909293"/>
                </a:solidFill>
                <a:latin typeface="Arial"/>
                <a:ea typeface="Microsoft YaHei"/>
              </a:rPr>
              <a:t>120bn</a:t>
            </a:r>
            <a:r>
              <a:rPr sz="1100" b="0">
                <a:solidFill>
                  <a:srgbClr val="7B7C7F"/>
                </a:solidFill>
                <a:latin typeface="Arial"/>
                <a:ea typeface="Microsoft YaHei"/>
              </a:rPr>
              <a:t> set</a:t>
            </a:r>
          </a:p>
          <a:p>
            <a:pPr algn="l">
              <a:lnSpc>
                <a:spcPts val="1700"/>
              </a:lnSpc>
              <a:spcBef>
                <a:spcPts val="0"/>
              </a:spcBef>
              <a:spcAft>
                <a:spcPts val="0"/>
              </a:spcAft>
            </a:pPr>
            <a:r>
              <a:rPr sz="1100" b="0">
                <a:solidFill>
                  <a:srgbClr val="6D6D6F"/>
                </a:solidFill>
                <a:latin typeface="Arial"/>
                <a:ea typeface="Microsoft YaHei"/>
              </a:rPr>
              <a:t>in</a:t>
            </a:r>
            <a:r>
              <a:rPr sz="1100" b="0">
                <a:solidFill>
                  <a:srgbClr val="9E9FA2"/>
                </a:solidFill>
                <a:latin typeface="Arial"/>
                <a:ea typeface="Microsoft YaHei"/>
              </a:rPr>
              <a:t> </a:t>
            </a:r>
            <a:r>
              <a:rPr sz="1100" b="0">
                <a:solidFill>
                  <a:srgbClr val="777678"/>
                </a:solidFill>
                <a:latin typeface="Arial"/>
                <a:ea typeface="Microsoft YaHei"/>
              </a:rPr>
              <a:t>2021), with</a:t>
            </a:r>
            <a:r>
              <a:rPr sz="1100" b="0">
                <a:solidFill>
                  <a:srgbClr val="6A6B6D"/>
                </a:solidFill>
                <a:latin typeface="Arial"/>
                <a:ea typeface="Microsoft YaHei"/>
              </a:rPr>
              <a:t> </a:t>
            </a:r>
            <a:r>
              <a:rPr sz="1100" b="0">
                <a:solidFill>
                  <a:srgbClr val="78787D"/>
                </a:solidFill>
                <a:latin typeface="Arial"/>
                <a:ea typeface="Microsoft YaHei"/>
              </a:rPr>
              <a:t>full-year </a:t>
            </a:r>
            <a:r>
              <a:rPr sz="1100" b="0">
                <a:solidFill>
                  <a:srgbClr val="807F83"/>
                </a:solidFill>
                <a:latin typeface="Arial"/>
                <a:ea typeface="Microsoft YaHei"/>
              </a:rPr>
              <a:t>volume projected to</a:t>
            </a:r>
          </a:p>
          <a:p>
            <a:pPr algn="l">
              <a:lnSpc>
                <a:spcPts val="1700"/>
              </a:lnSpc>
              <a:spcBef>
                <a:spcPts val="0"/>
              </a:spcBef>
              <a:spcAft>
                <a:spcPts val="0"/>
              </a:spcAft>
            </a:pPr>
            <a:r>
              <a:rPr sz="1100" b="0">
                <a:solidFill>
                  <a:srgbClr val="757578"/>
                </a:solidFill>
                <a:latin typeface="Arial"/>
                <a:ea typeface="Microsoft YaHei"/>
              </a:rPr>
              <a:t>exceed $200bn</a:t>
            </a:r>
          </a:p>
        </p:txBody>
      </p:sp>
      <p:sp>
        <p:nvSpPr>
          <p:cNvPr id="24" name="TextBox 23"/>
          <p:cNvSpPr txBox="1"/>
          <p:nvPr/>
        </p:nvSpPr>
        <p:spPr>
          <a:xfrm>
            <a:off x="8191500" y="3225800"/>
            <a:ext cx="3556000" cy="127000"/>
          </a:xfrm>
          <a:prstGeom prst="rect">
            <a:avLst/>
          </a:prstGeom>
          <a:noFill/>
        </p:spPr>
        <p:txBody>
          <a:bodyPr wrap="none" anchor="ctr" lIns="0" rIns="0" tIns="0" bIns="0">
            <a:noAutofit/>
          </a:bodyPr>
          <a:lstStyle/>
          <a:p>
            <a:pPr algn="l"/>
            <a:r>
              <a:rPr sz="1000" b="0">
                <a:solidFill>
                  <a:srgbClr val="77777C"/>
                </a:solidFill>
                <a:latin typeface="Arial"/>
                <a:ea typeface="Microsoft YaHei"/>
              </a:rPr>
              <a:t>Two </a:t>
            </a:r>
            <a:r>
              <a:rPr sz="1000" b="0">
                <a:solidFill>
                  <a:srgbClr val="87898C"/>
                </a:solidFill>
                <a:latin typeface="Arial"/>
                <a:ea typeface="Microsoft YaHei"/>
              </a:rPr>
              <a:t>distinct</a:t>
            </a:r>
            <a:r>
              <a:rPr sz="1000" b="0">
                <a:solidFill>
                  <a:srgbClr val="6C6E72"/>
                </a:solidFill>
                <a:latin typeface="Arial"/>
                <a:ea typeface="Microsoft YaHei"/>
              </a:rPr>
              <a:t> </a:t>
            </a:r>
            <a:r>
              <a:rPr sz="1000" b="0">
                <a:solidFill>
                  <a:srgbClr val="808185"/>
                </a:solidFill>
                <a:latin typeface="Arial"/>
                <a:ea typeface="Microsoft YaHei"/>
              </a:rPr>
              <a:t>concerns</a:t>
            </a:r>
            <a:r>
              <a:rPr sz="1000" b="0">
                <a:solidFill>
                  <a:srgbClr val="85868B"/>
                </a:solidFill>
                <a:latin typeface="Arial"/>
                <a:ea typeface="Microsoft YaHei"/>
              </a:rPr>
              <a:t> are </a:t>
            </a:r>
            <a:r>
              <a:rPr sz="1000" b="0">
                <a:solidFill>
                  <a:srgbClr val="818588"/>
                </a:solidFill>
                <a:latin typeface="Arial"/>
                <a:ea typeface="Microsoft YaHei"/>
              </a:rPr>
              <a:t>conflated </a:t>
            </a:r>
            <a:r>
              <a:rPr sz="1000" b="0">
                <a:solidFill>
                  <a:srgbClr val="97989E"/>
                </a:solidFill>
                <a:latin typeface="Arial"/>
                <a:ea typeface="Microsoft YaHei"/>
              </a:rPr>
              <a:t>in</a:t>
            </a:r>
            <a:r>
              <a:rPr sz="1000" b="0">
                <a:solidFill>
                  <a:srgbClr val="8E9094"/>
                </a:solidFill>
                <a:latin typeface="Arial"/>
                <a:ea typeface="Microsoft YaHei"/>
              </a:rPr>
              <a:t> </a:t>
            </a:r>
            <a:r>
              <a:rPr sz="1000" b="0">
                <a:solidFill>
                  <a:srgbClr val="828486"/>
                </a:solidFill>
                <a:latin typeface="Arial"/>
                <a:ea typeface="Microsoft YaHei"/>
              </a:rPr>
              <a:t>market</a:t>
            </a:r>
            <a:r>
              <a:rPr sz="1000" b="0">
                <a:solidFill>
                  <a:srgbClr val="73747A"/>
                </a:solidFill>
                <a:latin typeface="Arial"/>
                <a:ea typeface="Microsoft YaHei"/>
              </a:rPr>
              <a:t> commentary</a:t>
            </a:r>
            <a:r>
              <a:rPr sz="1000" b="0">
                <a:solidFill>
                  <a:srgbClr val="A3A5AA"/>
                </a:solidFill>
                <a:latin typeface="Arial"/>
                <a:ea typeface="Microsoft YaHei"/>
              </a:rPr>
              <a:t>:</a:t>
            </a:r>
          </a:p>
        </p:txBody>
      </p:sp>
      <p:sp>
        <p:nvSpPr>
          <p:cNvPr id="25" name="TextBox 24"/>
          <p:cNvSpPr txBox="1"/>
          <p:nvPr/>
        </p:nvSpPr>
        <p:spPr>
          <a:xfrm>
            <a:off x="8191500" y="3416300"/>
            <a:ext cx="3530600" cy="317500"/>
          </a:xfrm>
          <a:prstGeom prst="rect">
            <a:avLst/>
          </a:prstGeom>
          <a:noFill/>
        </p:spPr>
        <p:txBody>
          <a:bodyPr wrap="none" anchor="ctr" lIns="0" rIns="0" tIns="0" bIns="0">
            <a:noAutofit/>
          </a:bodyPr>
          <a:lstStyle/>
          <a:p>
            <a:pPr algn="l">
              <a:lnSpc>
                <a:spcPts val="1500"/>
              </a:lnSpc>
              <a:spcBef>
                <a:spcPts val="0"/>
              </a:spcBef>
              <a:spcAft>
                <a:spcPts val="0"/>
              </a:spcAft>
            </a:pPr>
            <a:r>
              <a:rPr sz="1050" b="0">
                <a:solidFill>
                  <a:srgbClr val="8A8B8F"/>
                </a:solidFill>
                <a:latin typeface="Arial"/>
                <a:ea typeface="Microsoft YaHei"/>
              </a:rPr>
              <a:t>(1</a:t>
            </a:r>
            <a:r>
              <a:rPr sz="1050" b="0">
                <a:solidFill>
                  <a:srgbClr val="66686B"/>
                </a:solidFill>
                <a:latin typeface="Arial"/>
                <a:ea typeface="Microsoft YaHei"/>
              </a:rPr>
              <a:t>) a </a:t>
            </a:r>
            <a:r>
              <a:rPr sz="1050" b="0">
                <a:solidFill>
                  <a:srgbClr val="4A4E53"/>
                </a:solidFill>
                <a:latin typeface="Arial"/>
                <a:ea typeface="Microsoft YaHei"/>
              </a:rPr>
              <a:t>signaling concern</a:t>
            </a:r>
            <a:r>
              <a:rPr sz="1050" b="0">
                <a:solidFill>
                  <a:srgbClr val="6B6C70"/>
                </a:solidFill>
                <a:latin typeface="Arial"/>
                <a:ea typeface="Microsoft YaHei"/>
              </a:rPr>
              <a:t> — does </a:t>
            </a:r>
            <a:r>
              <a:rPr sz="1050" b="0">
                <a:solidFill>
                  <a:srgbClr val="646568"/>
                </a:solidFill>
                <a:latin typeface="Arial"/>
                <a:ea typeface="Microsoft YaHei"/>
              </a:rPr>
              <a:t>high</a:t>
            </a:r>
            <a:r>
              <a:rPr sz="1050" b="0">
                <a:solidFill>
                  <a:srgbClr val="999A9D"/>
                </a:solidFill>
                <a:latin typeface="Arial"/>
                <a:ea typeface="Microsoft YaHei"/>
              </a:rPr>
              <a:t> </a:t>
            </a:r>
            <a:r>
              <a:rPr sz="1050" b="0">
                <a:solidFill>
                  <a:srgbClr val="7C7E83"/>
                </a:solidFill>
                <a:latin typeface="Arial"/>
                <a:ea typeface="Microsoft YaHei"/>
              </a:rPr>
              <a:t>issuance</a:t>
            </a:r>
            <a:r>
              <a:rPr sz="1050" b="0">
                <a:solidFill>
                  <a:srgbClr val="A7A7AD"/>
                </a:solidFill>
                <a:latin typeface="Arial"/>
                <a:ea typeface="Microsoft YaHei"/>
              </a:rPr>
              <a:t> </a:t>
            </a:r>
            <a:r>
              <a:rPr sz="1050" b="0">
                <a:solidFill>
                  <a:srgbClr val="7A7C82"/>
                </a:solidFill>
                <a:latin typeface="Arial"/>
                <a:ea typeface="Microsoft YaHei"/>
              </a:rPr>
              <a:t>predict</a:t>
            </a:r>
            <a:r>
              <a:rPr sz="1050" b="0">
                <a:solidFill>
                  <a:srgbClr val="575961"/>
                </a:solidFill>
                <a:latin typeface="Arial"/>
                <a:ea typeface="Microsoft YaHei"/>
              </a:rPr>
              <a:t> </a:t>
            </a:r>
            <a:r>
              <a:rPr sz="1050" b="0">
                <a:solidFill>
                  <a:srgbClr val="6D6E74"/>
                </a:solidFill>
                <a:latin typeface="Arial"/>
                <a:ea typeface="Microsoft YaHei"/>
              </a:rPr>
              <a:t>poor</a:t>
            </a:r>
          </a:p>
          <a:p>
            <a:pPr algn="l">
              <a:lnSpc>
                <a:spcPts val="1500"/>
              </a:lnSpc>
              <a:spcBef>
                <a:spcPts val="0"/>
              </a:spcBef>
              <a:spcAft>
                <a:spcPts val="0"/>
              </a:spcAft>
            </a:pPr>
            <a:r>
              <a:rPr sz="1050" b="0">
                <a:solidFill>
                  <a:srgbClr val="7D7F84"/>
                </a:solidFill>
                <a:latin typeface="Arial"/>
                <a:ea typeface="Microsoft YaHei"/>
              </a:rPr>
              <a:t>forward</a:t>
            </a:r>
            <a:r>
              <a:rPr sz="1050" b="0">
                <a:solidFill>
                  <a:srgbClr val="6D6F74"/>
                </a:solidFill>
                <a:latin typeface="Arial"/>
                <a:ea typeface="Microsoft YaHei"/>
              </a:rPr>
              <a:t> </a:t>
            </a:r>
            <a:r>
              <a:rPr sz="1050" b="0">
                <a:solidFill>
                  <a:srgbClr val="84868D"/>
                </a:solidFill>
                <a:latin typeface="Arial"/>
                <a:ea typeface="Microsoft YaHei"/>
              </a:rPr>
              <a:t>equity</a:t>
            </a:r>
            <a:r>
              <a:rPr sz="1050" b="0">
                <a:solidFill>
                  <a:srgbClr val="74767C"/>
                </a:solidFill>
                <a:latin typeface="Arial"/>
                <a:ea typeface="Microsoft YaHei"/>
              </a:rPr>
              <a:t> returns? and (2) </a:t>
            </a:r>
            <a:r>
              <a:rPr sz="1050" b="0">
                <a:solidFill>
                  <a:srgbClr val="50535A"/>
                </a:solidFill>
                <a:latin typeface="Arial"/>
                <a:ea typeface="Microsoft YaHei"/>
              </a:rPr>
              <a:t>a mechanical concern</a:t>
            </a:r>
          </a:p>
        </p:txBody>
      </p:sp>
      <p:sp>
        <p:nvSpPr>
          <p:cNvPr id="26" name="TextBox 25"/>
          <p:cNvSpPr txBox="1"/>
          <p:nvPr/>
        </p:nvSpPr>
        <p:spPr>
          <a:xfrm>
            <a:off x="8197850" y="3797300"/>
            <a:ext cx="3441700" cy="342900"/>
          </a:xfrm>
          <a:prstGeom prst="rect">
            <a:avLst/>
          </a:prstGeom>
          <a:noFill/>
        </p:spPr>
        <p:txBody>
          <a:bodyPr wrap="none" anchor="ctr" lIns="0" rIns="0" tIns="0" bIns="0">
            <a:noAutofit/>
          </a:bodyPr>
          <a:lstStyle/>
          <a:p>
            <a:pPr algn="l">
              <a:lnSpc>
                <a:spcPts val="1500"/>
              </a:lnSpc>
              <a:spcBef>
                <a:spcPts val="0"/>
              </a:spcBef>
              <a:spcAft>
                <a:spcPts val="0"/>
              </a:spcAft>
            </a:pPr>
            <a:r>
              <a:rPr sz="1100" b="0">
                <a:solidFill>
                  <a:srgbClr val="77787C"/>
                </a:solidFill>
                <a:latin typeface="Arial"/>
                <a:ea typeface="Microsoft YaHei"/>
              </a:rPr>
              <a:t>can </a:t>
            </a:r>
            <a:r>
              <a:rPr sz="1100" b="0">
                <a:solidFill>
                  <a:srgbClr val="818288"/>
                </a:solidFill>
                <a:latin typeface="Arial"/>
                <a:ea typeface="Microsoft YaHei"/>
              </a:rPr>
              <a:t>the</a:t>
            </a:r>
            <a:r>
              <a:rPr sz="1100" b="0">
                <a:solidFill>
                  <a:srgbClr val="7F8084"/>
                </a:solidFill>
                <a:latin typeface="Arial"/>
                <a:ea typeface="Microsoft YaHei"/>
              </a:rPr>
              <a:t> market's </a:t>
            </a:r>
            <a:r>
              <a:rPr sz="1100" b="0">
                <a:solidFill>
                  <a:srgbClr val="82858A"/>
                </a:solidFill>
                <a:latin typeface="Arial"/>
                <a:ea typeface="Microsoft YaHei"/>
              </a:rPr>
              <a:t>demand</a:t>
            </a:r>
            <a:r>
              <a:rPr sz="1100" b="0">
                <a:solidFill>
                  <a:srgbClr val="7C7D81"/>
                </a:solidFill>
                <a:latin typeface="Arial"/>
                <a:ea typeface="Microsoft YaHei"/>
              </a:rPr>
              <a:t> absorb the new supply </a:t>
            </a:r>
            <a:r>
              <a:rPr sz="1100" b="0">
                <a:solidFill>
                  <a:srgbClr val="74767A"/>
                </a:solidFill>
                <a:latin typeface="Arial"/>
                <a:ea typeface="Microsoft YaHei"/>
              </a:rPr>
              <a:t>without</a:t>
            </a:r>
          </a:p>
          <a:p>
            <a:pPr algn="l">
              <a:lnSpc>
                <a:spcPts val="1500"/>
              </a:lnSpc>
              <a:spcBef>
                <a:spcPts val="0"/>
              </a:spcBef>
              <a:spcAft>
                <a:spcPts val="0"/>
              </a:spcAft>
            </a:pPr>
            <a:r>
              <a:rPr sz="1100" b="0">
                <a:solidFill>
                  <a:srgbClr val="82848B"/>
                </a:solidFill>
                <a:latin typeface="Arial"/>
                <a:ea typeface="Microsoft YaHei"/>
              </a:rPr>
              <a:t>price </a:t>
            </a:r>
            <a:r>
              <a:rPr sz="1100" b="0">
                <a:solidFill>
                  <a:srgbClr val="838288"/>
                </a:solidFill>
                <a:latin typeface="Arial"/>
                <a:ea typeface="Microsoft YaHei"/>
              </a:rPr>
              <a:t>pressure?</a:t>
            </a:r>
          </a:p>
        </p:txBody>
      </p:sp>
      <p:sp>
        <p:nvSpPr>
          <p:cNvPr id="27" name="TextBox 26"/>
          <p:cNvSpPr txBox="1"/>
          <p:nvPr/>
        </p:nvSpPr>
        <p:spPr>
          <a:xfrm>
            <a:off x="1720850" y="4679950"/>
            <a:ext cx="393700" cy="292100"/>
          </a:xfrm>
          <a:prstGeom prst="rect">
            <a:avLst/>
          </a:prstGeom>
          <a:noFill/>
        </p:spPr>
        <p:txBody>
          <a:bodyPr wrap="none" anchor="ctr" lIns="0" rIns="0" tIns="0" bIns="0">
            <a:noAutofit/>
          </a:bodyPr>
          <a:lstStyle/>
          <a:p>
            <a:pPr algn="l"/>
            <a:r>
              <a:rPr sz="2650" b="1">
                <a:solidFill>
                  <a:srgbClr val="072D68"/>
                </a:solidFill>
                <a:latin typeface="Arial"/>
                <a:ea typeface="Microsoft YaHei"/>
              </a:rPr>
              <a:t>03</a:t>
            </a:r>
          </a:p>
        </p:txBody>
      </p:sp>
      <p:sp>
        <p:nvSpPr>
          <p:cNvPr id="28" name="TextBox 27"/>
          <p:cNvSpPr txBox="1"/>
          <p:nvPr/>
        </p:nvSpPr>
        <p:spPr>
          <a:xfrm>
            <a:off x="7277100" y="4679950"/>
            <a:ext cx="412750" cy="292100"/>
          </a:xfrm>
          <a:prstGeom prst="rect">
            <a:avLst/>
          </a:prstGeom>
          <a:noFill/>
        </p:spPr>
        <p:txBody>
          <a:bodyPr wrap="none" anchor="ctr" lIns="0" rIns="0" tIns="0" bIns="0">
            <a:noAutofit/>
          </a:bodyPr>
          <a:lstStyle/>
          <a:p>
            <a:pPr algn="l"/>
            <a:r>
              <a:rPr sz="2800" b="1">
                <a:solidFill>
                  <a:srgbClr val="072D68"/>
                </a:solidFill>
                <a:latin typeface="Arial"/>
                <a:ea typeface="Microsoft YaHei"/>
              </a:rPr>
              <a:t>04</a:t>
            </a:r>
          </a:p>
        </p:txBody>
      </p:sp>
      <p:sp>
        <p:nvSpPr>
          <p:cNvPr id="29" name="TextBox 28"/>
          <p:cNvSpPr txBox="1"/>
          <p:nvPr/>
        </p:nvSpPr>
        <p:spPr>
          <a:xfrm>
            <a:off x="8039100" y="4718050"/>
            <a:ext cx="2089150" cy="177800"/>
          </a:xfrm>
          <a:prstGeom prst="rect">
            <a:avLst/>
          </a:prstGeom>
          <a:noFill/>
        </p:spPr>
        <p:txBody>
          <a:bodyPr wrap="none" anchor="ctr" lIns="0" rIns="0" tIns="0" bIns="0">
            <a:noAutofit/>
          </a:bodyPr>
          <a:lstStyle/>
          <a:p>
            <a:pPr algn="l"/>
            <a:r>
              <a:rPr sz="1250" b="1">
                <a:solidFill>
                  <a:srgbClr val="14336C"/>
                </a:solidFill>
                <a:latin typeface="Arial"/>
                <a:ea typeface="Microsoft YaHei"/>
              </a:rPr>
              <a:t>Contribution of this piece</a:t>
            </a:r>
            <a:r>
              <a:rPr sz="1250" b="1">
                <a:solidFill>
                  <a:srgbClr val="395384"/>
                </a:solidFill>
                <a:latin typeface="Arial"/>
                <a:ea typeface="Microsoft YaHei"/>
              </a:rPr>
              <a:t>:</a:t>
            </a:r>
          </a:p>
        </p:txBody>
      </p:sp>
      <p:sp>
        <p:nvSpPr>
          <p:cNvPr id="30" name="TextBox 29"/>
          <p:cNvSpPr txBox="1"/>
          <p:nvPr/>
        </p:nvSpPr>
        <p:spPr>
          <a:xfrm>
            <a:off x="2470150" y="4724400"/>
            <a:ext cx="647700" cy="184150"/>
          </a:xfrm>
          <a:prstGeom prst="rect">
            <a:avLst/>
          </a:prstGeom>
          <a:noFill/>
        </p:spPr>
        <p:txBody>
          <a:bodyPr wrap="none" anchor="ctr" lIns="0" rIns="0" tIns="0" bIns="0">
            <a:noAutofit/>
          </a:bodyPr>
          <a:lstStyle/>
          <a:p>
            <a:pPr algn="l"/>
            <a:r>
              <a:rPr sz="1400" b="1">
                <a:solidFill>
                  <a:srgbClr val="153265"/>
                </a:solidFill>
                <a:latin typeface="Arial"/>
                <a:ea typeface="Microsoft YaHei"/>
              </a:rPr>
              <a:t>Stakes:</a:t>
            </a:r>
          </a:p>
        </p:txBody>
      </p:sp>
      <p:sp>
        <p:nvSpPr>
          <p:cNvPr id="31" name="TextBox 30"/>
          <p:cNvSpPr txBox="1"/>
          <p:nvPr/>
        </p:nvSpPr>
        <p:spPr>
          <a:xfrm>
            <a:off x="2463800" y="5073650"/>
            <a:ext cx="2882900" cy="781050"/>
          </a:xfrm>
          <a:prstGeom prst="rect">
            <a:avLst/>
          </a:prstGeom>
          <a:noFill/>
        </p:spPr>
        <p:txBody>
          <a:bodyPr wrap="none" anchor="ctr" lIns="0" rIns="0" tIns="0" bIns="0">
            <a:noAutofit/>
          </a:bodyPr>
          <a:lstStyle/>
          <a:p>
            <a:pPr algn="l">
              <a:lnSpc>
                <a:spcPts val="1650"/>
              </a:lnSpc>
              <a:spcBef>
                <a:spcPts val="0"/>
              </a:spcBef>
              <a:spcAft>
                <a:spcPts val="0"/>
              </a:spcAft>
            </a:pPr>
            <a:r>
              <a:rPr sz="1100" b="0">
                <a:solidFill>
                  <a:srgbClr val="707074"/>
                </a:solidFill>
                <a:latin typeface="Arial"/>
                <a:ea typeface="Microsoft YaHei"/>
              </a:rPr>
              <a:t>If</a:t>
            </a:r>
            <a:r>
              <a:rPr sz="1100" b="0">
                <a:solidFill>
                  <a:srgbClr val="7F8083"/>
                </a:solidFill>
                <a:latin typeface="Arial"/>
                <a:ea typeface="Microsoft YaHei"/>
              </a:rPr>
              <a:t> either</a:t>
            </a:r>
            <a:r>
              <a:rPr sz="1100" b="0">
                <a:solidFill>
                  <a:srgbClr val="7B7C7F"/>
                </a:solidFill>
                <a:latin typeface="Arial"/>
                <a:ea typeface="Microsoft YaHei"/>
              </a:rPr>
              <a:t> concern is valid, it has direct</a:t>
            </a:r>
          </a:p>
          <a:p>
            <a:pPr algn="l">
              <a:lnSpc>
                <a:spcPts val="1650"/>
              </a:lnSpc>
              <a:spcBef>
                <a:spcPts val="0"/>
              </a:spcBef>
              <a:spcAft>
                <a:spcPts val="0"/>
              </a:spcAft>
            </a:pPr>
            <a:r>
              <a:rPr sz="1100" b="0">
                <a:solidFill>
                  <a:srgbClr val="808084"/>
                </a:solidFill>
                <a:latin typeface="Arial"/>
                <a:ea typeface="Microsoft YaHei"/>
              </a:rPr>
              <a:t>implications</a:t>
            </a:r>
            <a:r>
              <a:rPr sz="1100" b="0">
                <a:solidFill>
                  <a:srgbClr val="838588"/>
                </a:solidFill>
                <a:latin typeface="Arial"/>
                <a:ea typeface="Microsoft YaHei"/>
              </a:rPr>
              <a:t> for equity strategy, sector</a:t>
            </a:r>
          </a:p>
          <a:p>
            <a:pPr algn="l">
              <a:lnSpc>
                <a:spcPts val="1650"/>
              </a:lnSpc>
              <a:spcBef>
                <a:spcPts val="0"/>
              </a:spcBef>
              <a:spcAft>
                <a:spcPts val="0"/>
              </a:spcAft>
            </a:pPr>
            <a:r>
              <a:rPr sz="1100" b="0">
                <a:solidFill>
                  <a:srgbClr val="7D7C80"/>
                </a:solidFill>
                <a:latin typeface="Arial"/>
                <a:ea typeface="Microsoft YaHei"/>
              </a:rPr>
              <a:t>positioning,</a:t>
            </a:r>
            <a:r>
              <a:rPr sz="1100" b="0">
                <a:solidFill>
                  <a:srgbClr val="7B7D81"/>
                </a:solidFill>
                <a:latin typeface="Arial"/>
                <a:ea typeface="Microsoft YaHei"/>
              </a:rPr>
              <a:t> and how investors should treat</a:t>
            </a:r>
          </a:p>
          <a:p>
            <a:pPr algn="l">
              <a:lnSpc>
                <a:spcPts val="1650"/>
              </a:lnSpc>
              <a:spcBef>
                <a:spcPts val="0"/>
              </a:spcBef>
              <a:spcAft>
                <a:spcPts val="0"/>
              </a:spcAft>
            </a:pPr>
            <a:r>
              <a:rPr sz="1100" b="0">
                <a:solidFill>
                  <a:srgbClr val="828386"/>
                </a:solidFill>
                <a:latin typeface="Arial"/>
                <a:ea typeface="Microsoft YaHei"/>
              </a:rPr>
              <a:t>this</a:t>
            </a:r>
            <a:r>
              <a:rPr sz="1100" b="0">
                <a:solidFill>
                  <a:srgbClr val="7B7C80"/>
                </a:solidFill>
                <a:latin typeface="Arial"/>
                <a:ea typeface="Microsoft YaHei"/>
              </a:rPr>
              <a:t> </a:t>
            </a:r>
            <a:r>
              <a:rPr sz="1100" b="0">
                <a:solidFill>
                  <a:srgbClr val="848589"/>
                </a:solidFill>
                <a:latin typeface="Arial"/>
                <a:ea typeface="Microsoft YaHei"/>
              </a:rPr>
              <a:t>AI</a:t>
            </a:r>
            <a:r>
              <a:rPr sz="1100" b="0">
                <a:solidFill>
                  <a:srgbClr val="848488"/>
                </a:solidFill>
                <a:latin typeface="Arial"/>
                <a:ea typeface="Microsoft YaHei"/>
              </a:rPr>
              <a:t>-driven</a:t>
            </a:r>
            <a:r>
              <a:rPr sz="1100" b="0">
                <a:solidFill>
                  <a:srgbClr val="727478"/>
                </a:solidFill>
                <a:latin typeface="Arial"/>
                <a:ea typeface="Microsoft YaHei"/>
              </a:rPr>
              <a:t> capital</a:t>
            </a:r>
            <a:r>
              <a:rPr sz="1100" b="0">
                <a:solidFill>
                  <a:srgbClr val="97999D"/>
                </a:solidFill>
                <a:latin typeface="Arial"/>
                <a:ea typeface="Microsoft YaHei"/>
              </a:rPr>
              <a:t>-</a:t>
            </a:r>
            <a:r>
              <a:rPr sz="1100" b="0">
                <a:solidFill>
                  <a:srgbClr val="7D7F82"/>
                </a:solidFill>
                <a:latin typeface="Arial"/>
                <a:ea typeface="Microsoft YaHei"/>
              </a:rPr>
              <a:t>raising</a:t>
            </a:r>
            <a:r>
              <a:rPr sz="1100" b="0">
                <a:solidFill>
                  <a:srgbClr val="4B4B50"/>
                </a:solidFill>
                <a:latin typeface="Arial"/>
                <a:ea typeface="Microsoft YaHei"/>
              </a:rPr>
              <a:t> </a:t>
            </a:r>
            <a:r>
              <a:rPr sz="1100" b="0">
                <a:solidFill>
                  <a:srgbClr val="7B7B7F"/>
                </a:solidFill>
                <a:latin typeface="Arial"/>
                <a:ea typeface="Microsoft YaHei"/>
              </a:rPr>
              <a:t>cycle</a:t>
            </a:r>
          </a:p>
        </p:txBody>
      </p:sp>
      <p:sp>
        <p:nvSpPr>
          <p:cNvPr id="32" name="TextBox 31"/>
          <p:cNvSpPr txBox="1"/>
          <p:nvPr/>
        </p:nvSpPr>
        <p:spPr>
          <a:xfrm>
            <a:off x="8039100" y="5080000"/>
            <a:ext cx="3606800" cy="336550"/>
          </a:xfrm>
          <a:prstGeom prst="rect">
            <a:avLst/>
          </a:prstGeom>
          <a:noFill/>
        </p:spPr>
        <p:txBody>
          <a:bodyPr wrap="none" anchor="ctr" lIns="0" rIns="0" tIns="0" bIns="0">
            <a:noAutofit/>
          </a:bodyPr>
          <a:lstStyle/>
          <a:p>
            <a:pPr algn="l">
              <a:lnSpc>
                <a:spcPts val="1550"/>
              </a:lnSpc>
              <a:spcBef>
                <a:spcPts val="0"/>
              </a:spcBef>
              <a:spcAft>
                <a:spcPts val="0"/>
              </a:spcAft>
            </a:pPr>
            <a:r>
              <a:rPr sz="1000" b="0">
                <a:solidFill>
                  <a:srgbClr val="76777B"/>
                </a:solidFill>
                <a:latin typeface="Arial"/>
                <a:ea typeface="Microsoft YaHei"/>
              </a:rPr>
              <a:t>Brings</a:t>
            </a:r>
            <a:r>
              <a:rPr sz="1000" b="0">
                <a:solidFill>
                  <a:srgbClr val="AFB1B6"/>
                </a:solidFill>
                <a:latin typeface="Arial"/>
                <a:ea typeface="Microsoft YaHei"/>
              </a:rPr>
              <a:t> </a:t>
            </a:r>
            <a:r>
              <a:rPr sz="1000" b="0">
                <a:solidFill>
                  <a:srgbClr val="747477"/>
                </a:solidFill>
                <a:latin typeface="Arial"/>
                <a:ea typeface="Microsoft YaHei"/>
              </a:rPr>
              <a:t>together </a:t>
            </a:r>
            <a:r>
              <a:rPr sz="1000" b="0">
                <a:solidFill>
                  <a:srgbClr val="7C7F83"/>
                </a:solidFill>
                <a:latin typeface="Arial"/>
                <a:ea typeface="Microsoft YaHei"/>
              </a:rPr>
              <a:t>a </a:t>
            </a:r>
            <a:r>
              <a:rPr sz="1000" b="0">
                <a:solidFill>
                  <a:srgbClr val="77787D"/>
                </a:solidFill>
                <a:latin typeface="Arial"/>
                <a:ea typeface="Microsoft YaHei"/>
              </a:rPr>
              <a:t>quantitative</a:t>
            </a:r>
            <a:r>
              <a:rPr sz="1000" b="0">
                <a:solidFill>
                  <a:srgbClr val="76787D"/>
                </a:solidFill>
                <a:latin typeface="Arial"/>
                <a:ea typeface="Microsoft YaHei"/>
              </a:rPr>
              <a:t> practitioner (Snider), an</a:t>
            </a:r>
          </a:p>
          <a:p>
            <a:pPr algn="l">
              <a:lnSpc>
                <a:spcPts val="1550"/>
              </a:lnSpc>
              <a:spcBef>
                <a:spcPts val="0"/>
              </a:spcBef>
              <a:spcAft>
                <a:spcPts val="0"/>
              </a:spcAft>
            </a:pPr>
            <a:r>
              <a:rPr sz="1000" b="0">
                <a:solidFill>
                  <a:srgbClr val="787A80"/>
                </a:solidFill>
                <a:latin typeface="Arial"/>
                <a:ea typeface="Microsoft YaHei"/>
              </a:rPr>
              <a:t>academic historian of IPO </a:t>
            </a:r>
            <a:r>
              <a:rPr sz="1000" b="0">
                <a:solidFill>
                  <a:srgbClr val="777980"/>
                </a:solidFill>
                <a:latin typeface="Arial"/>
                <a:ea typeface="Microsoft YaHei"/>
              </a:rPr>
              <a:t>returns </a:t>
            </a:r>
            <a:r>
              <a:rPr sz="1000" b="0">
                <a:solidFill>
                  <a:srgbClr val="787A80"/>
                </a:solidFill>
                <a:latin typeface="Arial"/>
                <a:ea typeface="Microsoft YaHei"/>
              </a:rPr>
              <a:t>(Ritter), and</a:t>
            </a:r>
            <a:r>
              <a:rPr sz="1000" b="0">
                <a:solidFill>
                  <a:srgbClr val="7A7D83"/>
                </a:solidFill>
                <a:latin typeface="Arial"/>
                <a:ea typeface="Microsoft YaHei"/>
              </a:rPr>
              <a:t> a skeptical</a:t>
            </a:r>
          </a:p>
        </p:txBody>
      </p:sp>
      <p:sp>
        <p:nvSpPr>
          <p:cNvPr id="33" name="TextBox 32"/>
          <p:cNvSpPr txBox="1"/>
          <p:nvPr/>
        </p:nvSpPr>
        <p:spPr>
          <a:xfrm>
            <a:off x="8045450" y="5499100"/>
            <a:ext cx="3651250" cy="336550"/>
          </a:xfrm>
          <a:prstGeom prst="rect">
            <a:avLst/>
          </a:prstGeom>
          <a:noFill/>
        </p:spPr>
        <p:txBody>
          <a:bodyPr wrap="none" anchor="ctr" lIns="0" rIns="0" tIns="0" bIns="0">
            <a:noAutofit/>
          </a:bodyPr>
          <a:lstStyle/>
          <a:p>
            <a:pPr algn="l">
              <a:lnSpc>
                <a:spcPts val="1600"/>
              </a:lnSpc>
              <a:spcBef>
                <a:spcPts val="0"/>
              </a:spcBef>
              <a:spcAft>
                <a:spcPts val="0"/>
              </a:spcAft>
            </a:pPr>
            <a:r>
              <a:rPr sz="1050" b="0">
                <a:solidFill>
                  <a:srgbClr val="77797E"/>
                </a:solidFill>
                <a:latin typeface="Arial"/>
                <a:ea typeface="Microsoft YaHei"/>
              </a:rPr>
              <a:t>portfolio</a:t>
            </a:r>
            <a:r>
              <a:rPr sz="1050" b="0">
                <a:solidFill>
                  <a:srgbClr val="75787D"/>
                </a:solidFill>
                <a:latin typeface="Arial"/>
                <a:ea typeface="Microsoft YaHei"/>
              </a:rPr>
              <a:t> manager (Lamont) to </a:t>
            </a:r>
            <a:r>
              <a:rPr sz="1050" b="0">
                <a:solidFill>
                  <a:srgbClr val="808287"/>
                </a:solidFill>
                <a:latin typeface="Arial"/>
                <a:ea typeface="Microsoft YaHei"/>
              </a:rPr>
              <a:t>stress-test</a:t>
            </a:r>
            <a:r>
              <a:rPr sz="1050" b="0">
                <a:solidFill>
                  <a:srgbClr val="9A9CA1"/>
                </a:solidFill>
                <a:latin typeface="Arial"/>
                <a:ea typeface="Microsoft YaHei"/>
              </a:rPr>
              <a:t> </a:t>
            </a:r>
            <a:r>
              <a:rPr sz="1050" b="0">
                <a:solidFill>
                  <a:srgbClr val="898B90"/>
                </a:solidFill>
                <a:latin typeface="Arial"/>
                <a:ea typeface="Microsoft YaHei"/>
              </a:rPr>
              <a:t>the</a:t>
            </a:r>
            <a:r>
              <a:rPr sz="1050" b="0">
                <a:solidFill>
                  <a:srgbClr val="9899A0"/>
                </a:solidFill>
                <a:latin typeface="Arial"/>
                <a:ea typeface="Microsoft YaHei"/>
              </a:rPr>
              <a:t> '</a:t>
            </a:r>
            <a:r>
              <a:rPr sz="1050" b="0">
                <a:solidFill>
                  <a:srgbClr val="71747A"/>
                </a:solidFill>
                <a:latin typeface="Arial"/>
                <a:ea typeface="Microsoft YaHei"/>
              </a:rPr>
              <a:t>IPO wave</a:t>
            </a:r>
            <a:r>
              <a:rPr sz="1050" b="0">
                <a:solidFill>
                  <a:srgbClr val="878A8F"/>
                </a:solidFill>
                <a:latin typeface="Arial"/>
                <a:ea typeface="Microsoft YaHei"/>
              </a:rPr>
              <a:t> =</a:t>
            </a:r>
          </a:p>
          <a:p>
            <a:pPr algn="l">
              <a:lnSpc>
                <a:spcPts val="1600"/>
              </a:lnSpc>
              <a:spcBef>
                <a:spcPts val="0"/>
              </a:spcBef>
              <a:spcAft>
                <a:spcPts val="0"/>
              </a:spcAft>
            </a:pPr>
            <a:r>
              <a:rPr sz="1050" b="0">
                <a:solidFill>
                  <a:srgbClr val="7D7F85"/>
                </a:solidFill>
                <a:latin typeface="Arial"/>
                <a:ea typeface="Microsoft YaHei"/>
              </a:rPr>
              <a:t>red</a:t>
            </a:r>
            <a:r>
              <a:rPr sz="1050" b="0">
                <a:solidFill>
                  <a:srgbClr val="75767A"/>
                </a:solidFill>
                <a:latin typeface="Arial"/>
                <a:ea typeface="Microsoft YaHei"/>
              </a:rPr>
              <a:t> flag' narrative against current data</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4.png"/>
          <p:cNvPicPr>
            <a:picLocks noChangeAspect="1"/>
          </p:cNvPicPr>
          <p:nvPr/>
        </p:nvPicPr>
        <p:blipFill>
          <a:blip r:embed="rId2"/>
          <a:stretch>
            <a:fillRect/>
          </a:stretch>
        </p:blipFill>
        <p:spPr>
          <a:xfrm>
            <a:off x="0" y="0"/>
            <a:ext cx="12192000" cy="6858000"/>
          </a:xfrm>
          <a:prstGeom prst="rect">
            <a:avLst/>
          </a:prstGeom>
        </p:spPr>
      </p:pic>
      <p:pic>
        <p:nvPicPr>
          <p:cNvPr id="3" name="Picture 2" descr="el_4_0.png"/>
          <p:cNvPicPr>
            <a:picLocks noChangeAspect="1"/>
          </p:cNvPicPr>
          <p:nvPr/>
        </p:nvPicPr>
        <p:blipFill>
          <a:blip r:embed="rId3"/>
          <a:stretch>
            <a:fillRect/>
          </a:stretch>
        </p:blipFill>
        <p:spPr>
          <a:xfrm>
            <a:off x="7112000" y="3784600"/>
            <a:ext cx="4533900" cy="1930400"/>
          </a:xfrm>
          <a:prstGeom prst="rect">
            <a:avLst/>
          </a:prstGeom>
        </p:spPr>
      </p:pic>
      <p:pic>
        <p:nvPicPr>
          <p:cNvPr id="4" name="Picture 3" descr="el_4_1.png"/>
          <p:cNvPicPr>
            <a:picLocks noChangeAspect="1"/>
          </p:cNvPicPr>
          <p:nvPr/>
        </p:nvPicPr>
        <p:blipFill>
          <a:blip r:embed="rId4"/>
          <a:stretch>
            <a:fillRect/>
          </a:stretch>
        </p:blipFill>
        <p:spPr>
          <a:xfrm>
            <a:off x="0" y="5600700"/>
            <a:ext cx="6604000" cy="1257300"/>
          </a:xfrm>
          <a:prstGeom prst="rect">
            <a:avLst/>
          </a:prstGeom>
        </p:spPr>
      </p:pic>
      <p:pic>
        <p:nvPicPr>
          <p:cNvPr id="5" name="Picture 4" descr="el_4_2.png"/>
          <p:cNvPicPr>
            <a:picLocks noChangeAspect="1"/>
          </p:cNvPicPr>
          <p:nvPr/>
        </p:nvPicPr>
        <p:blipFill>
          <a:blip r:embed="rId5"/>
          <a:stretch>
            <a:fillRect/>
          </a:stretch>
        </p:blipFill>
        <p:spPr>
          <a:xfrm>
            <a:off x="7004050" y="1441450"/>
            <a:ext cx="4762500" cy="1778000"/>
          </a:xfrm>
          <a:prstGeom prst="rect">
            <a:avLst/>
          </a:prstGeom>
        </p:spPr>
      </p:pic>
      <p:pic>
        <p:nvPicPr>
          <p:cNvPr id="6" name="Picture 5" descr="el_4_3.png"/>
          <p:cNvPicPr>
            <a:picLocks noChangeAspect="1"/>
          </p:cNvPicPr>
          <p:nvPr/>
        </p:nvPicPr>
        <p:blipFill>
          <a:blip r:embed="rId6"/>
          <a:stretch>
            <a:fillRect/>
          </a:stretch>
        </p:blipFill>
        <p:spPr>
          <a:xfrm>
            <a:off x="1162050" y="1746250"/>
            <a:ext cx="431800" cy="431800"/>
          </a:xfrm>
          <a:prstGeom prst="rect">
            <a:avLst/>
          </a:prstGeom>
        </p:spPr>
      </p:pic>
      <p:pic>
        <p:nvPicPr>
          <p:cNvPr id="7" name="Picture 6" descr="el_4_4.png"/>
          <p:cNvPicPr>
            <a:picLocks noChangeAspect="1"/>
          </p:cNvPicPr>
          <p:nvPr/>
        </p:nvPicPr>
        <p:blipFill>
          <a:blip r:embed="rId7"/>
          <a:stretch>
            <a:fillRect/>
          </a:stretch>
        </p:blipFill>
        <p:spPr>
          <a:xfrm>
            <a:off x="6864350" y="1009650"/>
            <a:ext cx="425450" cy="419100"/>
          </a:xfrm>
          <a:prstGeom prst="rect">
            <a:avLst/>
          </a:prstGeom>
        </p:spPr>
      </p:pic>
      <p:pic>
        <p:nvPicPr>
          <p:cNvPr id="8" name="Picture 7" descr="el_4_5.png"/>
          <p:cNvPicPr>
            <a:picLocks noChangeAspect="1"/>
          </p:cNvPicPr>
          <p:nvPr/>
        </p:nvPicPr>
        <p:blipFill>
          <a:blip r:embed="rId8"/>
          <a:stretch>
            <a:fillRect/>
          </a:stretch>
        </p:blipFill>
        <p:spPr>
          <a:xfrm>
            <a:off x="1162050" y="3981450"/>
            <a:ext cx="406400" cy="425450"/>
          </a:xfrm>
          <a:prstGeom prst="rect">
            <a:avLst/>
          </a:prstGeom>
        </p:spPr>
      </p:pic>
      <p:pic>
        <p:nvPicPr>
          <p:cNvPr id="9" name="Picture 8" descr="el_4_6.png"/>
          <p:cNvPicPr>
            <a:picLocks noChangeAspect="1"/>
          </p:cNvPicPr>
          <p:nvPr/>
        </p:nvPicPr>
        <p:blipFill>
          <a:blip r:embed="rId9"/>
          <a:stretch>
            <a:fillRect/>
          </a:stretch>
        </p:blipFill>
        <p:spPr>
          <a:xfrm>
            <a:off x="6921500" y="5810250"/>
            <a:ext cx="279400" cy="615950"/>
          </a:xfrm>
          <a:prstGeom prst="rect">
            <a:avLst/>
          </a:prstGeom>
        </p:spPr>
      </p:pic>
      <p:pic>
        <p:nvPicPr>
          <p:cNvPr id="10" name="Picture 9" descr="el_4_7.png"/>
          <p:cNvPicPr>
            <a:picLocks noChangeAspect="1"/>
          </p:cNvPicPr>
          <p:nvPr/>
        </p:nvPicPr>
        <p:blipFill>
          <a:blip r:embed="rId10"/>
          <a:stretch>
            <a:fillRect/>
          </a:stretch>
        </p:blipFill>
        <p:spPr>
          <a:xfrm>
            <a:off x="6877050" y="3346450"/>
            <a:ext cx="406400" cy="412750"/>
          </a:xfrm>
          <a:prstGeom prst="rect">
            <a:avLst/>
          </a:prstGeom>
        </p:spPr>
      </p:pic>
      <p:pic>
        <p:nvPicPr>
          <p:cNvPr id="11" name="Picture 10" descr="el_4_8.png"/>
          <p:cNvPicPr>
            <a:picLocks noChangeAspect="1"/>
          </p:cNvPicPr>
          <p:nvPr/>
        </p:nvPicPr>
        <p:blipFill>
          <a:blip r:embed="rId11"/>
          <a:stretch>
            <a:fillRect/>
          </a:stretch>
        </p:blipFill>
        <p:spPr>
          <a:xfrm>
            <a:off x="330200" y="1238250"/>
            <a:ext cx="577850" cy="50800"/>
          </a:xfrm>
          <a:prstGeom prst="rect">
            <a:avLst/>
          </a:prstGeom>
        </p:spPr>
      </p:pic>
      <p:pic>
        <p:nvPicPr>
          <p:cNvPr id="12" name="Picture 11" descr="el_4_9.png"/>
          <p:cNvPicPr>
            <a:picLocks noChangeAspect="1"/>
          </p:cNvPicPr>
          <p:nvPr/>
        </p:nvPicPr>
        <p:blipFill>
          <a:blip r:embed="rId12"/>
          <a:stretch>
            <a:fillRect/>
          </a:stretch>
        </p:blipFill>
        <p:spPr>
          <a:xfrm>
            <a:off x="1905000" y="3162300"/>
            <a:ext cx="88900" cy="88900"/>
          </a:xfrm>
          <a:prstGeom prst="rect">
            <a:avLst/>
          </a:prstGeom>
        </p:spPr>
      </p:pic>
      <p:pic>
        <p:nvPicPr>
          <p:cNvPr id="13" name="Picture 12" descr="el_4_10.png"/>
          <p:cNvPicPr>
            <a:picLocks noChangeAspect="1"/>
          </p:cNvPicPr>
          <p:nvPr/>
        </p:nvPicPr>
        <p:blipFill>
          <a:blip r:embed="rId13"/>
          <a:stretch>
            <a:fillRect/>
          </a:stretch>
        </p:blipFill>
        <p:spPr>
          <a:xfrm>
            <a:off x="1905000" y="2667000"/>
            <a:ext cx="88900" cy="88900"/>
          </a:xfrm>
          <a:prstGeom prst="rect">
            <a:avLst/>
          </a:prstGeom>
        </p:spPr>
      </p:pic>
      <p:pic>
        <p:nvPicPr>
          <p:cNvPr id="14" name="Picture 13" descr="el_4_11.png"/>
          <p:cNvPicPr>
            <a:picLocks noChangeAspect="1"/>
          </p:cNvPicPr>
          <p:nvPr/>
        </p:nvPicPr>
        <p:blipFill>
          <a:blip r:embed="rId14"/>
          <a:stretch>
            <a:fillRect/>
          </a:stretch>
        </p:blipFill>
        <p:spPr>
          <a:xfrm>
            <a:off x="1905000" y="2171700"/>
            <a:ext cx="88900" cy="88900"/>
          </a:xfrm>
          <a:prstGeom prst="rect">
            <a:avLst/>
          </a:prstGeom>
        </p:spPr>
      </p:pic>
      <p:sp>
        <p:nvSpPr>
          <p:cNvPr id="15" name="Rounded Rectangle 14"/>
          <p:cNvSpPr/>
          <p:nvPr/>
        </p:nvSpPr>
        <p:spPr>
          <a:xfrm>
            <a:off x="6985000" y="1117600"/>
            <a:ext cx="190500" cy="203200"/>
          </a:xfrm>
          <a:prstGeom prst="roundRect">
            <a:avLst>
              <a:gd name="adj" fmla="val 0"/>
            </a:avLst>
          </a:prstGeom>
          <a:solidFill>
            <a:srgbClr val="05265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349250" y="260350"/>
            <a:ext cx="7613650" cy="349250"/>
          </a:xfrm>
          <a:prstGeom prst="rect">
            <a:avLst/>
          </a:prstGeom>
          <a:noFill/>
        </p:spPr>
        <p:txBody>
          <a:bodyPr wrap="none" anchor="ctr" lIns="0" rIns="0" tIns="0" bIns="0">
            <a:noAutofit/>
          </a:bodyPr>
          <a:lstStyle/>
          <a:p>
            <a:pPr algn="l"/>
            <a:r>
              <a:rPr sz="3150" b="1">
                <a:solidFill>
                  <a:srgbClr val="07133A"/>
                </a:solidFill>
                <a:latin typeface="Arial"/>
                <a:ea typeface="Microsoft YaHei"/>
              </a:rPr>
              <a:t>Evidence | Dollar Volume Is at a Record,</a:t>
            </a:r>
          </a:p>
        </p:txBody>
      </p:sp>
      <p:sp>
        <p:nvSpPr>
          <p:cNvPr id="17" name="TextBox 16"/>
          <p:cNvSpPr txBox="1"/>
          <p:nvPr/>
        </p:nvSpPr>
        <p:spPr>
          <a:xfrm>
            <a:off x="349250" y="742950"/>
            <a:ext cx="5956300" cy="349250"/>
          </a:xfrm>
          <a:prstGeom prst="rect">
            <a:avLst/>
          </a:prstGeom>
          <a:noFill/>
        </p:spPr>
        <p:txBody>
          <a:bodyPr wrap="none" anchor="ctr" lIns="0" rIns="0" tIns="0" bIns="0">
            <a:noAutofit/>
          </a:bodyPr>
          <a:lstStyle/>
          <a:p>
            <a:pPr algn="l"/>
            <a:r>
              <a:rPr sz="3000" b="1">
                <a:solidFill>
                  <a:srgbClr val="071338"/>
                </a:solidFill>
                <a:latin typeface="Arial"/>
                <a:ea typeface="Microsoft YaHei"/>
              </a:rPr>
              <a:t>But Deal Count Looks Ordinary</a:t>
            </a:r>
          </a:p>
        </p:txBody>
      </p:sp>
      <p:sp>
        <p:nvSpPr>
          <p:cNvPr id="18" name="TextBox 17"/>
          <p:cNvSpPr txBox="1"/>
          <p:nvPr/>
        </p:nvSpPr>
        <p:spPr>
          <a:xfrm>
            <a:off x="7270750" y="1136650"/>
            <a:ext cx="1593850" cy="152400"/>
          </a:xfrm>
          <a:prstGeom prst="rect">
            <a:avLst/>
          </a:prstGeom>
          <a:noFill/>
        </p:spPr>
        <p:txBody>
          <a:bodyPr wrap="none" anchor="ctr" lIns="0" rIns="0" tIns="0" bIns="0">
            <a:noAutofit/>
          </a:bodyPr>
          <a:lstStyle/>
          <a:p>
            <a:pPr algn="l"/>
            <a:r>
              <a:rPr sz="1250" b="1">
                <a:solidFill>
                  <a:srgbClr val="233B66"/>
                </a:solidFill>
                <a:latin typeface="Arial"/>
                <a:ea typeface="Microsoft YaHei"/>
              </a:rPr>
              <a:t>US IPOs YTD by Year</a:t>
            </a:r>
          </a:p>
        </p:txBody>
      </p:sp>
      <p:sp>
        <p:nvSpPr>
          <p:cNvPr id="19" name="TextBox 18"/>
          <p:cNvSpPr txBox="1"/>
          <p:nvPr/>
        </p:nvSpPr>
        <p:spPr>
          <a:xfrm>
            <a:off x="6978650" y="1428750"/>
            <a:ext cx="209550" cy="742950"/>
          </a:xfrm>
          <a:prstGeom prst="rect">
            <a:avLst/>
          </a:prstGeom>
          <a:noFill/>
        </p:spPr>
        <p:txBody>
          <a:bodyPr wrap="none" anchor="ctr" lIns="0" rIns="0" tIns="0" bIns="0">
            <a:noAutofit/>
          </a:bodyPr>
          <a:lstStyle/>
          <a:p>
            <a:pPr algn="l">
              <a:lnSpc>
                <a:spcPts val="1250"/>
              </a:lnSpc>
              <a:spcBef>
                <a:spcPts val="0"/>
              </a:spcBef>
              <a:spcAft>
                <a:spcPts val="0"/>
              </a:spcAft>
            </a:pPr>
            <a:r>
              <a:rPr sz="950" b="1">
                <a:solidFill>
                  <a:srgbClr val="615F60"/>
                </a:solidFill>
                <a:latin typeface="Arial"/>
                <a:ea typeface="Microsoft YaHei"/>
              </a:rPr>
              <a:t>180</a:t>
            </a:r>
          </a:p>
          <a:p>
            <a:pPr algn="l">
              <a:lnSpc>
                <a:spcPts val="1250"/>
              </a:lnSpc>
              <a:spcBef>
                <a:spcPts val="0"/>
              </a:spcBef>
              <a:spcAft>
                <a:spcPts val="0"/>
              </a:spcAft>
            </a:pPr>
            <a:r>
              <a:rPr sz="950" b="1">
                <a:solidFill>
                  <a:srgbClr val="525353"/>
                </a:solidFill>
                <a:latin typeface="Arial"/>
                <a:ea typeface="Microsoft YaHei"/>
              </a:rPr>
              <a:t>160</a:t>
            </a:r>
          </a:p>
          <a:p>
            <a:pPr algn="l">
              <a:lnSpc>
                <a:spcPts val="1250"/>
              </a:lnSpc>
              <a:spcBef>
                <a:spcPts val="0"/>
              </a:spcBef>
              <a:spcAft>
                <a:spcPts val="0"/>
              </a:spcAft>
            </a:pPr>
            <a:r>
              <a:rPr sz="950" b="1">
                <a:solidFill>
                  <a:srgbClr val="4D4E4F"/>
                </a:solidFill>
                <a:latin typeface="Arial"/>
                <a:ea typeface="Microsoft YaHei"/>
              </a:rPr>
              <a:t>140</a:t>
            </a:r>
          </a:p>
          <a:p>
            <a:pPr algn="l">
              <a:lnSpc>
                <a:spcPts val="1250"/>
              </a:lnSpc>
              <a:spcBef>
                <a:spcPts val="0"/>
              </a:spcBef>
              <a:spcAft>
                <a:spcPts val="0"/>
              </a:spcAft>
            </a:pPr>
            <a:r>
              <a:rPr sz="950" b="1">
                <a:solidFill>
                  <a:srgbClr val="646365"/>
                </a:solidFill>
                <a:latin typeface="Arial"/>
                <a:ea typeface="Microsoft YaHei"/>
              </a:rPr>
              <a:t>120</a:t>
            </a:r>
          </a:p>
          <a:p>
            <a:pPr algn="l">
              <a:lnSpc>
                <a:spcPts val="1250"/>
              </a:lnSpc>
              <a:spcBef>
                <a:spcPts val="0"/>
              </a:spcBef>
              <a:spcAft>
                <a:spcPts val="0"/>
              </a:spcAft>
            </a:pPr>
            <a:r>
              <a:rPr sz="950" b="1">
                <a:solidFill>
                  <a:srgbClr val="5D5D5D"/>
                </a:solidFill>
                <a:latin typeface="Arial"/>
                <a:ea typeface="Microsoft YaHei"/>
              </a:rPr>
              <a:t>100</a:t>
            </a:r>
          </a:p>
        </p:txBody>
      </p:sp>
      <p:sp>
        <p:nvSpPr>
          <p:cNvPr id="20" name="TextBox 19"/>
          <p:cNvSpPr txBox="1"/>
          <p:nvPr/>
        </p:nvSpPr>
        <p:spPr>
          <a:xfrm>
            <a:off x="7442200" y="1447800"/>
            <a:ext cx="527050" cy="114300"/>
          </a:xfrm>
          <a:prstGeom prst="rect">
            <a:avLst/>
          </a:prstGeom>
          <a:noFill/>
        </p:spPr>
        <p:txBody>
          <a:bodyPr wrap="none" anchor="ctr" lIns="0" rIns="0" tIns="0" bIns="0">
            <a:noAutofit/>
          </a:bodyPr>
          <a:lstStyle/>
          <a:p>
            <a:pPr algn="l"/>
            <a:r>
              <a:rPr sz="900" b="1">
                <a:solidFill>
                  <a:srgbClr val="616060"/>
                </a:solidFill>
                <a:latin typeface="Arial"/>
                <a:ea typeface="Microsoft YaHei"/>
              </a:rPr>
              <a:t>1999</a:t>
            </a:r>
            <a:r>
              <a:rPr sz="900" b="1">
                <a:solidFill>
                  <a:srgbClr val="7E7D7E"/>
                </a:solidFill>
                <a:latin typeface="Arial"/>
                <a:ea typeface="Microsoft YaHei"/>
              </a:rPr>
              <a:t>:168</a:t>
            </a:r>
          </a:p>
        </p:txBody>
      </p:sp>
      <p:sp>
        <p:nvSpPr>
          <p:cNvPr id="21" name="TextBox 20"/>
          <p:cNvSpPr txBox="1"/>
          <p:nvPr/>
        </p:nvSpPr>
        <p:spPr>
          <a:xfrm>
            <a:off x="10642600" y="1536700"/>
            <a:ext cx="311150" cy="260350"/>
          </a:xfrm>
          <a:prstGeom prst="rect">
            <a:avLst/>
          </a:prstGeom>
          <a:noFill/>
        </p:spPr>
        <p:txBody>
          <a:bodyPr wrap="none" anchor="ctr" lIns="0" rIns="0" tIns="0" bIns="0">
            <a:noAutofit/>
          </a:bodyPr>
          <a:lstStyle/>
          <a:p>
            <a:pPr algn="l">
              <a:lnSpc>
                <a:spcPts val="1150"/>
              </a:lnSpc>
              <a:spcBef>
                <a:spcPts val="0"/>
              </a:spcBef>
              <a:spcAft>
                <a:spcPts val="0"/>
              </a:spcAft>
            </a:pPr>
            <a:r>
              <a:rPr sz="850" b="1">
                <a:solidFill>
                  <a:srgbClr val="5D5E5F"/>
                </a:solidFill>
                <a:latin typeface="Arial"/>
                <a:ea typeface="Microsoft YaHei"/>
              </a:rPr>
              <a:t>2021</a:t>
            </a:r>
            <a:r>
              <a:rPr sz="850" b="1">
                <a:solidFill>
                  <a:srgbClr val="9A9B9B"/>
                </a:solidFill>
                <a:latin typeface="Arial"/>
                <a:ea typeface="Microsoft YaHei"/>
              </a:rPr>
              <a:t>:</a:t>
            </a:r>
          </a:p>
          <a:p>
            <a:pPr algn="l">
              <a:lnSpc>
                <a:spcPts val="1150"/>
              </a:lnSpc>
              <a:spcBef>
                <a:spcPts val="0"/>
              </a:spcBef>
              <a:spcAft>
                <a:spcPts val="0"/>
              </a:spcAft>
            </a:pPr>
            <a:r>
              <a:rPr sz="850" b="1">
                <a:solidFill>
                  <a:srgbClr val="5B5D5D"/>
                </a:solidFill>
                <a:latin typeface="Arial"/>
                <a:ea typeface="Microsoft YaHei"/>
              </a:rPr>
              <a:t>139</a:t>
            </a:r>
          </a:p>
        </p:txBody>
      </p:sp>
      <p:sp>
        <p:nvSpPr>
          <p:cNvPr id="22" name="TextBox 21"/>
          <p:cNvSpPr txBox="1"/>
          <p:nvPr/>
        </p:nvSpPr>
        <p:spPr>
          <a:xfrm>
            <a:off x="1873250" y="1612900"/>
            <a:ext cx="4508500" cy="381000"/>
          </a:xfrm>
          <a:prstGeom prst="rect">
            <a:avLst/>
          </a:prstGeom>
          <a:noFill/>
        </p:spPr>
        <p:txBody>
          <a:bodyPr wrap="none" anchor="ctr" lIns="0" rIns="0" tIns="0" bIns="0">
            <a:noAutofit/>
          </a:bodyPr>
          <a:lstStyle/>
          <a:p>
            <a:pPr algn="l">
              <a:lnSpc>
                <a:spcPts val="1800"/>
              </a:lnSpc>
              <a:spcBef>
                <a:spcPts val="0"/>
              </a:spcBef>
              <a:spcAft>
                <a:spcPts val="0"/>
              </a:spcAft>
            </a:pPr>
            <a:r>
              <a:rPr sz="1100" b="0">
                <a:solidFill>
                  <a:srgbClr val="25345D"/>
                </a:solidFill>
                <a:latin typeface="Arial"/>
                <a:ea typeface="Microsoft YaHei"/>
              </a:rPr>
              <a:t>Key</a:t>
            </a:r>
            <a:r>
              <a:rPr sz="1100" b="0">
                <a:solidFill>
                  <a:srgbClr val="2A385E"/>
                </a:solidFill>
                <a:latin typeface="Arial"/>
                <a:ea typeface="Microsoft YaHei"/>
              </a:rPr>
              <a:t> descriptive fact: </a:t>
            </a:r>
            <a:r>
              <a:rPr sz="1100" b="0">
                <a:solidFill>
                  <a:srgbClr val="555555"/>
                </a:solidFill>
                <a:latin typeface="Arial"/>
                <a:ea typeface="Microsoft YaHei"/>
              </a:rPr>
              <a:t>The</a:t>
            </a:r>
            <a:r>
              <a:rPr sz="1100" b="0">
                <a:solidFill>
                  <a:srgbClr val="5D5D5E"/>
                </a:solidFill>
                <a:latin typeface="Arial"/>
                <a:ea typeface="Microsoft YaHei"/>
              </a:rPr>
              <a:t> disconnect</a:t>
            </a:r>
            <a:r>
              <a:rPr sz="1100" b="0">
                <a:solidFill>
                  <a:srgbClr val="595A5D"/>
                </a:solidFill>
                <a:latin typeface="Arial"/>
                <a:ea typeface="Microsoft YaHei"/>
              </a:rPr>
              <a:t> between</a:t>
            </a:r>
            <a:r>
              <a:rPr sz="1100" b="0">
                <a:solidFill>
                  <a:srgbClr val="43485E"/>
                </a:solidFill>
                <a:latin typeface="Arial"/>
                <a:ea typeface="Microsoft YaHei"/>
              </a:rPr>
              <a:t> </a:t>
            </a:r>
            <a:r>
              <a:rPr sz="1100" b="0">
                <a:solidFill>
                  <a:srgbClr val="666766"/>
                </a:solidFill>
                <a:latin typeface="Arial"/>
                <a:ea typeface="Microsoft YaHei"/>
              </a:rPr>
              <a:t>dollar</a:t>
            </a:r>
            <a:r>
              <a:rPr sz="1100" b="0">
                <a:solidFill>
                  <a:srgbClr val="43485E"/>
                </a:solidFill>
                <a:latin typeface="Arial"/>
                <a:ea typeface="Microsoft YaHei"/>
              </a:rPr>
              <a:t> </a:t>
            </a:r>
            <a:r>
              <a:rPr sz="1100" b="0">
                <a:solidFill>
                  <a:srgbClr val="5C5D5F"/>
                </a:solidFill>
                <a:latin typeface="Arial"/>
                <a:ea typeface="Microsoft YaHei"/>
              </a:rPr>
              <a:t>volume and</a:t>
            </a:r>
          </a:p>
          <a:p>
            <a:pPr algn="l">
              <a:lnSpc>
                <a:spcPts val="1800"/>
              </a:lnSpc>
              <a:spcBef>
                <a:spcPts val="0"/>
              </a:spcBef>
              <a:spcAft>
                <a:spcPts val="0"/>
              </a:spcAft>
            </a:pPr>
            <a:r>
              <a:rPr sz="1100" b="0">
                <a:solidFill>
                  <a:srgbClr val="59595C"/>
                </a:solidFill>
                <a:latin typeface="Arial"/>
                <a:ea typeface="Microsoft YaHei"/>
              </a:rPr>
              <a:t>deal</a:t>
            </a:r>
            <a:r>
              <a:rPr sz="1100" b="0">
                <a:solidFill>
                  <a:srgbClr val="4F4F51"/>
                </a:solidFill>
                <a:latin typeface="Arial"/>
                <a:ea typeface="Microsoft YaHei"/>
              </a:rPr>
              <a:t> count</a:t>
            </a:r>
            <a:r>
              <a:rPr sz="1100" b="0">
                <a:solidFill>
                  <a:srgbClr val="525152"/>
                </a:solidFill>
                <a:latin typeface="Arial"/>
                <a:ea typeface="Microsoft YaHei"/>
              </a:rPr>
              <a:t> is central </a:t>
            </a:r>
            <a:r>
              <a:rPr sz="1100" b="0">
                <a:solidFill>
                  <a:srgbClr val="373738"/>
                </a:solidFill>
                <a:latin typeface="Arial"/>
                <a:ea typeface="Microsoft YaHei"/>
              </a:rPr>
              <a:t>to</a:t>
            </a:r>
            <a:r>
              <a:rPr sz="1100" b="0">
                <a:solidFill>
                  <a:srgbClr val="575755"/>
                </a:solidFill>
                <a:latin typeface="Arial"/>
                <a:ea typeface="Microsoft YaHei"/>
              </a:rPr>
              <a:t> interpreting</a:t>
            </a:r>
            <a:r>
              <a:rPr sz="1100" b="0">
                <a:solidFill>
                  <a:srgbClr val="DAD8DA"/>
                </a:solidFill>
                <a:latin typeface="Arial"/>
                <a:ea typeface="Microsoft YaHei"/>
              </a:rPr>
              <a:t> </a:t>
            </a:r>
            <a:r>
              <a:rPr sz="1100" b="0">
                <a:solidFill>
                  <a:srgbClr val="535353"/>
                </a:solidFill>
                <a:latin typeface="Arial"/>
                <a:ea typeface="Microsoft YaHei"/>
              </a:rPr>
              <a:t>whether </a:t>
            </a:r>
            <a:r>
              <a:rPr sz="1100" b="0">
                <a:solidFill>
                  <a:srgbClr val="535353"/>
                </a:solidFill>
                <a:latin typeface="Arial"/>
                <a:ea typeface="Microsoft YaHei"/>
              </a:rPr>
              <a:t>this is </a:t>
            </a:r>
            <a:r>
              <a:rPr sz="1100" b="0">
                <a:solidFill>
                  <a:srgbClr val="434443"/>
                </a:solidFill>
                <a:latin typeface="Arial"/>
                <a:ea typeface="Microsoft YaHei"/>
              </a:rPr>
              <a:t>an</a:t>
            </a:r>
            <a:r>
              <a:rPr sz="1100" b="0">
                <a:solidFill>
                  <a:srgbClr val="535353"/>
                </a:solidFill>
                <a:latin typeface="Arial"/>
                <a:ea typeface="Microsoft YaHei"/>
              </a:rPr>
              <a:t> 'IPO wave'</a:t>
            </a:r>
          </a:p>
        </p:txBody>
      </p:sp>
      <p:sp>
        <p:nvSpPr>
          <p:cNvPr id="23" name="TextBox 22"/>
          <p:cNvSpPr txBox="1"/>
          <p:nvPr/>
        </p:nvSpPr>
        <p:spPr>
          <a:xfrm>
            <a:off x="387350" y="1689100"/>
            <a:ext cx="317500" cy="273050"/>
          </a:xfrm>
          <a:prstGeom prst="rect">
            <a:avLst/>
          </a:prstGeom>
          <a:noFill/>
        </p:spPr>
        <p:txBody>
          <a:bodyPr wrap="none" anchor="ctr" lIns="0" rIns="0" tIns="0" bIns="0">
            <a:noAutofit/>
          </a:bodyPr>
          <a:lstStyle/>
          <a:p>
            <a:pPr algn="l"/>
            <a:r>
              <a:rPr sz="2150" b="1">
                <a:solidFill>
                  <a:srgbClr val="0B244E"/>
                </a:solidFill>
                <a:latin typeface="Arial"/>
                <a:ea typeface="Microsoft YaHei"/>
              </a:rPr>
              <a:t>01</a:t>
            </a:r>
          </a:p>
        </p:txBody>
      </p:sp>
      <p:sp>
        <p:nvSpPr>
          <p:cNvPr id="24" name="TextBox 23"/>
          <p:cNvSpPr txBox="1"/>
          <p:nvPr/>
        </p:nvSpPr>
        <p:spPr>
          <a:xfrm>
            <a:off x="2082800" y="2146300"/>
            <a:ext cx="4368800" cy="381000"/>
          </a:xfrm>
          <a:prstGeom prst="rect">
            <a:avLst/>
          </a:prstGeom>
          <a:noFill/>
        </p:spPr>
        <p:txBody>
          <a:bodyPr wrap="none" anchor="ctr" lIns="0" rIns="0" tIns="0" bIns="0">
            <a:noAutofit/>
          </a:bodyPr>
          <a:lstStyle/>
          <a:p>
            <a:pPr algn="l">
              <a:lnSpc>
                <a:spcPts val="1850"/>
              </a:lnSpc>
              <a:spcBef>
                <a:spcPts val="0"/>
              </a:spcBef>
              <a:spcAft>
                <a:spcPts val="0"/>
              </a:spcAft>
            </a:pPr>
            <a:r>
              <a:rPr sz="1150" b="0">
                <a:solidFill>
                  <a:srgbClr val="5E616B"/>
                </a:solidFill>
                <a:latin typeface="Arial"/>
                <a:ea typeface="Microsoft YaHei"/>
              </a:rPr>
              <a:t>~60</a:t>
            </a:r>
            <a:r>
              <a:rPr sz="1150" b="0">
                <a:solidFill>
                  <a:srgbClr val="5A5C61"/>
                </a:solidFill>
                <a:latin typeface="Arial"/>
                <a:ea typeface="Microsoft YaHei"/>
              </a:rPr>
              <a:t> US </a:t>
            </a:r>
            <a:r>
              <a:rPr sz="1150" b="0">
                <a:solidFill>
                  <a:srgbClr val="575A68"/>
                </a:solidFill>
                <a:latin typeface="Arial"/>
                <a:ea typeface="Microsoft YaHei"/>
              </a:rPr>
              <a:t>companies</a:t>
            </a:r>
            <a:r>
              <a:rPr sz="1150" b="0">
                <a:solidFill>
                  <a:srgbClr val="5A5C61"/>
                </a:solidFill>
                <a:latin typeface="Arial"/>
                <a:ea typeface="Microsoft YaHei"/>
              </a:rPr>
              <a:t> </a:t>
            </a:r>
            <a:r>
              <a:rPr sz="1150" b="0">
                <a:solidFill>
                  <a:srgbClr val="5B5D65"/>
                </a:solidFill>
                <a:latin typeface="Arial"/>
                <a:ea typeface="Microsoft YaHei"/>
              </a:rPr>
              <a:t>have</a:t>
            </a:r>
            <a:r>
              <a:rPr sz="1150" b="0">
                <a:solidFill>
                  <a:srgbClr val="5A5C61"/>
                </a:solidFill>
                <a:latin typeface="Arial"/>
                <a:ea typeface="Microsoft YaHei"/>
              </a:rPr>
              <a:t> </a:t>
            </a:r>
            <a:r>
              <a:rPr sz="1150" b="0">
                <a:solidFill>
                  <a:srgbClr val="6F727D"/>
                </a:solidFill>
                <a:latin typeface="Arial"/>
                <a:ea typeface="Microsoft YaHei"/>
              </a:rPr>
              <a:t>IPO'</a:t>
            </a:r>
            <a:r>
              <a:rPr sz="1150" b="0">
                <a:solidFill>
                  <a:srgbClr val="4A4D57"/>
                </a:solidFill>
                <a:latin typeface="Arial"/>
                <a:ea typeface="Microsoft YaHei"/>
              </a:rPr>
              <a:t>d </a:t>
            </a:r>
            <a:r>
              <a:rPr sz="1150" b="0">
                <a:solidFill>
                  <a:srgbClr val="67676F"/>
                </a:solidFill>
                <a:latin typeface="Arial"/>
                <a:ea typeface="Microsoft YaHei"/>
              </a:rPr>
              <a:t>YTD</a:t>
            </a:r>
            <a:r>
              <a:rPr sz="1150" b="0">
                <a:solidFill>
                  <a:srgbClr val="5A5C61"/>
                </a:solidFill>
                <a:latin typeface="Arial"/>
                <a:ea typeface="Microsoft YaHei"/>
              </a:rPr>
              <a:t> in 2026 — a &gt;50% YoY</a:t>
            </a:r>
            <a:r>
              <a:rPr sz="1150" b="0">
                <a:solidFill>
                  <a:srgbClr val="5A5C61"/>
                </a:solidFill>
                <a:latin typeface="Arial"/>
                <a:ea typeface="Microsoft YaHei"/>
              </a:rPr>
              <a:t> </a:t>
            </a:r>
            <a:r>
              <a:rPr sz="1150" b="0">
                <a:solidFill>
                  <a:srgbClr val="66666A"/>
                </a:solidFill>
                <a:latin typeface="Arial"/>
                <a:ea typeface="Microsoft YaHei"/>
              </a:rPr>
              <a:t>increase,</a:t>
            </a:r>
          </a:p>
          <a:p>
            <a:pPr algn="l">
              <a:lnSpc>
                <a:spcPts val="1850"/>
              </a:lnSpc>
              <a:spcBef>
                <a:spcPts val="0"/>
              </a:spcBef>
              <a:spcAft>
                <a:spcPts val="0"/>
              </a:spcAft>
            </a:pPr>
            <a:r>
              <a:rPr sz="1150" b="0">
                <a:solidFill>
                  <a:srgbClr val="62626E"/>
                </a:solidFill>
                <a:latin typeface="Arial"/>
                <a:ea typeface="Microsoft YaHei"/>
              </a:rPr>
              <a:t>but still</a:t>
            </a:r>
            <a:r>
              <a:rPr sz="1150" b="0">
                <a:solidFill>
                  <a:srgbClr val="81848B"/>
                </a:solidFill>
                <a:latin typeface="Arial"/>
                <a:ea typeface="Microsoft YaHei"/>
              </a:rPr>
              <a:t> </a:t>
            </a:r>
            <a:r>
              <a:rPr sz="1150" b="0">
                <a:solidFill>
                  <a:srgbClr val="5C6068"/>
                </a:solidFill>
                <a:latin typeface="Arial"/>
                <a:ea typeface="Microsoft YaHei"/>
              </a:rPr>
              <a:t>close </a:t>
            </a:r>
            <a:r>
              <a:rPr sz="1150" b="0">
                <a:solidFill>
                  <a:srgbClr val="797983"/>
                </a:solidFill>
                <a:latin typeface="Arial"/>
                <a:ea typeface="Microsoft YaHei"/>
              </a:rPr>
              <a:t>to </a:t>
            </a:r>
            <a:r>
              <a:rPr sz="1150" b="0">
                <a:solidFill>
                  <a:srgbClr val="5A5B66"/>
                </a:solidFill>
                <a:latin typeface="Arial"/>
                <a:ea typeface="Microsoft YaHei"/>
              </a:rPr>
              <a:t>the 25-year</a:t>
            </a:r>
            <a:r>
              <a:rPr sz="1150" b="0">
                <a:solidFill>
                  <a:srgbClr val="A7A9AF"/>
                </a:solidFill>
                <a:latin typeface="Arial"/>
                <a:ea typeface="Microsoft YaHei"/>
              </a:rPr>
              <a:t> </a:t>
            </a:r>
            <a:r>
              <a:rPr sz="1150" b="0">
                <a:solidFill>
                  <a:srgbClr val="56585B"/>
                </a:solidFill>
                <a:latin typeface="Arial"/>
                <a:ea typeface="Microsoft YaHei"/>
              </a:rPr>
              <a:t>median </a:t>
            </a:r>
            <a:r>
              <a:rPr sz="1150" b="0">
                <a:solidFill>
                  <a:srgbClr val="868888"/>
                </a:solidFill>
                <a:latin typeface="Arial"/>
                <a:ea typeface="Microsoft YaHei"/>
              </a:rPr>
              <a:t>of</a:t>
            </a:r>
            <a:r>
              <a:rPr sz="1150" b="0">
                <a:solidFill>
                  <a:srgbClr val="8D8D8F"/>
                </a:solidFill>
                <a:latin typeface="Arial"/>
                <a:ea typeface="Microsoft YaHei"/>
              </a:rPr>
              <a:t> </a:t>
            </a:r>
            <a:r>
              <a:rPr sz="1150" b="0">
                <a:solidFill>
                  <a:srgbClr val="656466"/>
                </a:solidFill>
                <a:latin typeface="Arial"/>
                <a:ea typeface="Microsoft YaHei"/>
              </a:rPr>
              <a:t>~</a:t>
            </a:r>
            <a:r>
              <a:rPr sz="1150" b="0">
                <a:solidFill>
                  <a:srgbClr val="404043"/>
                </a:solidFill>
                <a:latin typeface="Arial"/>
                <a:ea typeface="Microsoft YaHei"/>
              </a:rPr>
              <a:t>100</a:t>
            </a:r>
            <a:r>
              <a:rPr sz="1150" b="0">
                <a:solidFill>
                  <a:srgbClr val="8C8C8E"/>
                </a:solidFill>
                <a:latin typeface="Arial"/>
                <a:ea typeface="Microsoft YaHei"/>
              </a:rPr>
              <a:t> </a:t>
            </a:r>
            <a:r>
              <a:rPr sz="1150" b="0">
                <a:solidFill>
                  <a:srgbClr val="5B5C5D"/>
                </a:solidFill>
                <a:latin typeface="Arial"/>
                <a:ea typeface="Microsoft YaHei"/>
              </a:rPr>
              <a:t>deals/year</a:t>
            </a:r>
          </a:p>
        </p:txBody>
      </p:sp>
      <p:sp>
        <p:nvSpPr>
          <p:cNvPr id="25" name="TextBox 24"/>
          <p:cNvSpPr txBox="1"/>
          <p:nvPr/>
        </p:nvSpPr>
        <p:spPr>
          <a:xfrm>
            <a:off x="11474450" y="2343150"/>
            <a:ext cx="311150" cy="260350"/>
          </a:xfrm>
          <a:prstGeom prst="rect">
            <a:avLst/>
          </a:prstGeom>
          <a:noFill/>
        </p:spPr>
        <p:txBody>
          <a:bodyPr wrap="none" anchor="ctr" lIns="0" rIns="0" tIns="0" bIns="0">
            <a:noAutofit/>
          </a:bodyPr>
          <a:lstStyle/>
          <a:p>
            <a:pPr algn="l">
              <a:lnSpc>
                <a:spcPts val="1150"/>
              </a:lnSpc>
              <a:spcBef>
                <a:spcPts val="0"/>
              </a:spcBef>
              <a:spcAft>
                <a:spcPts val="0"/>
              </a:spcAft>
            </a:pPr>
            <a:r>
              <a:rPr sz="850" b="1">
                <a:solidFill>
                  <a:srgbClr val="DB5F61"/>
                </a:solidFill>
                <a:latin typeface="Arial"/>
                <a:ea typeface="Microsoft YaHei"/>
              </a:rPr>
              <a:t>2026</a:t>
            </a:r>
            <a:r>
              <a:rPr sz="850" b="1">
                <a:solidFill>
                  <a:srgbClr val="EDADAF"/>
                </a:solidFill>
                <a:latin typeface="Arial"/>
                <a:ea typeface="Microsoft YaHei"/>
              </a:rPr>
              <a:t>:</a:t>
            </a:r>
          </a:p>
          <a:p>
            <a:pPr algn="l">
              <a:lnSpc>
                <a:spcPts val="1150"/>
              </a:lnSpc>
              <a:spcBef>
                <a:spcPts val="0"/>
              </a:spcBef>
              <a:spcAft>
                <a:spcPts val="0"/>
              </a:spcAft>
            </a:pPr>
            <a:r>
              <a:rPr sz="850" b="1">
                <a:solidFill>
                  <a:srgbClr val="DB6366"/>
                </a:solidFill>
                <a:latin typeface="Arial"/>
                <a:ea typeface="Microsoft YaHei"/>
              </a:rPr>
              <a:t>53</a:t>
            </a:r>
          </a:p>
        </p:txBody>
      </p:sp>
      <p:sp>
        <p:nvSpPr>
          <p:cNvPr id="26" name="TextBox 25"/>
          <p:cNvSpPr txBox="1"/>
          <p:nvPr/>
        </p:nvSpPr>
        <p:spPr>
          <a:xfrm>
            <a:off x="2076450" y="2647950"/>
            <a:ext cx="4254500" cy="374650"/>
          </a:xfrm>
          <a:prstGeom prst="rect">
            <a:avLst/>
          </a:prstGeom>
          <a:noFill/>
        </p:spPr>
        <p:txBody>
          <a:bodyPr wrap="none" anchor="ctr" lIns="0" rIns="0" tIns="0" bIns="0">
            <a:noAutofit/>
          </a:bodyPr>
          <a:lstStyle/>
          <a:p>
            <a:pPr algn="l">
              <a:lnSpc>
                <a:spcPts val="1750"/>
              </a:lnSpc>
              <a:spcBef>
                <a:spcPts val="0"/>
              </a:spcBef>
              <a:spcAft>
                <a:spcPts val="0"/>
              </a:spcAft>
            </a:pPr>
            <a:r>
              <a:rPr sz="1150" b="0">
                <a:solidFill>
                  <a:srgbClr val="5C5E68"/>
                </a:solidFill>
                <a:latin typeface="Arial"/>
                <a:ea typeface="Microsoft YaHei"/>
              </a:rPr>
              <a:t>Compare: </a:t>
            </a:r>
            <a:r>
              <a:rPr sz="1150" b="0">
                <a:solidFill>
                  <a:srgbClr val="8C8B8F"/>
                </a:solidFill>
                <a:latin typeface="Arial"/>
                <a:ea typeface="Microsoft YaHei"/>
              </a:rPr>
              <a:t>&gt;</a:t>
            </a:r>
            <a:r>
              <a:rPr sz="1150" b="0">
                <a:solidFill>
                  <a:srgbClr val="666768"/>
                </a:solidFill>
                <a:latin typeface="Arial"/>
                <a:ea typeface="Microsoft YaHei"/>
              </a:rPr>
              <a:t>250 companies</a:t>
            </a:r>
            <a:r>
              <a:rPr sz="1150" b="0">
                <a:solidFill>
                  <a:srgbClr val="787879"/>
                </a:solidFill>
                <a:latin typeface="Arial"/>
                <a:ea typeface="Microsoft YaHei"/>
              </a:rPr>
              <a:t> </a:t>
            </a:r>
            <a:r>
              <a:rPr sz="1150" b="0">
                <a:solidFill>
                  <a:srgbClr val="69686A"/>
                </a:solidFill>
                <a:latin typeface="Arial"/>
                <a:ea typeface="Microsoft YaHei"/>
              </a:rPr>
              <a:t>went public</a:t>
            </a:r>
            <a:r>
              <a:rPr sz="1150" b="0">
                <a:solidFill>
                  <a:srgbClr val="262627"/>
                </a:solidFill>
                <a:latin typeface="Arial"/>
                <a:ea typeface="Microsoft YaHei"/>
              </a:rPr>
              <a:t> </a:t>
            </a:r>
            <a:r>
              <a:rPr sz="1150" b="0">
                <a:solidFill>
                  <a:srgbClr val="5E5E5F"/>
                </a:solidFill>
                <a:latin typeface="Arial"/>
                <a:ea typeface="Microsoft YaHei"/>
              </a:rPr>
              <a:t>in 2021;</a:t>
            </a:r>
            <a:r>
              <a:rPr sz="1150" b="0">
                <a:solidFill>
                  <a:srgbClr val="939593"/>
                </a:solidFill>
                <a:latin typeface="Arial"/>
                <a:ea typeface="Microsoft YaHei"/>
              </a:rPr>
              <a:t> </a:t>
            </a:r>
            <a:r>
              <a:rPr sz="1150" b="0">
                <a:solidFill>
                  <a:srgbClr val="616363"/>
                </a:solidFill>
                <a:latin typeface="Arial"/>
                <a:ea typeface="Microsoft YaHei"/>
              </a:rPr>
              <a:t>~400 </a:t>
            </a:r>
            <a:r>
              <a:rPr sz="1150" b="0">
                <a:solidFill>
                  <a:srgbClr val="444344"/>
                </a:solidFill>
                <a:latin typeface="Arial"/>
                <a:ea typeface="Microsoft YaHei"/>
              </a:rPr>
              <a:t>in</a:t>
            </a:r>
            <a:r>
              <a:rPr sz="1150" b="0">
                <a:solidFill>
                  <a:srgbClr val="7E7E7E"/>
                </a:solidFill>
                <a:latin typeface="Arial"/>
                <a:ea typeface="Microsoft YaHei"/>
              </a:rPr>
              <a:t> </a:t>
            </a:r>
            <a:r>
              <a:rPr sz="1150" b="0">
                <a:solidFill>
                  <a:srgbClr val="5A5A5B"/>
                </a:solidFill>
                <a:latin typeface="Arial"/>
                <a:ea typeface="Microsoft YaHei"/>
              </a:rPr>
              <a:t>1999</a:t>
            </a:r>
            <a:r>
              <a:rPr sz="1150" b="0">
                <a:solidFill>
                  <a:srgbClr val="919192"/>
                </a:solidFill>
                <a:latin typeface="Arial"/>
                <a:ea typeface="Microsoft YaHei"/>
              </a:rPr>
              <a:t> </a:t>
            </a:r>
            <a:r>
              <a:rPr sz="1150" b="0">
                <a:solidFill>
                  <a:srgbClr val="616162"/>
                </a:solidFill>
                <a:latin typeface="Arial"/>
                <a:ea typeface="Microsoft YaHei"/>
              </a:rPr>
              <a:t>at</a:t>
            </a:r>
          </a:p>
          <a:p>
            <a:pPr algn="l">
              <a:lnSpc>
                <a:spcPts val="1750"/>
              </a:lnSpc>
              <a:spcBef>
                <a:spcPts val="0"/>
              </a:spcBef>
              <a:spcAft>
                <a:spcPts val="0"/>
              </a:spcAft>
            </a:pPr>
            <a:r>
              <a:rPr sz="1150" b="0">
                <a:solidFill>
                  <a:srgbClr val="5B5B5F"/>
                </a:solidFill>
                <a:latin typeface="Arial"/>
                <a:ea typeface="Microsoft YaHei"/>
              </a:rPr>
              <a:t>the Dot-Com peak</a:t>
            </a:r>
          </a:p>
        </p:txBody>
      </p:sp>
      <p:sp>
        <p:nvSpPr>
          <p:cNvPr id="27" name="TextBox 26"/>
          <p:cNvSpPr txBox="1"/>
          <p:nvPr/>
        </p:nvSpPr>
        <p:spPr>
          <a:xfrm>
            <a:off x="7035800" y="2724150"/>
            <a:ext cx="152400" cy="114300"/>
          </a:xfrm>
          <a:prstGeom prst="rect">
            <a:avLst/>
          </a:prstGeom>
          <a:noFill/>
        </p:spPr>
        <p:txBody>
          <a:bodyPr wrap="none" anchor="ctr" lIns="0" rIns="0" tIns="0" bIns="0">
            <a:noAutofit/>
          </a:bodyPr>
          <a:lstStyle/>
          <a:p>
            <a:pPr algn="l"/>
            <a:r>
              <a:rPr sz="1050" b="1">
                <a:solidFill>
                  <a:srgbClr val="616061"/>
                </a:solidFill>
                <a:latin typeface="Arial"/>
                <a:ea typeface="Microsoft YaHei"/>
              </a:rPr>
              <a:t>20</a:t>
            </a:r>
          </a:p>
        </p:txBody>
      </p:sp>
      <p:sp>
        <p:nvSpPr>
          <p:cNvPr id="28" name="TextBox 27"/>
          <p:cNvSpPr txBox="1"/>
          <p:nvPr/>
        </p:nvSpPr>
        <p:spPr>
          <a:xfrm>
            <a:off x="2082800" y="3149600"/>
            <a:ext cx="4248150" cy="146050"/>
          </a:xfrm>
          <a:prstGeom prst="rect">
            <a:avLst/>
          </a:prstGeom>
          <a:noFill/>
        </p:spPr>
        <p:txBody>
          <a:bodyPr wrap="none" anchor="ctr" lIns="0" rIns="0" tIns="0" bIns="0">
            <a:noAutofit/>
          </a:bodyPr>
          <a:lstStyle/>
          <a:p>
            <a:pPr algn="l"/>
            <a:r>
              <a:rPr sz="1100" b="0">
                <a:solidFill>
                  <a:srgbClr val="6B696C"/>
                </a:solidFill>
                <a:latin typeface="Arial"/>
                <a:ea typeface="Microsoft YaHei"/>
              </a:rPr>
              <a:t>Record</a:t>
            </a:r>
            <a:r>
              <a:rPr sz="1100" b="0">
                <a:solidFill>
                  <a:srgbClr val="555555"/>
                </a:solidFill>
                <a:latin typeface="Arial"/>
                <a:ea typeface="Microsoft YaHei"/>
              </a:rPr>
              <a:t> dollar </a:t>
            </a:r>
            <a:r>
              <a:rPr sz="1100" b="0">
                <a:solidFill>
                  <a:srgbClr val="656466"/>
                </a:solidFill>
                <a:latin typeface="Arial"/>
                <a:ea typeface="Microsoft YaHei"/>
              </a:rPr>
              <a:t>volume</a:t>
            </a:r>
            <a:r>
              <a:rPr sz="1100" b="0">
                <a:solidFill>
                  <a:srgbClr val="7F7F7F"/>
                </a:solidFill>
                <a:latin typeface="Arial"/>
                <a:ea typeface="Microsoft YaHei"/>
              </a:rPr>
              <a:t> </a:t>
            </a:r>
            <a:r>
              <a:rPr sz="1100" b="0">
                <a:solidFill>
                  <a:srgbClr val="848585"/>
                </a:solidFill>
                <a:latin typeface="Arial"/>
                <a:ea typeface="Microsoft YaHei"/>
              </a:rPr>
              <a:t>is</a:t>
            </a:r>
            <a:r>
              <a:rPr sz="1100" b="0">
                <a:solidFill>
                  <a:srgbClr val="787578"/>
                </a:solidFill>
                <a:latin typeface="Arial"/>
                <a:ea typeface="Microsoft YaHei"/>
              </a:rPr>
              <a:t> </a:t>
            </a:r>
            <a:r>
              <a:rPr sz="1100" b="0">
                <a:solidFill>
                  <a:srgbClr val="626163"/>
                </a:solidFill>
                <a:latin typeface="Arial"/>
                <a:ea typeface="Microsoft YaHei"/>
              </a:rPr>
              <a:t>driven</a:t>
            </a:r>
            <a:r>
              <a:rPr sz="1100" b="0">
                <a:solidFill>
                  <a:srgbClr val="504E51"/>
                </a:solidFill>
                <a:latin typeface="Arial"/>
                <a:ea typeface="Microsoft YaHei"/>
              </a:rPr>
              <a:t> </a:t>
            </a:r>
            <a:r>
              <a:rPr sz="1100" b="0">
                <a:solidFill>
                  <a:srgbClr val="6C6C6D"/>
                </a:solidFill>
                <a:latin typeface="Arial"/>
                <a:ea typeface="Microsoft YaHei"/>
              </a:rPr>
              <a:t>by a </a:t>
            </a:r>
            <a:r>
              <a:rPr sz="1100" b="0">
                <a:solidFill>
                  <a:srgbClr val="515351"/>
                </a:solidFill>
                <a:latin typeface="Arial"/>
                <a:ea typeface="Microsoft YaHei"/>
              </a:rPr>
              <a:t>handful</a:t>
            </a:r>
            <a:r>
              <a:rPr sz="1100" b="0">
                <a:solidFill>
                  <a:srgbClr val="8D8B8D"/>
                </a:solidFill>
                <a:latin typeface="Arial"/>
                <a:ea typeface="Microsoft YaHei"/>
              </a:rPr>
              <a:t> </a:t>
            </a:r>
            <a:r>
              <a:rPr sz="1100" b="0">
                <a:solidFill>
                  <a:srgbClr val="595B5C"/>
                </a:solidFill>
                <a:latin typeface="Arial"/>
                <a:ea typeface="Microsoft YaHei"/>
              </a:rPr>
              <a:t>of very</a:t>
            </a:r>
            <a:r>
              <a:rPr sz="1100" b="0">
                <a:solidFill>
                  <a:srgbClr val="5C5B5D"/>
                </a:solidFill>
                <a:latin typeface="Arial"/>
                <a:ea typeface="Microsoft YaHei"/>
              </a:rPr>
              <a:t> </a:t>
            </a:r>
            <a:r>
              <a:rPr sz="1100" b="0">
                <a:solidFill>
                  <a:srgbClr val="5B5A5A"/>
                </a:solidFill>
                <a:latin typeface="Arial"/>
                <a:ea typeface="Microsoft YaHei"/>
              </a:rPr>
              <a:t>large</a:t>
            </a:r>
            <a:r>
              <a:rPr sz="1100" b="0">
                <a:solidFill>
                  <a:srgbClr val="B9B9BB"/>
                </a:solidFill>
                <a:latin typeface="Arial"/>
                <a:ea typeface="Microsoft YaHei"/>
              </a:rPr>
              <a:t> </a:t>
            </a:r>
            <a:r>
              <a:rPr sz="1100" b="0">
                <a:solidFill>
                  <a:srgbClr val="68696A"/>
                </a:solidFill>
                <a:latin typeface="Arial"/>
                <a:ea typeface="Microsoft YaHei"/>
              </a:rPr>
              <a:t>AI</a:t>
            </a:r>
            <a:r>
              <a:rPr sz="1100" b="0">
                <a:solidFill>
                  <a:srgbClr val="656465"/>
                </a:solidFill>
                <a:latin typeface="Arial"/>
                <a:ea typeface="Microsoft YaHei"/>
              </a:rPr>
              <a:t>/tech</a:t>
            </a:r>
          </a:p>
        </p:txBody>
      </p:sp>
      <p:sp>
        <p:nvSpPr>
          <p:cNvPr id="29" name="TextBox 28"/>
          <p:cNvSpPr txBox="1"/>
          <p:nvPr/>
        </p:nvSpPr>
        <p:spPr>
          <a:xfrm>
            <a:off x="2076450" y="3371850"/>
            <a:ext cx="2159000" cy="146050"/>
          </a:xfrm>
          <a:prstGeom prst="rect">
            <a:avLst/>
          </a:prstGeom>
          <a:noFill/>
        </p:spPr>
        <p:txBody>
          <a:bodyPr wrap="none" anchor="ctr" lIns="0" rIns="0" tIns="0" bIns="0">
            <a:noAutofit/>
          </a:bodyPr>
          <a:lstStyle/>
          <a:p>
            <a:pPr algn="l"/>
            <a:r>
              <a:rPr sz="1150" b="0">
                <a:solidFill>
                  <a:srgbClr val="68696A"/>
                </a:solidFill>
                <a:latin typeface="Arial"/>
                <a:ea typeface="Microsoft YaHei"/>
              </a:rPr>
              <a:t>deals, not </a:t>
            </a:r>
            <a:r>
              <a:rPr sz="1150" b="0">
                <a:solidFill>
                  <a:srgbClr val="555555"/>
                </a:solidFill>
                <a:latin typeface="Arial"/>
                <a:ea typeface="Microsoft YaHei"/>
              </a:rPr>
              <a:t>broad</a:t>
            </a:r>
            <a:r>
              <a:rPr sz="1150" b="0">
                <a:solidFill>
                  <a:srgbClr val="616062"/>
                </a:solidFill>
                <a:latin typeface="Arial"/>
                <a:ea typeface="Microsoft YaHei"/>
              </a:rPr>
              <a:t>-based</a:t>
            </a:r>
            <a:r>
              <a:rPr sz="1150" b="0">
                <a:solidFill>
                  <a:srgbClr val="939194"/>
                </a:solidFill>
                <a:latin typeface="Arial"/>
                <a:ea typeface="Microsoft YaHei"/>
              </a:rPr>
              <a:t> </a:t>
            </a:r>
            <a:r>
              <a:rPr sz="1150" b="0">
                <a:solidFill>
                  <a:srgbClr val="676567"/>
                </a:solidFill>
                <a:latin typeface="Arial"/>
                <a:ea typeface="Microsoft YaHei"/>
              </a:rPr>
              <a:t>issuance</a:t>
            </a:r>
          </a:p>
        </p:txBody>
      </p:sp>
      <p:sp>
        <p:nvSpPr>
          <p:cNvPr id="30" name="TextBox 29"/>
          <p:cNvSpPr txBox="1"/>
          <p:nvPr/>
        </p:nvSpPr>
        <p:spPr>
          <a:xfrm>
            <a:off x="7270750" y="3473450"/>
            <a:ext cx="1289050" cy="152400"/>
          </a:xfrm>
          <a:prstGeom prst="rect">
            <a:avLst/>
          </a:prstGeom>
          <a:noFill/>
        </p:spPr>
        <p:txBody>
          <a:bodyPr wrap="none" anchor="ctr" lIns="0" rIns="0" tIns="0" bIns="0">
            <a:noAutofit/>
          </a:bodyPr>
          <a:lstStyle/>
          <a:p>
            <a:pPr algn="l"/>
            <a:r>
              <a:rPr sz="1250" b="0">
                <a:solidFill>
                  <a:srgbClr val="223C65"/>
                </a:solidFill>
                <a:latin typeface="Arial"/>
                <a:ea typeface="Microsoft YaHei"/>
              </a:rPr>
              <a:t>US IPOs per year</a:t>
            </a:r>
          </a:p>
        </p:txBody>
      </p:sp>
      <p:sp>
        <p:nvSpPr>
          <p:cNvPr id="31" name="TextBox 30"/>
          <p:cNvSpPr txBox="1"/>
          <p:nvPr/>
        </p:nvSpPr>
        <p:spPr>
          <a:xfrm>
            <a:off x="6972300" y="3759200"/>
            <a:ext cx="215900" cy="1009650"/>
          </a:xfrm>
          <a:prstGeom prst="rect">
            <a:avLst/>
          </a:prstGeom>
          <a:noFill/>
        </p:spPr>
        <p:txBody>
          <a:bodyPr wrap="none" anchor="ctr" lIns="0" rIns="0" tIns="0" bIns="0">
            <a:noAutofit/>
          </a:bodyPr>
          <a:lstStyle/>
          <a:p>
            <a:pPr algn="l">
              <a:lnSpc>
                <a:spcPts val="1400"/>
              </a:lnSpc>
              <a:spcBef>
                <a:spcPts val="0"/>
              </a:spcBef>
              <a:spcAft>
                <a:spcPts val="0"/>
              </a:spcAft>
            </a:pPr>
            <a:r>
              <a:rPr sz="950" b="1">
                <a:solidFill>
                  <a:srgbClr val="4E4D50"/>
                </a:solidFill>
                <a:latin typeface="Arial"/>
                <a:ea typeface="Microsoft YaHei"/>
              </a:rPr>
              <a:t>450</a:t>
            </a:r>
          </a:p>
          <a:p>
            <a:pPr algn="l">
              <a:lnSpc>
                <a:spcPts val="1400"/>
              </a:lnSpc>
              <a:spcBef>
                <a:spcPts val="0"/>
              </a:spcBef>
              <a:spcAft>
                <a:spcPts val="0"/>
              </a:spcAft>
            </a:pPr>
            <a:r>
              <a:rPr sz="950" b="1">
                <a:solidFill>
                  <a:srgbClr val="5A5A5A"/>
                </a:solidFill>
                <a:latin typeface="Arial"/>
                <a:ea typeface="Microsoft YaHei"/>
              </a:rPr>
              <a:t>400</a:t>
            </a:r>
          </a:p>
          <a:p>
            <a:pPr algn="l">
              <a:lnSpc>
                <a:spcPts val="1400"/>
              </a:lnSpc>
              <a:spcBef>
                <a:spcPts val="0"/>
              </a:spcBef>
              <a:spcAft>
                <a:spcPts val="0"/>
              </a:spcAft>
            </a:pPr>
            <a:r>
              <a:rPr sz="950" b="1">
                <a:solidFill>
                  <a:srgbClr val="646366"/>
                </a:solidFill>
                <a:latin typeface="Arial"/>
                <a:ea typeface="Microsoft YaHei"/>
              </a:rPr>
              <a:t>350</a:t>
            </a:r>
          </a:p>
          <a:p>
            <a:pPr algn="l">
              <a:lnSpc>
                <a:spcPts val="1400"/>
              </a:lnSpc>
              <a:spcBef>
                <a:spcPts val="0"/>
              </a:spcBef>
              <a:spcAft>
                <a:spcPts val="0"/>
              </a:spcAft>
            </a:pPr>
            <a:r>
              <a:rPr sz="950" b="1">
                <a:solidFill>
                  <a:srgbClr val="676967"/>
                </a:solidFill>
                <a:latin typeface="Arial"/>
                <a:ea typeface="Microsoft YaHei"/>
              </a:rPr>
              <a:t>300</a:t>
            </a:r>
          </a:p>
          <a:p>
            <a:pPr algn="l">
              <a:lnSpc>
                <a:spcPts val="1400"/>
              </a:lnSpc>
              <a:spcBef>
                <a:spcPts val="0"/>
              </a:spcBef>
              <a:spcAft>
                <a:spcPts val="0"/>
              </a:spcAft>
            </a:pPr>
            <a:r>
              <a:rPr sz="950" b="1">
                <a:solidFill>
                  <a:srgbClr val="575758"/>
                </a:solidFill>
                <a:latin typeface="Arial"/>
                <a:ea typeface="Microsoft YaHei"/>
              </a:rPr>
              <a:t>250</a:t>
            </a:r>
          </a:p>
          <a:p>
            <a:pPr algn="l">
              <a:lnSpc>
                <a:spcPts val="1400"/>
              </a:lnSpc>
              <a:spcBef>
                <a:spcPts val="0"/>
              </a:spcBef>
              <a:spcAft>
                <a:spcPts val="0"/>
              </a:spcAft>
            </a:pPr>
            <a:r>
              <a:rPr sz="950" b="1">
                <a:solidFill>
                  <a:srgbClr val="757476"/>
                </a:solidFill>
                <a:latin typeface="Arial"/>
                <a:ea typeface="Microsoft YaHei"/>
              </a:rPr>
              <a:t>200</a:t>
            </a:r>
          </a:p>
        </p:txBody>
      </p:sp>
      <p:sp>
        <p:nvSpPr>
          <p:cNvPr id="32" name="TextBox 31"/>
          <p:cNvSpPr txBox="1"/>
          <p:nvPr/>
        </p:nvSpPr>
        <p:spPr>
          <a:xfrm>
            <a:off x="7683500" y="3784600"/>
            <a:ext cx="292100" cy="139700"/>
          </a:xfrm>
          <a:prstGeom prst="rect">
            <a:avLst/>
          </a:prstGeom>
          <a:noFill/>
        </p:spPr>
        <p:txBody>
          <a:bodyPr wrap="none" anchor="ctr" lIns="0" rIns="0" tIns="0" bIns="0">
            <a:noAutofit/>
          </a:bodyPr>
          <a:lstStyle/>
          <a:p>
            <a:pPr algn="l"/>
            <a:r>
              <a:rPr sz="1000" b="0">
                <a:solidFill>
                  <a:srgbClr val="707F9C"/>
                </a:solidFill>
                <a:latin typeface="Arial"/>
                <a:ea typeface="Microsoft YaHei"/>
              </a:rPr>
              <a:t>1999</a:t>
            </a:r>
          </a:p>
        </p:txBody>
      </p:sp>
      <p:sp>
        <p:nvSpPr>
          <p:cNvPr id="33" name="TextBox 32"/>
          <p:cNvSpPr txBox="1"/>
          <p:nvPr/>
        </p:nvSpPr>
        <p:spPr>
          <a:xfrm>
            <a:off x="7715250" y="3930650"/>
            <a:ext cx="222250" cy="120650"/>
          </a:xfrm>
          <a:prstGeom prst="rect">
            <a:avLst/>
          </a:prstGeom>
          <a:noFill/>
        </p:spPr>
        <p:txBody>
          <a:bodyPr wrap="none" anchor="ctr" lIns="0" rIns="0" tIns="0" bIns="0">
            <a:noAutofit/>
          </a:bodyPr>
          <a:lstStyle/>
          <a:p>
            <a:pPr algn="l"/>
            <a:r>
              <a:rPr sz="1000" b="1">
                <a:solidFill>
                  <a:srgbClr val="6C7B9B"/>
                </a:solidFill>
                <a:latin typeface="Arial"/>
                <a:ea typeface="Microsoft YaHei"/>
              </a:rPr>
              <a:t>394</a:t>
            </a:r>
          </a:p>
        </p:txBody>
      </p:sp>
      <p:sp>
        <p:nvSpPr>
          <p:cNvPr id="34" name="TextBox 33"/>
          <p:cNvSpPr txBox="1"/>
          <p:nvPr/>
        </p:nvSpPr>
        <p:spPr>
          <a:xfrm>
            <a:off x="387350" y="3943350"/>
            <a:ext cx="355600" cy="266700"/>
          </a:xfrm>
          <a:prstGeom prst="rect">
            <a:avLst/>
          </a:prstGeom>
          <a:noFill/>
        </p:spPr>
        <p:txBody>
          <a:bodyPr wrap="none" anchor="ctr" lIns="0" rIns="0" tIns="0" bIns="0">
            <a:noAutofit/>
          </a:bodyPr>
          <a:lstStyle/>
          <a:p>
            <a:pPr algn="l"/>
            <a:r>
              <a:rPr sz="2400" b="1">
                <a:solidFill>
                  <a:srgbClr val="08204C"/>
                </a:solidFill>
                <a:latin typeface="Arial"/>
                <a:ea typeface="Microsoft YaHei"/>
              </a:rPr>
              <a:t>02</a:t>
            </a:r>
          </a:p>
        </p:txBody>
      </p:sp>
      <p:sp>
        <p:nvSpPr>
          <p:cNvPr id="35" name="TextBox 34"/>
          <p:cNvSpPr txBox="1"/>
          <p:nvPr/>
        </p:nvSpPr>
        <p:spPr>
          <a:xfrm>
            <a:off x="1873250" y="3975100"/>
            <a:ext cx="4051300" cy="165100"/>
          </a:xfrm>
          <a:prstGeom prst="rect">
            <a:avLst/>
          </a:prstGeom>
          <a:noFill/>
        </p:spPr>
        <p:txBody>
          <a:bodyPr wrap="none" anchor="ctr" lIns="0" rIns="0" tIns="0" bIns="0">
            <a:noAutofit/>
          </a:bodyPr>
          <a:lstStyle/>
          <a:p>
            <a:pPr algn="l"/>
            <a:r>
              <a:rPr sz="1250" b="0">
                <a:solidFill>
                  <a:srgbClr val="202A52"/>
                </a:solidFill>
                <a:latin typeface="Arial"/>
                <a:ea typeface="Microsoft YaHei"/>
              </a:rPr>
              <a:t>Structural</a:t>
            </a:r>
            <a:r>
              <a:rPr sz="1250" b="0">
                <a:solidFill>
                  <a:srgbClr val="4D5676"/>
                </a:solidFill>
                <a:latin typeface="Arial"/>
                <a:ea typeface="Microsoft YaHei"/>
              </a:rPr>
              <a:t> </a:t>
            </a:r>
            <a:r>
              <a:rPr sz="1250" b="0">
                <a:solidFill>
                  <a:srgbClr val="283055"/>
                </a:solidFill>
                <a:latin typeface="Arial"/>
                <a:ea typeface="Microsoft YaHei"/>
              </a:rPr>
              <a:t>context (Ritter): </a:t>
            </a:r>
            <a:r>
              <a:rPr sz="1250" b="0">
                <a:solidFill>
                  <a:srgbClr val="424245"/>
                </a:solidFill>
                <a:latin typeface="Arial"/>
                <a:ea typeface="Microsoft YaHei"/>
              </a:rPr>
              <a:t>Post-2001</a:t>
            </a:r>
            <a:r>
              <a:rPr sz="1250" b="0">
                <a:solidFill>
                  <a:srgbClr val="343A54"/>
                </a:solidFill>
                <a:latin typeface="Arial"/>
                <a:ea typeface="Microsoft YaHei"/>
              </a:rPr>
              <a:t> </a:t>
            </a:r>
            <a:r>
              <a:rPr sz="1250" b="0">
                <a:solidFill>
                  <a:srgbClr val="4F4E50"/>
                </a:solidFill>
                <a:latin typeface="Arial"/>
                <a:ea typeface="Microsoft YaHei"/>
              </a:rPr>
              <a:t>IPO</a:t>
            </a:r>
            <a:r>
              <a:rPr sz="1250" b="0">
                <a:solidFill>
                  <a:srgbClr val="343A54"/>
                </a:solidFill>
                <a:latin typeface="Arial"/>
                <a:ea typeface="Microsoft YaHei"/>
              </a:rPr>
              <a:t> </a:t>
            </a:r>
            <a:r>
              <a:rPr sz="1250" b="0">
                <a:solidFill>
                  <a:srgbClr val="606162"/>
                </a:solidFill>
                <a:latin typeface="Arial"/>
                <a:ea typeface="Microsoft YaHei"/>
              </a:rPr>
              <a:t>markets have</a:t>
            </a:r>
          </a:p>
        </p:txBody>
      </p:sp>
      <p:sp>
        <p:nvSpPr>
          <p:cNvPr id="36" name="TextBox 35"/>
          <p:cNvSpPr txBox="1"/>
          <p:nvPr/>
        </p:nvSpPr>
        <p:spPr>
          <a:xfrm>
            <a:off x="8178800" y="4019550"/>
            <a:ext cx="603250" cy="412750"/>
          </a:xfrm>
          <a:prstGeom prst="rect">
            <a:avLst/>
          </a:prstGeom>
          <a:noFill/>
        </p:spPr>
        <p:txBody>
          <a:bodyPr wrap="none" anchor="ctr" lIns="0" rIns="0" tIns="0" bIns="0">
            <a:noAutofit/>
          </a:bodyPr>
          <a:lstStyle/>
          <a:p>
            <a:pPr algn="ctr">
              <a:lnSpc>
                <a:spcPts val="1200"/>
              </a:lnSpc>
              <a:spcBef>
                <a:spcPts val="0"/>
              </a:spcBef>
              <a:spcAft>
                <a:spcPts val="0"/>
              </a:spcAft>
            </a:pPr>
            <a:r>
              <a:rPr sz="950" b="1">
                <a:solidFill>
                  <a:srgbClr val="A9A9A9"/>
                </a:solidFill>
                <a:latin typeface="Arial"/>
                <a:ea typeface="Microsoft YaHei"/>
              </a:rPr>
              <a:t>1995-2000</a:t>
            </a:r>
          </a:p>
          <a:p>
            <a:pPr algn="ctr">
              <a:lnSpc>
                <a:spcPts val="1200"/>
              </a:lnSpc>
              <a:spcBef>
                <a:spcPts val="0"/>
              </a:spcBef>
              <a:spcAft>
                <a:spcPts val="0"/>
              </a:spcAft>
            </a:pPr>
            <a:r>
              <a:rPr sz="950" b="1">
                <a:solidFill>
                  <a:srgbClr val="A2A3A3"/>
                </a:solidFill>
                <a:latin typeface="Arial"/>
                <a:ea typeface="Microsoft YaHei"/>
              </a:rPr>
              <a:t>median:</a:t>
            </a:r>
          </a:p>
          <a:p>
            <a:pPr algn="ctr">
              <a:lnSpc>
                <a:spcPts val="1200"/>
              </a:lnSpc>
              <a:spcBef>
                <a:spcPts val="0"/>
              </a:spcBef>
              <a:spcAft>
                <a:spcPts val="0"/>
              </a:spcAft>
            </a:pPr>
            <a:r>
              <a:rPr sz="950" b="1">
                <a:solidFill>
                  <a:srgbClr val="AEAFAF"/>
                </a:solidFill>
                <a:latin typeface="Arial"/>
                <a:ea typeface="Microsoft YaHei"/>
              </a:rPr>
              <a:t>294</a:t>
            </a:r>
          </a:p>
        </p:txBody>
      </p:sp>
      <p:sp>
        <p:nvSpPr>
          <p:cNvPr id="37" name="TextBox 36"/>
          <p:cNvSpPr txBox="1"/>
          <p:nvPr/>
        </p:nvSpPr>
        <p:spPr>
          <a:xfrm>
            <a:off x="10775950" y="4121150"/>
            <a:ext cx="279400" cy="139700"/>
          </a:xfrm>
          <a:prstGeom prst="rect">
            <a:avLst/>
          </a:prstGeom>
          <a:noFill/>
        </p:spPr>
        <p:txBody>
          <a:bodyPr wrap="none" anchor="ctr" lIns="0" rIns="0" tIns="0" bIns="0">
            <a:noAutofit/>
          </a:bodyPr>
          <a:lstStyle/>
          <a:p>
            <a:pPr algn="l"/>
            <a:r>
              <a:rPr sz="950" b="0">
                <a:solidFill>
                  <a:srgbClr val="7A8EA8"/>
                </a:solidFill>
                <a:latin typeface="Arial"/>
                <a:ea typeface="Microsoft YaHei"/>
              </a:rPr>
              <a:t>2021</a:t>
            </a:r>
          </a:p>
        </p:txBody>
      </p:sp>
      <p:sp>
        <p:nvSpPr>
          <p:cNvPr id="38" name="TextBox 37"/>
          <p:cNvSpPr txBox="1"/>
          <p:nvPr/>
        </p:nvSpPr>
        <p:spPr>
          <a:xfrm>
            <a:off x="1873250" y="4216400"/>
            <a:ext cx="4171950" cy="825500"/>
          </a:xfrm>
          <a:prstGeom prst="rect">
            <a:avLst/>
          </a:prstGeom>
          <a:noFill/>
        </p:spPr>
        <p:txBody>
          <a:bodyPr wrap="none" anchor="ctr" lIns="0" rIns="0" tIns="0" bIns="0">
            <a:noAutofit/>
          </a:bodyPr>
          <a:lstStyle/>
          <a:p>
            <a:pPr algn="l">
              <a:lnSpc>
                <a:spcPts val="1800"/>
              </a:lnSpc>
              <a:spcBef>
                <a:spcPts val="0"/>
              </a:spcBef>
              <a:spcAft>
                <a:spcPts val="0"/>
              </a:spcAft>
            </a:pPr>
            <a:r>
              <a:rPr sz="1100" b="0">
                <a:solidFill>
                  <a:srgbClr val="5C5E6C"/>
                </a:solidFill>
                <a:latin typeface="Arial"/>
                <a:ea typeface="Microsoft YaHei"/>
              </a:rPr>
              <a:t>structurally </a:t>
            </a:r>
            <a:r>
              <a:rPr sz="1100" b="0">
                <a:solidFill>
                  <a:srgbClr val="595C68"/>
                </a:solidFill>
                <a:latin typeface="Arial"/>
                <a:ea typeface="Microsoft YaHei"/>
              </a:rPr>
              <a:t>shrunk</a:t>
            </a:r>
            <a:r>
              <a:rPr sz="1100" b="0">
                <a:solidFill>
                  <a:srgbClr val="5F616B"/>
                </a:solidFill>
                <a:latin typeface="Arial"/>
                <a:ea typeface="Microsoft YaHei"/>
              </a:rPr>
              <a:t> (~100/</a:t>
            </a:r>
            <a:r>
              <a:rPr sz="1100" b="0">
                <a:solidFill>
                  <a:srgbClr val="5B5D67"/>
                </a:solidFill>
                <a:latin typeface="Arial"/>
                <a:ea typeface="Microsoft YaHei"/>
              </a:rPr>
              <a:t>year vs. </a:t>
            </a:r>
            <a:r>
              <a:rPr sz="1100" b="0">
                <a:solidFill>
                  <a:srgbClr val="999999"/>
                </a:solidFill>
                <a:latin typeface="Arial"/>
                <a:ea typeface="Microsoft YaHei"/>
              </a:rPr>
              <a:t>&gt;</a:t>
            </a:r>
            <a:r>
              <a:rPr sz="1100" b="0">
                <a:solidFill>
                  <a:srgbClr val="65666B"/>
                </a:solidFill>
                <a:latin typeface="Arial"/>
                <a:ea typeface="Microsoft YaHei"/>
              </a:rPr>
              <a:t>300/year in </a:t>
            </a:r>
            <a:r>
              <a:rPr sz="1100" b="0">
                <a:solidFill>
                  <a:srgbClr val="4F4F51"/>
                </a:solidFill>
                <a:latin typeface="Arial"/>
                <a:ea typeface="Microsoft YaHei"/>
              </a:rPr>
              <a:t>the</a:t>
            </a:r>
            <a:r>
              <a:rPr sz="1100" b="0">
                <a:solidFill>
                  <a:srgbClr val="5E6067"/>
                </a:solidFill>
                <a:latin typeface="Arial"/>
                <a:ea typeface="Microsoft YaHei"/>
              </a:rPr>
              <a:t> </a:t>
            </a:r>
            <a:r>
              <a:rPr sz="1100" b="0">
                <a:solidFill>
                  <a:srgbClr val="5F5F61"/>
                </a:solidFill>
                <a:latin typeface="Arial"/>
                <a:ea typeface="Microsoft YaHei"/>
              </a:rPr>
              <a:t>1980s-</a:t>
            </a:r>
            <a:r>
              <a:rPr sz="1100" b="0">
                <a:solidFill>
                  <a:srgbClr val="636264"/>
                </a:solidFill>
                <a:latin typeface="Arial"/>
                <a:ea typeface="Microsoft YaHei"/>
              </a:rPr>
              <a:t>90s)</a:t>
            </a:r>
          </a:p>
          <a:p>
            <a:pPr algn="l">
              <a:lnSpc>
                <a:spcPts val="1800"/>
              </a:lnSpc>
              <a:spcBef>
                <a:spcPts val="0"/>
              </a:spcBef>
              <a:spcAft>
                <a:spcPts val="0"/>
              </a:spcAft>
            </a:pPr>
            <a:r>
              <a:rPr sz="1100" b="0">
                <a:solidFill>
                  <a:srgbClr val="696B75"/>
                </a:solidFill>
                <a:latin typeface="Arial"/>
                <a:ea typeface="Microsoft YaHei"/>
              </a:rPr>
              <a:t>due to </a:t>
            </a:r>
            <a:r>
              <a:rPr sz="1100" b="0">
                <a:solidFill>
                  <a:srgbClr val="2D2E39"/>
                </a:solidFill>
                <a:latin typeface="Arial"/>
                <a:ea typeface="Microsoft YaHei"/>
              </a:rPr>
              <a:t>(</a:t>
            </a:r>
            <a:r>
              <a:rPr sz="1100" b="0">
                <a:solidFill>
                  <a:srgbClr val="636467"/>
                </a:solidFill>
                <a:latin typeface="Arial"/>
                <a:ea typeface="Microsoft YaHei"/>
              </a:rPr>
              <a:t>1) </a:t>
            </a:r>
            <a:r>
              <a:rPr sz="1100" b="0">
                <a:solidFill>
                  <a:srgbClr val="515259"/>
                </a:solidFill>
                <a:latin typeface="Arial"/>
                <a:ea typeface="Microsoft YaHei"/>
              </a:rPr>
              <a:t>growth of</a:t>
            </a:r>
            <a:r>
              <a:rPr sz="1100" b="0">
                <a:solidFill>
                  <a:srgbClr val="92959A"/>
                </a:solidFill>
                <a:latin typeface="Arial"/>
                <a:ea typeface="Microsoft YaHei"/>
              </a:rPr>
              <a:t> </a:t>
            </a:r>
            <a:r>
              <a:rPr sz="1100" b="0">
                <a:solidFill>
                  <a:srgbClr val="616263"/>
                </a:solidFill>
                <a:latin typeface="Arial"/>
                <a:ea typeface="Microsoft YaHei"/>
              </a:rPr>
              <a:t>private</a:t>
            </a:r>
            <a:r>
              <a:rPr sz="1100" b="0">
                <a:solidFill>
                  <a:srgbClr val="48484A"/>
                </a:solidFill>
                <a:latin typeface="Arial"/>
                <a:ea typeface="Microsoft YaHei"/>
              </a:rPr>
              <a:t> </a:t>
            </a:r>
            <a:r>
              <a:rPr sz="1100" b="0">
                <a:solidFill>
                  <a:srgbClr val="5F6061"/>
                </a:solidFill>
                <a:latin typeface="Arial"/>
                <a:ea typeface="Microsoft YaHei"/>
              </a:rPr>
              <a:t>capital (VC</a:t>
            </a:r>
            <a:r>
              <a:rPr sz="1100" b="0">
                <a:solidFill>
                  <a:srgbClr val="7D7C7D"/>
                </a:solidFill>
                <a:latin typeface="Arial"/>
                <a:ea typeface="Microsoft YaHei"/>
              </a:rPr>
              <a:t>/PE</a:t>
            </a:r>
            <a:r>
              <a:rPr sz="1100" b="0">
                <a:solidFill>
                  <a:srgbClr val="3E3F3F"/>
                </a:solidFill>
                <a:latin typeface="Arial"/>
                <a:ea typeface="Microsoft YaHei"/>
              </a:rPr>
              <a:t>) </a:t>
            </a:r>
            <a:r>
              <a:rPr sz="1100" b="0">
                <a:solidFill>
                  <a:srgbClr val="616061"/>
                </a:solidFill>
                <a:latin typeface="Arial"/>
                <a:ea typeface="Microsoft YaHei"/>
              </a:rPr>
              <a:t>reducing</a:t>
            </a:r>
            <a:r>
              <a:rPr sz="1100" b="0">
                <a:solidFill>
                  <a:srgbClr val="5E5F60"/>
                </a:solidFill>
                <a:latin typeface="Arial"/>
                <a:ea typeface="Microsoft YaHei"/>
              </a:rPr>
              <a:t> the need</a:t>
            </a:r>
          </a:p>
          <a:p>
            <a:pPr algn="l">
              <a:lnSpc>
                <a:spcPts val="1800"/>
              </a:lnSpc>
              <a:spcBef>
                <a:spcPts val="0"/>
              </a:spcBef>
              <a:spcAft>
                <a:spcPts val="0"/>
              </a:spcAft>
            </a:pPr>
            <a:r>
              <a:rPr sz="1100" b="0">
                <a:solidFill>
                  <a:srgbClr val="3F4047"/>
                </a:solidFill>
                <a:latin typeface="Arial"/>
                <a:ea typeface="Microsoft YaHei"/>
              </a:rPr>
              <a:t>to</a:t>
            </a:r>
            <a:r>
              <a:rPr sz="1100" b="0">
                <a:solidFill>
                  <a:srgbClr val="656668"/>
                </a:solidFill>
                <a:latin typeface="Arial"/>
                <a:ea typeface="Microsoft YaHei"/>
              </a:rPr>
              <a:t> go </a:t>
            </a:r>
            <a:r>
              <a:rPr sz="1100" b="0">
                <a:solidFill>
                  <a:srgbClr val="5F605D"/>
                </a:solidFill>
                <a:latin typeface="Arial"/>
                <a:ea typeface="Microsoft YaHei"/>
              </a:rPr>
              <a:t>public,</a:t>
            </a:r>
            <a:r>
              <a:rPr sz="1100" b="0">
                <a:solidFill>
                  <a:srgbClr val="5C5C5D"/>
                </a:solidFill>
                <a:latin typeface="Arial"/>
                <a:ea typeface="Microsoft YaHei"/>
              </a:rPr>
              <a:t> and (2)</a:t>
            </a:r>
            <a:r>
              <a:rPr sz="1100" b="0">
                <a:solidFill>
                  <a:srgbClr val="838383"/>
                </a:solidFill>
                <a:latin typeface="Arial"/>
                <a:ea typeface="Microsoft YaHei"/>
              </a:rPr>
              <a:t> </a:t>
            </a:r>
            <a:r>
              <a:rPr sz="1100" b="0">
                <a:solidFill>
                  <a:srgbClr val="4D4B4F"/>
                </a:solidFill>
                <a:latin typeface="Arial"/>
                <a:ea typeface="Microsoft YaHei"/>
              </a:rPr>
              <a:t>'</a:t>
            </a:r>
            <a:r>
              <a:rPr sz="1100" b="0">
                <a:solidFill>
                  <a:srgbClr val="5A5B5A"/>
                </a:solidFill>
                <a:latin typeface="Arial"/>
                <a:ea typeface="Microsoft YaHei"/>
              </a:rPr>
              <a:t>winner-</a:t>
            </a:r>
            <a:r>
              <a:rPr sz="1100" b="0">
                <a:solidFill>
                  <a:srgbClr val="636364"/>
                </a:solidFill>
                <a:latin typeface="Arial"/>
                <a:ea typeface="Microsoft YaHei"/>
              </a:rPr>
              <a:t>take-most</a:t>
            </a:r>
            <a:r>
              <a:rPr sz="1100" b="0">
                <a:solidFill>
                  <a:srgbClr val="2E2F2F"/>
                </a:solidFill>
                <a:latin typeface="Arial"/>
                <a:ea typeface="Microsoft YaHei"/>
              </a:rPr>
              <a:t>'</a:t>
            </a:r>
            <a:r>
              <a:rPr sz="1100" b="0">
                <a:solidFill>
                  <a:srgbClr val="626261"/>
                </a:solidFill>
                <a:latin typeface="Arial"/>
                <a:ea typeface="Microsoft YaHei"/>
              </a:rPr>
              <a:t> economics </a:t>
            </a:r>
            <a:r>
              <a:rPr sz="1100" b="0">
                <a:solidFill>
                  <a:srgbClr val="636263"/>
                </a:solidFill>
                <a:latin typeface="Arial"/>
                <a:ea typeface="Microsoft YaHei"/>
              </a:rPr>
              <a:t>favoring</a:t>
            </a:r>
          </a:p>
          <a:p>
            <a:pPr algn="l">
              <a:lnSpc>
                <a:spcPts val="1800"/>
              </a:lnSpc>
              <a:spcBef>
                <a:spcPts val="0"/>
              </a:spcBef>
              <a:spcAft>
                <a:spcPts val="0"/>
              </a:spcAft>
            </a:pPr>
            <a:r>
              <a:rPr sz="1100" b="0">
                <a:solidFill>
                  <a:srgbClr val="555657"/>
                </a:solidFill>
                <a:latin typeface="Arial"/>
                <a:ea typeface="Microsoft YaHei"/>
              </a:rPr>
              <a:t>strategic exit</a:t>
            </a:r>
            <a:r>
              <a:rPr sz="1100" b="0">
                <a:solidFill>
                  <a:srgbClr val="565658"/>
                </a:solidFill>
                <a:latin typeface="Arial"/>
                <a:ea typeface="Microsoft YaHei"/>
              </a:rPr>
              <a:t> via</a:t>
            </a:r>
            <a:r>
              <a:rPr sz="1100" b="0">
                <a:solidFill>
                  <a:srgbClr val="515051"/>
                </a:solidFill>
                <a:latin typeface="Arial"/>
                <a:ea typeface="Microsoft YaHei"/>
              </a:rPr>
              <a:t> acquisition</a:t>
            </a:r>
            <a:r>
              <a:rPr sz="1100" b="0">
                <a:solidFill>
                  <a:srgbClr val="2B2B2B"/>
                </a:solidFill>
                <a:latin typeface="Arial"/>
                <a:ea typeface="Microsoft YaHei"/>
              </a:rPr>
              <a:t> </a:t>
            </a:r>
            <a:r>
              <a:rPr sz="1100" b="0">
                <a:solidFill>
                  <a:srgbClr val="575858"/>
                </a:solidFill>
                <a:latin typeface="Arial"/>
                <a:ea typeface="Microsoft YaHei"/>
              </a:rPr>
              <a:t>over</a:t>
            </a:r>
            <a:r>
              <a:rPr sz="1100" b="0">
                <a:solidFill>
                  <a:srgbClr val="535355"/>
                </a:solidFill>
                <a:latin typeface="Arial"/>
                <a:ea typeface="Microsoft YaHei"/>
              </a:rPr>
              <a:t> IPO</a:t>
            </a:r>
          </a:p>
        </p:txBody>
      </p:sp>
      <p:sp>
        <p:nvSpPr>
          <p:cNvPr id="39" name="TextBox 38"/>
          <p:cNvSpPr txBox="1"/>
          <p:nvPr/>
        </p:nvSpPr>
        <p:spPr>
          <a:xfrm>
            <a:off x="10801350" y="4267200"/>
            <a:ext cx="222250" cy="120650"/>
          </a:xfrm>
          <a:prstGeom prst="rect">
            <a:avLst/>
          </a:prstGeom>
          <a:noFill/>
        </p:spPr>
        <p:txBody>
          <a:bodyPr wrap="none" anchor="ctr" lIns="0" rIns="0" tIns="0" bIns="0">
            <a:noAutofit/>
          </a:bodyPr>
          <a:lstStyle/>
          <a:p>
            <a:pPr algn="l"/>
            <a:r>
              <a:rPr sz="1000" b="1">
                <a:solidFill>
                  <a:srgbClr val="5A6E95"/>
                </a:solidFill>
                <a:latin typeface="Arial"/>
                <a:ea typeface="Microsoft YaHei"/>
              </a:rPr>
              <a:t>268</a:t>
            </a:r>
          </a:p>
        </p:txBody>
      </p:sp>
      <p:sp>
        <p:nvSpPr>
          <p:cNvPr id="40" name="TextBox 39"/>
          <p:cNvSpPr txBox="1"/>
          <p:nvPr/>
        </p:nvSpPr>
        <p:spPr>
          <a:xfrm>
            <a:off x="11182350" y="4654550"/>
            <a:ext cx="590550" cy="419100"/>
          </a:xfrm>
          <a:prstGeom prst="rect">
            <a:avLst/>
          </a:prstGeom>
          <a:noFill/>
        </p:spPr>
        <p:txBody>
          <a:bodyPr wrap="none" anchor="ctr" lIns="0" rIns="0" tIns="0" bIns="0">
            <a:noAutofit/>
          </a:bodyPr>
          <a:lstStyle/>
          <a:p>
            <a:pPr algn="ctr">
              <a:lnSpc>
                <a:spcPts val="1200"/>
              </a:lnSpc>
              <a:spcBef>
                <a:spcPts val="0"/>
              </a:spcBef>
              <a:spcAft>
                <a:spcPts val="0"/>
              </a:spcAft>
            </a:pPr>
            <a:r>
              <a:rPr sz="950" b="1">
                <a:solidFill>
                  <a:srgbClr val="ABABAC"/>
                </a:solidFill>
                <a:latin typeface="Arial"/>
                <a:ea typeface="Microsoft YaHei"/>
              </a:rPr>
              <a:t>Post-2000</a:t>
            </a:r>
          </a:p>
          <a:p>
            <a:pPr algn="ctr">
              <a:lnSpc>
                <a:spcPts val="1200"/>
              </a:lnSpc>
              <a:spcBef>
                <a:spcPts val="0"/>
              </a:spcBef>
              <a:spcAft>
                <a:spcPts val="0"/>
              </a:spcAft>
            </a:pPr>
            <a:r>
              <a:rPr sz="950" b="1">
                <a:solidFill>
                  <a:srgbClr val="A8A7A7"/>
                </a:solidFill>
                <a:latin typeface="Arial"/>
                <a:ea typeface="Microsoft YaHei"/>
              </a:rPr>
              <a:t>median:</a:t>
            </a:r>
          </a:p>
          <a:p>
            <a:pPr algn="ctr">
              <a:lnSpc>
                <a:spcPts val="1200"/>
              </a:lnSpc>
              <a:spcBef>
                <a:spcPts val="0"/>
              </a:spcBef>
              <a:spcAft>
                <a:spcPts val="0"/>
              </a:spcAft>
            </a:pPr>
            <a:r>
              <a:rPr sz="950" b="1">
                <a:solidFill>
                  <a:srgbClr val="A9A8AA"/>
                </a:solidFill>
                <a:latin typeface="Arial"/>
                <a:ea typeface="Microsoft YaHei"/>
              </a:rPr>
              <a:t>105</a:t>
            </a:r>
          </a:p>
        </p:txBody>
      </p:sp>
      <p:sp>
        <p:nvSpPr>
          <p:cNvPr id="41" name="TextBox 40"/>
          <p:cNvSpPr txBox="1"/>
          <p:nvPr/>
        </p:nvSpPr>
        <p:spPr>
          <a:xfrm>
            <a:off x="6985000" y="4832350"/>
            <a:ext cx="203200" cy="292100"/>
          </a:xfrm>
          <a:prstGeom prst="rect">
            <a:avLst/>
          </a:prstGeom>
          <a:noFill/>
        </p:spPr>
        <p:txBody>
          <a:bodyPr wrap="none" anchor="ctr" lIns="0" rIns="0" tIns="0" bIns="0">
            <a:noAutofit/>
          </a:bodyPr>
          <a:lstStyle/>
          <a:p>
            <a:pPr algn="l">
              <a:lnSpc>
                <a:spcPts val="1400"/>
              </a:lnSpc>
              <a:spcBef>
                <a:spcPts val="0"/>
              </a:spcBef>
              <a:spcAft>
                <a:spcPts val="0"/>
              </a:spcAft>
            </a:pPr>
            <a:r>
              <a:rPr sz="900" b="1">
                <a:solidFill>
                  <a:srgbClr val="505151"/>
                </a:solidFill>
                <a:latin typeface="Arial"/>
                <a:ea typeface="Microsoft YaHei"/>
              </a:rPr>
              <a:t>150</a:t>
            </a:r>
          </a:p>
          <a:p>
            <a:pPr algn="l">
              <a:lnSpc>
                <a:spcPts val="1400"/>
              </a:lnSpc>
              <a:spcBef>
                <a:spcPts val="0"/>
              </a:spcBef>
              <a:spcAft>
                <a:spcPts val="0"/>
              </a:spcAft>
            </a:pPr>
            <a:r>
              <a:rPr sz="900" b="1">
                <a:solidFill>
                  <a:srgbClr val="545454"/>
                </a:solidFill>
                <a:latin typeface="Arial"/>
                <a:ea typeface="Microsoft YaHei"/>
              </a:rPr>
              <a:t>100</a:t>
            </a:r>
          </a:p>
        </p:txBody>
      </p:sp>
      <p:sp>
        <p:nvSpPr>
          <p:cNvPr id="42" name="TextBox 41"/>
          <p:cNvSpPr txBox="1"/>
          <p:nvPr/>
        </p:nvSpPr>
        <p:spPr>
          <a:xfrm>
            <a:off x="11607800" y="5105400"/>
            <a:ext cx="285750" cy="114300"/>
          </a:xfrm>
          <a:prstGeom prst="rect">
            <a:avLst/>
          </a:prstGeom>
          <a:noFill/>
        </p:spPr>
        <p:txBody>
          <a:bodyPr wrap="none" anchor="ctr" lIns="0" rIns="0" tIns="0" bIns="0">
            <a:noAutofit/>
          </a:bodyPr>
          <a:lstStyle/>
          <a:p>
            <a:pPr algn="l"/>
            <a:r>
              <a:rPr sz="950" b="1">
                <a:solidFill>
                  <a:srgbClr val="DC5D5F"/>
                </a:solidFill>
                <a:latin typeface="Arial"/>
                <a:ea typeface="Microsoft YaHei"/>
              </a:rPr>
              <a:t>2026</a:t>
            </a:r>
          </a:p>
        </p:txBody>
      </p:sp>
      <p:sp>
        <p:nvSpPr>
          <p:cNvPr id="43" name="TextBox 42"/>
          <p:cNvSpPr txBox="1"/>
          <p:nvPr/>
        </p:nvSpPr>
        <p:spPr>
          <a:xfrm>
            <a:off x="7042150" y="5187950"/>
            <a:ext cx="146050" cy="292100"/>
          </a:xfrm>
          <a:prstGeom prst="rect">
            <a:avLst/>
          </a:prstGeom>
          <a:noFill/>
        </p:spPr>
        <p:txBody>
          <a:bodyPr wrap="none" anchor="ctr" lIns="0" rIns="0" tIns="0" bIns="0">
            <a:noAutofit/>
          </a:bodyPr>
          <a:lstStyle/>
          <a:p>
            <a:pPr algn="l">
              <a:lnSpc>
                <a:spcPts val="1400"/>
              </a:lnSpc>
              <a:spcBef>
                <a:spcPts val="0"/>
              </a:spcBef>
              <a:spcAft>
                <a:spcPts val="0"/>
              </a:spcAft>
            </a:pPr>
            <a:r>
              <a:rPr sz="1000" b="1">
                <a:solidFill>
                  <a:srgbClr val="747475"/>
                </a:solidFill>
                <a:latin typeface="Arial"/>
                <a:ea typeface="Microsoft YaHei"/>
              </a:rPr>
              <a:t>50</a:t>
            </a:r>
          </a:p>
          <a:p>
            <a:pPr algn="l">
              <a:lnSpc>
                <a:spcPts val="1400"/>
              </a:lnSpc>
              <a:spcBef>
                <a:spcPts val="0"/>
              </a:spcBef>
              <a:spcAft>
                <a:spcPts val="0"/>
              </a:spcAft>
            </a:pPr>
            <a:r>
              <a:rPr sz="1000" b="1">
                <a:solidFill>
                  <a:srgbClr val="5B5C5D"/>
                </a:solidFill>
                <a:latin typeface="Arial"/>
                <a:ea typeface="Microsoft YaHei"/>
              </a:rPr>
              <a:t>0</a:t>
            </a:r>
          </a:p>
        </p:txBody>
      </p:sp>
      <p:sp>
        <p:nvSpPr>
          <p:cNvPr id="44" name="TextBox 43"/>
          <p:cNvSpPr txBox="1"/>
          <p:nvPr/>
        </p:nvSpPr>
        <p:spPr>
          <a:xfrm>
            <a:off x="11601450" y="5251450"/>
            <a:ext cx="292100" cy="146050"/>
          </a:xfrm>
          <a:prstGeom prst="rect">
            <a:avLst/>
          </a:prstGeom>
          <a:noFill/>
        </p:spPr>
        <p:txBody>
          <a:bodyPr wrap="none" anchor="ctr" lIns="0" rIns="0" tIns="0" bIns="0">
            <a:noAutofit/>
          </a:bodyPr>
          <a:lstStyle/>
          <a:p>
            <a:pPr algn="l"/>
            <a:r>
              <a:rPr sz="1300" b="0">
                <a:solidFill>
                  <a:srgbClr val="D85D5C"/>
                </a:solidFill>
                <a:latin typeface="Arial"/>
                <a:ea typeface="Microsoft YaHei"/>
              </a:rPr>
              <a:t>YTD</a:t>
            </a:r>
          </a:p>
        </p:txBody>
      </p:sp>
      <p:sp>
        <p:nvSpPr>
          <p:cNvPr id="45" name="TextBox 44"/>
          <p:cNvSpPr txBox="1"/>
          <p:nvPr/>
        </p:nvSpPr>
        <p:spPr>
          <a:xfrm>
            <a:off x="11677650" y="5403850"/>
            <a:ext cx="152400" cy="120650"/>
          </a:xfrm>
          <a:prstGeom prst="rect">
            <a:avLst/>
          </a:prstGeom>
          <a:noFill/>
        </p:spPr>
        <p:txBody>
          <a:bodyPr wrap="none" anchor="ctr" lIns="0" rIns="0" tIns="0" bIns="0">
            <a:noAutofit/>
          </a:bodyPr>
          <a:lstStyle/>
          <a:p>
            <a:pPr algn="l"/>
            <a:r>
              <a:rPr sz="1050" b="1">
                <a:solidFill>
                  <a:srgbClr val="DD6F71"/>
                </a:solidFill>
                <a:latin typeface="Arial"/>
                <a:ea typeface="Microsoft YaHei"/>
              </a:rPr>
              <a:t>53</a:t>
            </a:r>
          </a:p>
        </p:txBody>
      </p:sp>
      <p:sp>
        <p:nvSpPr>
          <p:cNvPr id="46" name="TextBox 45"/>
          <p:cNvSpPr txBox="1"/>
          <p:nvPr/>
        </p:nvSpPr>
        <p:spPr>
          <a:xfrm>
            <a:off x="387350" y="5524500"/>
            <a:ext cx="361950" cy="266700"/>
          </a:xfrm>
          <a:prstGeom prst="rect">
            <a:avLst/>
          </a:prstGeom>
          <a:noFill/>
        </p:spPr>
        <p:txBody>
          <a:bodyPr wrap="none" anchor="ctr" lIns="0" rIns="0" tIns="0" bIns="0">
            <a:noAutofit/>
          </a:bodyPr>
          <a:lstStyle/>
          <a:p>
            <a:pPr algn="l"/>
            <a:r>
              <a:rPr sz="2450" b="1">
                <a:solidFill>
                  <a:srgbClr val="091C47"/>
                </a:solidFill>
                <a:latin typeface="Arial"/>
                <a:ea typeface="Microsoft YaHei"/>
              </a:rPr>
              <a:t>03</a:t>
            </a:r>
          </a:p>
        </p:txBody>
      </p:sp>
      <p:sp>
        <p:nvSpPr>
          <p:cNvPr id="47" name="TextBox 46"/>
          <p:cNvSpPr txBox="1"/>
          <p:nvPr/>
        </p:nvSpPr>
        <p:spPr>
          <a:xfrm>
            <a:off x="1879600" y="5581650"/>
            <a:ext cx="4102100" cy="152400"/>
          </a:xfrm>
          <a:prstGeom prst="rect">
            <a:avLst/>
          </a:prstGeom>
          <a:noFill/>
        </p:spPr>
        <p:txBody>
          <a:bodyPr wrap="none" anchor="ctr" lIns="0" rIns="0" tIns="0" bIns="0">
            <a:noAutofit/>
          </a:bodyPr>
          <a:lstStyle/>
          <a:p>
            <a:pPr algn="l"/>
            <a:r>
              <a:rPr sz="1200" b="0">
                <a:solidFill>
                  <a:srgbClr val="1D254D"/>
                </a:solidFill>
                <a:latin typeface="Arial"/>
                <a:ea typeface="Microsoft YaHei"/>
              </a:rPr>
              <a:t>Reading the evidence</a:t>
            </a:r>
            <a:r>
              <a:rPr sz="1200" b="0">
                <a:solidFill>
                  <a:srgbClr val="515153"/>
                </a:solidFill>
                <a:latin typeface="Arial"/>
                <a:ea typeface="Microsoft YaHei"/>
              </a:rPr>
              <a:t>: Concentration in </a:t>
            </a:r>
            <a:r>
              <a:rPr sz="1200" b="0">
                <a:solidFill>
                  <a:srgbClr val="6D6F71"/>
                </a:solidFill>
                <a:latin typeface="Arial"/>
                <a:ea typeface="Microsoft YaHei"/>
              </a:rPr>
              <a:t>a</a:t>
            </a:r>
            <a:r>
              <a:rPr sz="1200" b="0">
                <a:solidFill>
                  <a:srgbClr val="363A50"/>
                </a:solidFill>
                <a:latin typeface="Arial"/>
                <a:ea typeface="Microsoft YaHei"/>
              </a:rPr>
              <a:t> </a:t>
            </a:r>
            <a:r>
              <a:rPr sz="1200" b="0">
                <a:solidFill>
                  <a:srgbClr val="4B4B4D"/>
                </a:solidFill>
                <a:latin typeface="Arial"/>
                <a:ea typeface="Microsoft YaHei"/>
              </a:rPr>
              <a:t>few</a:t>
            </a:r>
            <a:r>
              <a:rPr sz="1200" b="0">
                <a:solidFill>
                  <a:srgbClr val="363A50"/>
                </a:solidFill>
                <a:latin typeface="Arial"/>
                <a:ea typeface="Microsoft YaHei"/>
              </a:rPr>
              <a:t> </a:t>
            </a:r>
            <a:r>
              <a:rPr sz="1200" b="0">
                <a:solidFill>
                  <a:srgbClr val="5C5D5C"/>
                </a:solidFill>
                <a:latin typeface="Arial"/>
                <a:ea typeface="Microsoft YaHei"/>
              </a:rPr>
              <a:t>large</a:t>
            </a:r>
            <a:r>
              <a:rPr sz="1200" b="0">
                <a:solidFill>
                  <a:srgbClr val="363A50"/>
                </a:solidFill>
                <a:latin typeface="Arial"/>
                <a:ea typeface="Microsoft YaHei"/>
              </a:rPr>
              <a:t> </a:t>
            </a:r>
            <a:r>
              <a:rPr sz="1200" b="0">
                <a:solidFill>
                  <a:srgbClr val="5C5D60"/>
                </a:solidFill>
                <a:latin typeface="Arial"/>
                <a:ea typeface="Microsoft YaHei"/>
              </a:rPr>
              <a:t>deals</a:t>
            </a:r>
          </a:p>
        </p:txBody>
      </p:sp>
      <p:sp>
        <p:nvSpPr>
          <p:cNvPr id="48" name="TextBox 47"/>
          <p:cNvSpPr txBox="1"/>
          <p:nvPr/>
        </p:nvSpPr>
        <p:spPr>
          <a:xfrm>
            <a:off x="7207250" y="5600700"/>
            <a:ext cx="273050" cy="114300"/>
          </a:xfrm>
          <a:prstGeom prst="rect">
            <a:avLst/>
          </a:prstGeom>
          <a:noFill/>
        </p:spPr>
        <p:txBody>
          <a:bodyPr wrap="none" anchor="ctr" lIns="0" rIns="0" tIns="0" bIns="0">
            <a:noAutofit/>
          </a:bodyPr>
          <a:lstStyle/>
          <a:p>
            <a:pPr algn="l"/>
            <a:r>
              <a:rPr sz="900" b="1">
                <a:solidFill>
                  <a:srgbClr val="6F6F70"/>
                </a:solidFill>
                <a:latin typeface="Arial"/>
                <a:ea typeface="Microsoft YaHei"/>
              </a:rPr>
              <a:t>1995</a:t>
            </a:r>
          </a:p>
        </p:txBody>
      </p:sp>
      <p:sp>
        <p:nvSpPr>
          <p:cNvPr id="49" name="TextBox 48"/>
          <p:cNvSpPr txBox="1"/>
          <p:nvPr/>
        </p:nvSpPr>
        <p:spPr>
          <a:xfrm>
            <a:off x="7893050" y="5600700"/>
            <a:ext cx="279400" cy="114300"/>
          </a:xfrm>
          <a:prstGeom prst="rect">
            <a:avLst/>
          </a:prstGeom>
          <a:noFill/>
        </p:spPr>
        <p:txBody>
          <a:bodyPr wrap="none" anchor="ctr" lIns="0" rIns="0" tIns="0" bIns="0">
            <a:noAutofit/>
          </a:bodyPr>
          <a:lstStyle/>
          <a:p>
            <a:pPr algn="l"/>
            <a:r>
              <a:rPr sz="950" b="1">
                <a:solidFill>
                  <a:srgbClr val="7D7D7D"/>
                </a:solidFill>
                <a:latin typeface="Arial"/>
                <a:ea typeface="Microsoft YaHei"/>
              </a:rPr>
              <a:t>2000</a:t>
            </a:r>
          </a:p>
        </p:txBody>
      </p:sp>
      <p:sp>
        <p:nvSpPr>
          <p:cNvPr id="50" name="TextBox 49"/>
          <p:cNvSpPr txBox="1"/>
          <p:nvPr/>
        </p:nvSpPr>
        <p:spPr>
          <a:xfrm>
            <a:off x="8591550" y="5600700"/>
            <a:ext cx="273050" cy="114300"/>
          </a:xfrm>
          <a:prstGeom prst="rect">
            <a:avLst/>
          </a:prstGeom>
          <a:noFill/>
        </p:spPr>
        <p:txBody>
          <a:bodyPr wrap="none" anchor="ctr" lIns="0" rIns="0" tIns="0" bIns="0">
            <a:noAutofit/>
          </a:bodyPr>
          <a:lstStyle/>
          <a:p>
            <a:pPr algn="l"/>
            <a:r>
              <a:rPr sz="900" b="1">
                <a:solidFill>
                  <a:srgbClr val="6E6D70"/>
                </a:solidFill>
                <a:latin typeface="Arial"/>
                <a:ea typeface="Microsoft YaHei"/>
              </a:rPr>
              <a:t>2005</a:t>
            </a:r>
          </a:p>
        </p:txBody>
      </p:sp>
      <p:sp>
        <p:nvSpPr>
          <p:cNvPr id="51" name="TextBox 50"/>
          <p:cNvSpPr txBox="1"/>
          <p:nvPr/>
        </p:nvSpPr>
        <p:spPr>
          <a:xfrm>
            <a:off x="9283700" y="5600700"/>
            <a:ext cx="273050" cy="114300"/>
          </a:xfrm>
          <a:prstGeom prst="rect">
            <a:avLst/>
          </a:prstGeom>
          <a:noFill/>
        </p:spPr>
        <p:txBody>
          <a:bodyPr wrap="none" anchor="ctr" lIns="0" rIns="0" tIns="0" bIns="0">
            <a:noAutofit/>
          </a:bodyPr>
          <a:lstStyle/>
          <a:p>
            <a:pPr algn="l"/>
            <a:r>
              <a:rPr sz="900" b="1">
                <a:solidFill>
                  <a:srgbClr val="6B6C6D"/>
                </a:solidFill>
                <a:latin typeface="Arial"/>
                <a:ea typeface="Microsoft YaHei"/>
              </a:rPr>
              <a:t>2010</a:t>
            </a:r>
          </a:p>
        </p:txBody>
      </p:sp>
      <p:sp>
        <p:nvSpPr>
          <p:cNvPr id="52" name="TextBox 51"/>
          <p:cNvSpPr txBox="1"/>
          <p:nvPr/>
        </p:nvSpPr>
        <p:spPr>
          <a:xfrm>
            <a:off x="9975850" y="5600700"/>
            <a:ext cx="279400" cy="114300"/>
          </a:xfrm>
          <a:prstGeom prst="rect">
            <a:avLst/>
          </a:prstGeom>
          <a:noFill/>
        </p:spPr>
        <p:txBody>
          <a:bodyPr wrap="none" anchor="ctr" lIns="0" rIns="0" tIns="0" bIns="0">
            <a:noAutofit/>
          </a:bodyPr>
          <a:lstStyle/>
          <a:p>
            <a:pPr algn="l"/>
            <a:r>
              <a:rPr sz="950" b="1">
                <a:solidFill>
                  <a:srgbClr val="737373"/>
                </a:solidFill>
                <a:latin typeface="Arial"/>
                <a:ea typeface="Microsoft YaHei"/>
              </a:rPr>
              <a:t>2015</a:t>
            </a:r>
          </a:p>
        </p:txBody>
      </p:sp>
      <p:sp>
        <p:nvSpPr>
          <p:cNvPr id="53" name="TextBox 52"/>
          <p:cNvSpPr txBox="1"/>
          <p:nvPr/>
        </p:nvSpPr>
        <p:spPr>
          <a:xfrm>
            <a:off x="10680700" y="5600700"/>
            <a:ext cx="279400" cy="114300"/>
          </a:xfrm>
          <a:prstGeom prst="rect">
            <a:avLst/>
          </a:prstGeom>
          <a:noFill/>
        </p:spPr>
        <p:txBody>
          <a:bodyPr wrap="none" anchor="ctr" lIns="0" rIns="0" tIns="0" bIns="0">
            <a:noAutofit/>
          </a:bodyPr>
          <a:lstStyle/>
          <a:p>
            <a:pPr algn="l"/>
            <a:r>
              <a:rPr sz="950" b="1">
                <a:solidFill>
                  <a:srgbClr val="6E6D6F"/>
                </a:solidFill>
                <a:latin typeface="Arial"/>
                <a:ea typeface="Microsoft YaHei"/>
              </a:rPr>
              <a:t>2020</a:t>
            </a:r>
          </a:p>
        </p:txBody>
      </p:sp>
      <p:sp>
        <p:nvSpPr>
          <p:cNvPr id="54" name="TextBox 53"/>
          <p:cNvSpPr txBox="1"/>
          <p:nvPr/>
        </p:nvSpPr>
        <p:spPr>
          <a:xfrm>
            <a:off x="11296650" y="5600700"/>
            <a:ext cx="279400" cy="114300"/>
          </a:xfrm>
          <a:prstGeom prst="rect">
            <a:avLst/>
          </a:prstGeom>
          <a:noFill/>
        </p:spPr>
        <p:txBody>
          <a:bodyPr wrap="none" anchor="ctr" lIns="0" rIns="0" tIns="0" bIns="0">
            <a:noAutofit/>
          </a:bodyPr>
          <a:lstStyle/>
          <a:p>
            <a:pPr algn="l"/>
            <a:r>
              <a:rPr sz="950" b="1">
                <a:solidFill>
                  <a:srgbClr val="757676"/>
                </a:solidFill>
                <a:latin typeface="Arial"/>
                <a:ea typeface="Microsoft YaHei"/>
              </a:rPr>
              <a:t>2025</a:t>
            </a:r>
          </a:p>
        </p:txBody>
      </p:sp>
      <p:sp>
        <p:nvSpPr>
          <p:cNvPr id="55" name="TextBox 54"/>
          <p:cNvSpPr txBox="1"/>
          <p:nvPr/>
        </p:nvSpPr>
        <p:spPr>
          <a:xfrm>
            <a:off x="1873250" y="5810250"/>
            <a:ext cx="4343400" cy="374650"/>
          </a:xfrm>
          <a:prstGeom prst="rect">
            <a:avLst/>
          </a:prstGeom>
          <a:noFill/>
        </p:spPr>
        <p:txBody>
          <a:bodyPr wrap="none" anchor="ctr" lIns="0" rIns="0" tIns="0" bIns="0">
            <a:noAutofit/>
          </a:bodyPr>
          <a:lstStyle/>
          <a:p>
            <a:pPr algn="l">
              <a:lnSpc>
                <a:spcPts val="1800"/>
              </a:lnSpc>
              <a:spcBef>
                <a:spcPts val="0"/>
              </a:spcBef>
              <a:spcAft>
                <a:spcPts val="0"/>
              </a:spcAft>
            </a:pPr>
            <a:r>
              <a:rPr sz="1050" b="0">
                <a:solidFill>
                  <a:srgbClr val="606063"/>
                </a:solidFill>
                <a:latin typeface="Arial"/>
                <a:ea typeface="Microsoft YaHei"/>
              </a:rPr>
              <a:t>could reflect </a:t>
            </a:r>
            <a:r>
              <a:rPr sz="1050" b="0">
                <a:solidFill>
                  <a:srgbClr val="535459"/>
                </a:solidFill>
                <a:latin typeface="Arial"/>
                <a:ea typeface="Microsoft YaHei"/>
              </a:rPr>
              <a:t>either </a:t>
            </a:r>
            <a:r>
              <a:rPr sz="1050" b="0">
                <a:solidFill>
                  <a:srgbClr val="5F6067"/>
                </a:solidFill>
                <a:latin typeface="Arial"/>
                <a:ea typeface="Microsoft YaHei"/>
              </a:rPr>
              <a:t>narrow</a:t>
            </a:r>
            <a:r>
              <a:rPr sz="1050" b="0">
                <a:solidFill>
                  <a:srgbClr val="55575B"/>
                </a:solidFill>
                <a:latin typeface="Arial"/>
                <a:ea typeface="Microsoft YaHei"/>
              </a:rPr>
              <a:t>/idiosyncratic issuance (Snider, </a:t>
            </a:r>
            <a:r>
              <a:rPr sz="1050" b="0">
                <a:solidFill>
                  <a:srgbClr val="4B4C4D"/>
                </a:solidFill>
                <a:latin typeface="Arial"/>
                <a:ea typeface="Microsoft YaHei"/>
              </a:rPr>
              <a:t>Ritter)</a:t>
            </a:r>
          </a:p>
          <a:p>
            <a:pPr algn="l">
              <a:lnSpc>
                <a:spcPts val="1800"/>
              </a:lnSpc>
              <a:spcBef>
                <a:spcPts val="0"/>
              </a:spcBef>
              <a:spcAft>
                <a:spcPts val="0"/>
              </a:spcAft>
            </a:pPr>
            <a:r>
              <a:rPr sz="1050" b="0">
                <a:solidFill>
                  <a:srgbClr val="57575D"/>
                </a:solidFill>
                <a:latin typeface="Arial"/>
                <a:ea typeface="Microsoft YaHei"/>
              </a:rPr>
              <a:t>or</a:t>
            </a:r>
            <a:r>
              <a:rPr sz="1050" b="0">
                <a:solidFill>
                  <a:srgbClr val="616366"/>
                </a:solidFill>
                <a:latin typeface="Arial"/>
                <a:ea typeface="Microsoft YaHei"/>
              </a:rPr>
              <a:t> </a:t>
            </a:r>
            <a:r>
              <a:rPr sz="1050" b="0">
                <a:solidFill>
                  <a:srgbClr val="6F7177"/>
                </a:solidFill>
                <a:latin typeface="Arial"/>
                <a:ea typeface="Microsoft YaHei"/>
              </a:rPr>
              <a:t>the</a:t>
            </a:r>
            <a:r>
              <a:rPr sz="1050" b="0">
                <a:solidFill>
                  <a:srgbClr val="616366"/>
                </a:solidFill>
                <a:latin typeface="Arial"/>
                <a:ea typeface="Microsoft YaHei"/>
              </a:rPr>
              <a:t> </a:t>
            </a:r>
            <a:r>
              <a:rPr sz="1050" b="0">
                <a:solidFill>
                  <a:srgbClr val="636365"/>
                </a:solidFill>
                <a:latin typeface="Arial"/>
                <a:ea typeface="Microsoft YaHei"/>
              </a:rPr>
              <a:t>early stage of </a:t>
            </a:r>
            <a:r>
              <a:rPr sz="1050" b="0">
                <a:solidFill>
                  <a:srgbClr val="808183"/>
                </a:solidFill>
                <a:latin typeface="Arial"/>
                <a:ea typeface="Microsoft YaHei"/>
              </a:rPr>
              <a:t>a </a:t>
            </a:r>
            <a:r>
              <a:rPr sz="1050" b="0">
                <a:solidFill>
                  <a:srgbClr val="5F6066"/>
                </a:solidFill>
                <a:latin typeface="Arial"/>
                <a:ea typeface="Microsoft YaHei"/>
              </a:rPr>
              <a:t>broader wave </a:t>
            </a:r>
            <a:r>
              <a:rPr sz="1050" b="0">
                <a:solidFill>
                  <a:srgbClr val="565759"/>
                </a:solidFill>
                <a:latin typeface="Arial"/>
                <a:ea typeface="Microsoft YaHei"/>
              </a:rPr>
              <a:t>(Lamont)</a:t>
            </a:r>
          </a:p>
        </p:txBody>
      </p:sp>
      <p:sp>
        <p:nvSpPr>
          <p:cNvPr id="56" name="TextBox 55"/>
          <p:cNvSpPr txBox="1"/>
          <p:nvPr/>
        </p:nvSpPr>
        <p:spPr>
          <a:xfrm>
            <a:off x="7207250" y="5867400"/>
            <a:ext cx="4502150" cy="292100"/>
          </a:xfrm>
          <a:prstGeom prst="rect">
            <a:avLst/>
          </a:prstGeom>
          <a:noFill/>
        </p:spPr>
        <p:txBody>
          <a:bodyPr wrap="none" anchor="ctr" lIns="0" rIns="0" tIns="0" bIns="0">
            <a:noAutofit/>
          </a:bodyPr>
          <a:lstStyle/>
          <a:p>
            <a:pPr algn="l">
              <a:lnSpc>
                <a:spcPts val="1200"/>
              </a:lnSpc>
              <a:spcBef>
                <a:spcPts val="0"/>
              </a:spcBef>
              <a:spcAft>
                <a:spcPts val="0"/>
              </a:spcAft>
            </a:pPr>
            <a:r>
              <a:rPr sz="900" b="0">
                <a:solidFill>
                  <a:srgbClr val="676C7D"/>
                </a:solidFill>
                <a:latin typeface="Arial"/>
                <a:ea typeface="Microsoft YaHei"/>
              </a:rPr>
              <a:t>Fig. shows</a:t>
            </a:r>
            <a:r>
              <a:rPr sz="900" b="0">
                <a:solidFill>
                  <a:srgbClr val="676C7D"/>
                </a:solidFill>
                <a:latin typeface="Arial"/>
                <a:ea typeface="Microsoft YaHei"/>
              </a:rPr>
              <a:t> the </a:t>
            </a:r>
            <a:r>
              <a:rPr sz="900" b="0">
                <a:solidFill>
                  <a:srgbClr val="5F6576"/>
                </a:solidFill>
                <a:latin typeface="Arial"/>
                <a:ea typeface="Microsoft YaHei"/>
              </a:rPr>
              <a:t>number</a:t>
            </a:r>
            <a:r>
              <a:rPr sz="900" b="0">
                <a:solidFill>
                  <a:srgbClr val="A3A7B4"/>
                </a:solidFill>
                <a:latin typeface="Arial"/>
                <a:ea typeface="Microsoft YaHei"/>
              </a:rPr>
              <a:t> </a:t>
            </a:r>
            <a:r>
              <a:rPr sz="900" b="0">
                <a:solidFill>
                  <a:srgbClr val="565667"/>
                </a:solidFill>
                <a:latin typeface="Arial"/>
                <a:ea typeface="Microsoft YaHei"/>
              </a:rPr>
              <a:t>of</a:t>
            </a:r>
            <a:r>
              <a:rPr sz="900" b="0">
                <a:solidFill>
                  <a:srgbClr val="5D6073"/>
                </a:solidFill>
                <a:latin typeface="Arial"/>
                <a:ea typeface="Microsoft YaHei"/>
              </a:rPr>
              <a:t> </a:t>
            </a:r>
            <a:r>
              <a:rPr sz="900" b="0">
                <a:solidFill>
                  <a:srgbClr val="6C707F"/>
                </a:solidFill>
                <a:latin typeface="Arial"/>
                <a:ea typeface="Microsoft YaHei"/>
              </a:rPr>
              <a:t>US</a:t>
            </a:r>
            <a:r>
              <a:rPr sz="900" b="0">
                <a:solidFill>
                  <a:srgbClr val="707484"/>
                </a:solidFill>
                <a:latin typeface="Arial"/>
                <a:ea typeface="Microsoft YaHei"/>
              </a:rPr>
              <a:t> IPOs YTD in</a:t>
            </a:r>
            <a:r>
              <a:rPr sz="900" b="0">
                <a:solidFill>
                  <a:srgbClr val="656877"/>
                </a:solidFill>
                <a:latin typeface="Arial"/>
                <a:ea typeface="Microsoft YaHei"/>
              </a:rPr>
              <a:t> 2026</a:t>
            </a:r>
            <a:r>
              <a:rPr sz="900" b="0">
                <a:solidFill>
                  <a:srgbClr val="787A8B"/>
                </a:solidFill>
                <a:latin typeface="Arial"/>
                <a:ea typeface="Microsoft YaHei"/>
              </a:rPr>
              <a:t> versus the</a:t>
            </a:r>
            <a:r>
              <a:rPr sz="900" b="0">
                <a:solidFill>
                  <a:srgbClr val="565A6B"/>
                </a:solidFill>
                <a:latin typeface="Arial"/>
                <a:ea typeface="Microsoft YaHei"/>
              </a:rPr>
              <a:t> </a:t>
            </a:r>
            <a:r>
              <a:rPr sz="900" b="0">
                <a:solidFill>
                  <a:srgbClr val="767987"/>
                </a:solidFill>
                <a:latin typeface="Arial"/>
                <a:ea typeface="Microsoft YaHei"/>
              </a:rPr>
              <a:t>same</a:t>
            </a:r>
            <a:r>
              <a:rPr sz="900" b="0">
                <a:solidFill>
                  <a:srgbClr val="6E7181"/>
                </a:solidFill>
                <a:latin typeface="Arial"/>
                <a:ea typeface="Microsoft YaHei"/>
              </a:rPr>
              <a:t> point </a:t>
            </a:r>
            <a:r>
              <a:rPr sz="900" b="0">
                <a:solidFill>
                  <a:srgbClr val="9B9EAB"/>
                </a:solidFill>
                <a:latin typeface="Arial"/>
                <a:ea typeface="Microsoft YaHei"/>
              </a:rPr>
              <a:t>in</a:t>
            </a:r>
            <a:r>
              <a:rPr sz="900" b="0">
                <a:solidFill>
                  <a:srgbClr val="A6AAB4"/>
                </a:solidFill>
                <a:latin typeface="Arial"/>
                <a:ea typeface="Microsoft YaHei"/>
              </a:rPr>
              <a:t> </a:t>
            </a:r>
            <a:r>
              <a:rPr sz="900" b="0">
                <a:solidFill>
                  <a:srgbClr val="6C7385"/>
                </a:solidFill>
                <a:latin typeface="Arial"/>
                <a:ea typeface="Microsoft YaHei"/>
              </a:rPr>
              <a:t>prior</a:t>
            </a:r>
            <a:r>
              <a:rPr sz="900" b="0">
                <a:solidFill>
                  <a:srgbClr val="868997"/>
                </a:solidFill>
                <a:latin typeface="Arial"/>
                <a:ea typeface="Microsoft YaHei"/>
              </a:rPr>
              <a:t> </a:t>
            </a:r>
            <a:r>
              <a:rPr sz="900" b="0">
                <a:solidFill>
                  <a:srgbClr val="686E7F"/>
                </a:solidFill>
                <a:latin typeface="Arial"/>
                <a:ea typeface="Microsoft YaHei"/>
              </a:rPr>
              <a:t>years,</a:t>
            </a:r>
          </a:p>
          <a:p>
            <a:pPr algn="l">
              <a:lnSpc>
                <a:spcPts val="1200"/>
              </a:lnSpc>
              <a:spcBef>
                <a:spcPts val="0"/>
              </a:spcBef>
              <a:spcAft>
                <a:spcPts val="0"/>
              </a:spcAft>
            </a:pPr>
            <a:r>
              <a:rPr sz="900" b="0">
                <a:solidFill>
                  <a:srgbClr val="6F7384"/>
                </a:solidFill>
                <a:latin typeface="Arial"/>
                <a:ea typeface="Microsoft YaHei"/>
              </a:rPr>
              <a:t>highlighting the pickup </a:t>
            </a:r>
            <a:r>
              <a:rPr sz="900" b="0">
                <a:solidFill>
                  <a:srgbClr val="5F6374"/>
                </a:solidFill>
                <a:latin typeface="Arial"/>
                <a:ea typeface="Microsoft YaHei"/>
              </a:rPr>
              <a:t>in</a:t>
            </a:r>
            <a:r>
              <a:rPr sz="900" b="0">
                <a:solidFill>
                  <a:srgbClr val="676C7C"/>
                </a:solidFill>
                <a:latin typeface="Arial"/>
                <a:ea typeface="Microsoft YaHei"/>
              </a:rPr>
              <a:t> activity</a:t>
            </a:r>
          </a:p>
        </p:txBody>
      </p:sp>
      <p:sp>
        <p:nvSpPr>
          <p:cNvPr id="57" name="TextBox 56"/>
          <p:cNvSpPr txBox="1"/>
          <p:nvPr/>
        </p:nvSpPr>
        <p:spPr>
          <a:xfrm>
            <a:off x="7207250" y="6248400"/>
            <a:ext cx="4527550" cy="273050"/>
          </a:xfrm>
          <a:prstGeom prst="rect">
            <a:avLst/>
          </a:prstGeom>
          <a:noFill/>
        </p:spPr>
        <p:txBody>
          <a:bodyPr wrap="none" anchor="ctr" lIns="0" rIns="0" tIns="0" bIns="0">
            <a:noAutofit/>
          </a:bodyPr>
          <a:lstStyle/>
          <a:p>
            <a:pPr algn="l">
              <a:lnSpc>
                <a:spcPts val="1200"/>
              </a:lnSpc>
              <a:spcBef>
                <a:spcPts val="0"/>
              </a:spcBef>
              <a:spcAft>
                <a:spcPts val="0"/>
              </a:spcAft>
            </a:pPr>
            <a:r>
              <a:rPr sz="900" b="0">
                <a:solidFill>
                  <a:srgbClr val="5C627F"/>
                </a:solidFill>
                <a:latin typeface="Arial"/>
                <a:ea typeface="Microsoft YaHei"/>
              </a:rPr>
              <a:t>Fig.</a:t>
            </a:r>
            <a:r>
              <a:rPr sz="900" b="0">
                <a:solidFill>
                  <a:srgbClr val="6B728D"/>
                </a:solidFill>
                <a:latin typeface="Arial"/>
                <a:ea typeface="Microsoft YaHei"/>
              </a:rPr>
              <a:t> shows the </a:t>
            </a:r>
            <a:r>
              <a:rPr sz="900" b="0">
                <a:solidFill>
                  <a:srgbClr val="646A85"/>
                </a:solidFill>
                <a:latin typeface="Arial"/>
                <a:ea typeface="Microsoft YaHei"/>
              </a:rPr>
              <a:t>number</a:t>
            </a:r>
            <a:r>
              <a:rPr sz="900" b="0">
                <a:solidFill>
                  <a:srgbClr val="8E93A9"/>
                </a:solidFill>
                <a:latin typeface="Arial"/>
                <a:ea typeface="Microsoft YaHei"/>
              </a:rPr>
              <a:t> </a:t>
            </a:r>
            <a:r>
              <a:rPr sz="900" b="0">
                <a:solidFill>
                  <a:srgbClr val="6E7290"/>
                </a:solidFill>
                <a:latin typeface="Arial"/>
                <a:ea typeface="Microsoft YaHei"/>
              </a:rPr>
              <a:t>of</a:t>
            </a:r>
            <a:r>
              <a:rPr sz="900" b="0">
                <a:solidFill>
                  <a:srgbClr val="565C7F"/>
                </a:solidFill>
                <a:latin typeface="Arial"/>
                <a:ea typeface="Microsoft YaHei"/>
              </a:rPr>
              <a:t> </a:t>
            </a:r>
            <a:r>
              <a:rPr sz="900" b="0">
                <a:solidFill>
                  <a:srgbClr val="8589A2"/>
                </a:solidFill>
                <a:latin typeface="Arial"/>
                <a:ea typeface="Microsoft YaHei"/>
              </a:rPr>
              <a:t>US</a:t>
            </a:r>
            <a:r>
              <a:rPr sz="900" b="0">
                <a:solidFill>
                  <a:srgbClr val="616687"/>
                </a:solidFill>
                <a:latin typeface="Arial"/>
                <a:ea typeface="Microsoft YaHei"/>
              </a:rPr>
              <a:t> </a:t>
            </a:r>
            <a:r>
              <a:rPr sz="900" b="0">
                <a:solidFill>
                  <a:srgbClr val="696D88"/>
                </a:solidFill>
                <a:latin typeface="Arial"/>
                <a:ea typeface="Microsoft YaHei"/>
              </a:rPr>
              <a:t>IPOs</a:t>
            </a:r>
            <a:r>
              <a:rPr sz="900" b="0">
                <a:solidFill>
                  <a:srgbClr val="656B88"/>
                </a:solidFill>
                <a:latin typeface="Arial"/>
                <a:ea typeface="Microsoft YaHei"/>
              </a:rPr>
              <a:t> </a:t>
            </a:r>
            <a:r>
              <a:rPr sz="900" b="0">
                <a:solidFill>
                  <a:srgbClr val="727892"/>
                </a:solidFill>
                <a:latin typeface="Arial"/>
                <a:ea typeface="Microsoft YaHei"/>
              </a:rPr>
              <a:t>per</a:t>
            </a:r>
            <a:r>
              <a:rPr sz="900" b="0">
                <a:solidFill>
                  <a:srgbClr val="9EA3B9"/>
                </a:solidFill>
                <a:latin typeface="Arial"/>
                <a:ea typeface="Microsoft YaHei"/>
              </a:rPr>
              <a:t> </a:t>
            </a:r>
            <a:r>
              <a:rPr sz="900" b="0">
                <a:solidFill>
                  <a:srgbClr val="6F758E"/>
                </a:solidFill>
                <a:latin typeface="Arial"/>
                <a:ea typeface="Microsoft YaHei"/>
              </a:rPr>
              <a:t>year</a:t>
            </a:r>
            <a:r>
              <a:rPr sz="900" b="0">
                <a:solidFill>
                  <a:srgbClr val="676B88"/>
                </a:solidFill>
                <a:latin typeface="Arial"/>
                <a:ea typeface="Microsoft YaHei"/>
              </a:rPr>
              <a:t> over the </a:t>
            </a:r>
            <a:r>
              <a:rPr sz="900" b="0">
                <a:solidFill>
                  <a:srgbClr val="767B95"/>
                </a:solidFill>
                <a:latin typeface="Arial"/>
                <a:ea typeface="Microsoft YaHei"/>
              </a:rPr>
              <a:t>long</a:t>
            </a:r>
            <a:r>
              <a:rPr sz="900" b="0">
                <a:solidFill>
                  <a:srgbClr val="3D4262"/>
                </a:solidFill>
                <a:latin typeface="Arial"/>
                <a:ea typeface="Microsoft YaHei"/>
              </a:rPr>
              <a:t> </a:t>
            </a:r>
            <a:r>
              <a:rPr sz="900" b="0">
                <a:solidFill>
                  <a:srgbClr val="7C8197"/>
                </a:solidFill>
                <a:latin typeface="Arial"/>
                <a:ea typeface="Microsoft YaHei"/>
              </a:rPr>
              <a:t>run,</a:t>
            </a:r>
            <a:r>
              <a:rPr sz="900" b="0">
                <a:solidFill>
                  <a:srgbClr val="686D88"/>
                </a:solidFill>
                <a:latin typeface="Arial"/>
                <a:ea typeface="Microsoft YaHei"/>
              </a:rPr>
              <a:t> </a:t>
            </a:r>
            <a:r>
              <a:rPr sz="900" b="0">
                <a:solidFill>
                  <a:srgbClr val="6A7089"/>
                </a:solidFill>
                <a:latin typeface="Arial"/>
                <a:ea typeface="Microsoft YaHei"/>
              </a:rPr>
              <a:t>with</a:t>
            </a:r>
            <a:r>
              <a:rPr sz="900" b="0">
                <a:solidFill>
                  <a:srgbClr val="6E728C"/>
                </a:solidFill>
                <a:latin typeface="Arial"/>
                <a:ea typeface="Microsoft YaHei"/>
              </a:rPr>
              <a:t> 2026's deal count</a:t>
            </a:r>
          </a:p>
          <a:p>
            <a:pPr algn="l">
              <a:lnSpc>
                <a:spcPts val="1200"/>
              </a:lnSpc>
              <a:spcBef>
                <a:spcPts val="0"/>
              </a:spcBef>
              <a:spcAft>
                <a:spcPts val="0"/>
              </a:spcAft>
            </a:pPr>
            <a:r>
              <a:rPr sz="900" b="0">
                <a:solidFill>
                  <a:srgbClr val="696E89"/>
                </a:solidFill>
                <a:latin typeface="Arial"/>
                <a:ea typeface="Microsoft YaHei"/>
              </a:rPr>
              <a:t>close to the 25-year</a:t>
            </a:r>
            <a:r>
              <a:rPr sz="900" b="0">
                <a:solidFill>
                  <a:srgbClr val="9C9FB7"/>
                </a:solidFill>
                <a:latin typeface="Arial"/>
                <a:ea typeface="Microsoft YaHei"/>
              </a:rPr>
              <a:t> </a:t>
            </a:r>
            <a:r>
              <a:rPr sz="900" b="0">
                <a:solidFill>
                  <a:srgbClr val="696F8C"/>
                </a:solidFill>
                <a:latin typeface="Arial"/>
                <a:ea typeface="Microsoft YaHei"/>
              </a:rPr>
              <a:t>median rather</a:t>
            </a:r>
            <a:r>
              <a:rPr sz="900" b="0">
                <a:solidFill>
                  <a:srgbClr val="6A6E89"/>
                </a:solidFill>
                <a:latin typeface="Arial"/>
                <a:ea typeface="Microsoft YaHei"/>
              </a:rPr>
              <a:t> than past boom </a:t>
            </a:r>
            <a:r>
              <a:rPr sz="900" b="0">
                <a:solidFill>
                  <a:srgbClr val="6E738C"/>
                </a:solidFill>
                <a:latin typeface="Arial"/>
                <a:ea typeface="Microsoft YaHei"/>
              </a:rPr>
              <a:t>levels</a:t>
            </a:r>
          </a:p>
        </p:txBody>
      </p:sp>
      <p:sp>
        <p:nvSpPr>
          <p:cNvPr id="58" name="TextBox 57"/>
          <p:cNvSpPr txBox="1"/>
          <p:nvPr/>
        </p:nvSpPr>
        <p:spPr>
          <a:xfrm rot="16200000">
            <a:off x="7251700" y="3098800"/>
            <a:ext cx="292100" cy="139700"/>
          </a:xfrm>
          <a:prstGeom prst="rect">
            <a:avLst/>
          </a:prstGeom>
          <a:noFill/>
        </p:spPr>
        <p:txBody>
          <a:bodyPr wrap="none" anchor="ctr" lIns="0" rIns="0" tIns="0" bIns="0">
            <a:noAutofit/>
          </a:bodyPr>
          <a:lstStyle/>
          <a:p>
            <a:pPr algn="l"/>
            <a:r>
              <a:rPr sz="900" b="0">
                <a:solidFill>
                  <a:srgbClr val="858687"/>
                </a:solidFill>
                <a:latin typeface="Arial"/>
                <a:ea typeface="Microsoft YaHei"/>
              </a:rPr>
              <a:t>1998</a:t>
            </a:r>
          </a:p>
        </p:txBody>
      </p:sp>
      <p:sp>
        <p:nvSpPr>
          <p:cNvPr id="59" name="TextBox 58"/>
          <p:cNvSpPr txBox="1"/>
          <p:nvPr/>
        </p:nvSpPr>
        <p:spPr>
          <a:xfrm rot="16200000">
            <a:off x="7400925" y="3095625"/>
            <a:ext cx="298450" cy="139700"/>
          </a:xfrm>
          <a:prstGeom prst="rect">
            <a:avLst/>
          </a:prstGeom>
          <a:noFill/>
        </p:spPr>
        <p:txBody>
          <a:bodyPr wrap="none" anchor="ctr" lIns="0" rIns="0" tIns="0" bIns="0">
            <a:noAutofit/>
          </a:bodyPr>
          <a:lstStyle/>
          <a:p>
            <a:pPr algn="l"/>
            <a:r>
              <a:rPr sz="900" b="0">
                <a:solidFill>
                  <a:srgbClr val="929192"/>
                </a:solidFill>
                <a:latin typeface="Arial"/>
                <a:ea typeface="Microsoft YaHei"/>
              </a:rPr>
              <a:t>1999</a:t>
            </a:r>
          </a:p>
        </p:txBody>
      </p:sp>
      <p:sp>
        <p:nvSpPr>
          <p:cNvPr id="60" name="TextBox 59"/>
          <p:cNvSpPr txBox="1"/>
          <p:nvPr/>
        </p:nvSpPr>
        <p:spPr>
          <a:xfrm rot="16200000">
            <a:off x="7540625" y="3089275"/>
            <a:ext cx="304800" cy="158750"/>
          </a:xfrm>
          <a:prstGeom prst="rect">
            <a:avLst/>
          </a:prstGeom>
          <a:noFill/>
        </p:spPr>
        <p:txBody>
          <a:bodyPr wrap="none" anchor="ctr" lIns="0" rIns="0" tIns="0" bIns="0">
            <a:noAutofit/>
          </a:bodyPr>
          <a:lstStyle/>
          <a:p>
            <a:pPr algn="l"/>
            <a:r>
              <a:rPr sz="1000" b="0">
                <a:solidFill>
                  <a:srgbClr val="8C8B8E"/>
                </a:solidFill>
                <a:latin typeface="Arial"/>
                <a:ea typeface="Microsoft YaHei"/>
              </a:rPr>
              <a:t>2000</a:t>
            </a:r>
          </a:p>
        </p:txBody>
      </p:sp>
      <p:sp>
        <p:nvSpPr>
          <p:cNvPr id="61" name="TextBox 60"/>
          <p:cNvSpPr txBox="1"/>
          <p:nvPr/>
        </p:nvSpPr>
        <p:spPr>
          <a:xfrm rot="16200000">
            <a:off x="7686675" y="3089275"/>
            <a:ext cx="304800" cy="158750"/>
          </a:xfrm>
          <a:prstGeom prst="rect">
            <a:avLst/>
          </a:prstGeom>
          <a:noFill/>
        </p:spPr>
        <p:txBody>
          <a:bodyPr wrap="none" anchor="ctr" lIns="0" rIns="0" tIns="0" bIns="0">
            <a:noAutofit/>
          </a:bodyPr>
          <a:lstStyle/>
          <a:p>
            <a:pPr algn="l"/>
            <a:r>
              <a:rPr sz="1000" b="0">
                <a:solidFill>
                  <a:srgbClr val="737373"/>
                </a:solidFill>
                <a:latin typeface="Arial"/>
                <a:ea typeface="Microsoft YaHei"/>
              </a:rPr>
              <a:t>2001</a:t>
            </a:r>
          </a:p>
        </p:txBody>
      </p:sp>
      <p:sp>
        <p:nvSpPr>
          <p:cNvPr id="62" name="TextBox 61"/>
          <p:cNvSpPr txBox="1"/>
          <p:nvPr/>
        </p:nvSpPr>
        <p:spPr>
          <a:xfrm rot="16200000">
            <a:off x="7829550" y="3086100"/>
            <a:ext cx="311150" cy="158750"/>
          </a:xfrm>
          <a:prstGeom prst="rect">
            <a:avLst/>
          </a:prstGeom>
          <a:noFill/>
        </p:spPr>
        <p:txBody>
          <a:bodyPr wrap="none" anchor="ctr" lIns="0" rIns="0" tIns="0" bIns="0">
            <a:noAutofit/>
          </a:bodyPr>
          <a:lstStyle/>
          <a:p>
            <a:pPr algn="l"/>
            <a:r>
              <a:rPr sz="1000" b="0">
                <a:solidFill>
                  <a:srgbClr val="6E706F"/>
                </a:solidFill>
                <a:latin typeface="Arial"/>
                <a:ea typeface="Microsoft YaHei"/>
              </a:rPr>
              <a:t>2002</a:t>
            </a:r>
          </a:p>
        </p:txBody>
      </p:sp>
      <p:sp>
        <p:nvSpPr>
          <p:cNvPr id="63" name="TextBox 62"/>
          <p:cNvSpPr txBox="1"/>
          <p:nvPr/>
        </p:nvSpPr>
        <p:spPr>
          <a:xfrm rot="16200000">
            <a:off x="7966075" y="3076575"/>
            <a:ext cx="323850" cy="177800"/>
          </a:xfrm>
          <a:prstGeom prst="rect">
            <a:avLst/>
          </a:prstGeom>
          <a:noFill/>
        </p:spPr>
        <p:txBody>
          <a:bodyPr wrap="none" anchor="ctr" lIns="0" rIns="0" tIns="0" bIns="0">
            <a:noAutofit/>
          </a:bodyPr>
          <a:lstStyle/>
          <a:p>
            <a:pPr algn="l"/>
            <a:r>
              <a:rPr sz="1100" b="0">
                <a:solidFill>
                  <a:srgbClr val="9FA0A0"/>
                </a:solidFill>
                <a:latin typeface="Arial"/>
                <a:ea typeface="Microsoft YaHei"/>
              </a:rPr>
              <a:t>2003</a:t>
            </a:r>
          </a:p>
        </p:txBody>
      </p:sp>
      <p:sp>
        <p:nvSpPr>
          <p:cNvPr id="64" name="TextBox 63"/>
          <p:cNvSpPr txBox="1"/>
          <p:nvPr/>
        </p:nvSpPr>
        <p:spPr>
          <a:xfrm rot="16200000">
            <a:off x="8121650" y="3086100"/>
            <a:ext cx="311150" cy="158750"/>
          </a:xfrm>
          <a:prstGeom prst="rect">
            <a:avLst/>
          </a:prstGeom>
          <a:noFill/>
        </p:spPr>
        <p:txBody>
          <a:bodyPr wrap="none" anchor="ctr" lIns="0" rIns="0" tIns="0" bIns="0">
            <a:noAutofit/>
          </a:bodyPr>
          <a:lstStyle/>
          <a:p>
            <a:pPr algn="l"/>
            <a:r>
              <a:rPr sz="1000" b="0">
                <a:solidFill>
                  <a:srgbClr val="7C7E7E"/>
                </a:solidFill>
                <a:latin typeface="Arial"/>
                <a:ea typeface="Microsoft YaHei"/>
              </a:rPr>
              <a:t>2004</a:t>
            </a:r>
          </a:p>
        </p:txBody>
      </p:sp>
      <p:sp>
        <p:nvSpPr>
          <p:cNvPr id="65" name="TextBox 64"/>
          <p:cNvSpPr txBox="1"/>
          <p:nvPr/>
        </p:nvSpPr>
        <p:spPr>
          <a:xfrm rot="16200000">
            <a:off x="8258175" y="3082925"/>
            <a:ext cx="317500" cy="158750"/>
          </a:xfrm>
          <a:prstGeom prst="rect">
            <a:avLst/>
          </a:prstGeom>
          <a:noFill/>
        </p:spPr>
        <p:txBody>
          <a:bodyPr wrap="none" anchor="ctr" lIns="0" rIns="0" tIns="0" bIns="0">
            <a:noAutofit/>
          </a:bodyPr>
          <a:lstStyle/>
          <a:p>
            <a:pPr algn="l"/>
            <a:r>
              <a:rPr sz="1000" b="0">
                <a:solidFill>
                  <a:srgbClr val="919191"/>
                </a:solidFill>
                <a:latin typeface="Arial"/>
                <a:ea typeface="Microsoft YaHei"/>
              </a:rPr>
              <a:t>2005</a:t>
            </a:r>
          </a:p>
        </p:txBody>
      </p:sp>
      <p:sp>
        <p:nvSpPr>
          <p:cNvPr id="66" name="TextBox 65"/>
          <p:cNvSpPr txBox="1"/>
          <p:nvPr/>
        </p:nvSpPr>
        <p:spPr>
          <a:xfrm rot="16200000">
            <a:off x="8413750" y="3086100"/>
            <a:ext cx="311150" cy="158750"/>
          </a:xfrm>
          <a:prstGeom prst="rect">
            <a:avLst/>
          </a:prstGeom>
          <a:noFill/>
        </p:spPr>
        <p:txBody>
          <a:bodyPr wrap="none" anchor="ctr" lIns="0" rIns="0" tIns="0" bIns="0">
            <a:noAutofit/>
          </a:bodyPr>
          <a:lstStyle/>
          <a:p>
            <a:pPr algn="l"/>
            <a:r>
              <a:rPr sz="1000" b="0">
                <a:solidFill>
                  <a:srgbClr val="79797A"/>
                </a:solidFill>
                <a:latin typeface="Arial"/>
                <a:ea typeface="Microsoft YaHei"/>
              </a:rPr>
              <a:t>2006</a:t>
            </a:r>
          </a:p>
        </p:txBody>
      </p:sp>
      <p:sp>
        <p:nvSpPr>
          <p:cNvPr id="67" name="TextBox 66"/>
          <p:cNvSpPr txBox="1"/>
          <p:nvPr/>
        </p:nvSpPr>
        <p:spPr>
          <a:xfrm rot="16200000">
            <a:off x="8562975" y="3089275"/>
            <a:ext cx="304800" cy="158750"/>
          </a:xfrm>
          <a:prstGeom prst="rect">
            <a:avLst/>
          </a:prstGeom>
          <a:noFill/>
        </p:spPr>
        <p:txBody>
          <a:bodyPr wrap="none" anchor="ctr" lIns="0" rIns="0" tIns="0" bIns="0">
            <a:noAutofit/>
          </a:bodyPr>
          <a:lstStyle/>
          <a:p>
            <a:pPr algn="l"/>
            <a:r>
              <a:rPr sz="1000" b="0">
                <a:solidFill>
                  <a:srgbClr val="7D7E7E"/>
                </a:solidFill>
                <a:latin typeface="Arial"/>
                <a:ea typeface="Microsoft YaHei"/>
              </a:rPr>
              <a:t>2007</a:t>
            </a:r>
          </a:p>
        </p:txBody>
      </p:sp>
      <p:sp>
        <p:nvSpPr>
          <p:cNvPr id="68" name="TextBox 67"/>
          <p:cNvSpPr txBox="1"/>
          <p:nvPr/>
        </p:nvSpPr>
        <p:spPr>
          <a:xfrm rot="16200000">
            <a:off x="8696325" y="3089275"/>
            <a:ext cx="317500" cy="158750"/>
          </a:xfrm>
          <a:prstGeom prst="rect">
            <a:avLst/>
          </a:prstGeom>
          <a:noFill/>
        </p:spPr>
        <p:txBody>
          <a:bodyPr wrap="none" anchor="ctr" lIns="0" rIns="0" tIns="0" bIns="0">
            <a:noAutofit/>
          </a:bodyPr>
          <a:lstStyle/>
          <a:p>
            <a:pPr algn="l"/>
            <a:r>
              <a:rPr sz="1000" b="0">
                <a:solidFill>
                  <a:srgbClr val="8C8C8C"/>
                </a:solidFill>
                <a:latin typeface="Arial"/>
                <a:ea typeface="Microsoft YaHei"/>
              </a:rPr>
              <a:t>2008</a:t>
            </a:r>
          </a:p>
        </p:txBody>
      </p:sp>
      <p:sp>
        <p:nvSpPr>
          <p:cNvPr id="69" name="TextBox 68"/>
          <p:cNvSpPr txBox="1"/>
          <p:nvPr/>
        </p:nvSpPr>
        <p:spPr>
          <a:xfrm rot="16200000">
            <a:off x="8842375" y="3089275"/>
            <a:ext cx="317500" cy="158750"/>
          </a:xfrm>
          <a:prstGeom prst="rect">
            <a:avLst/>
          </a:prstGeom>
          <a:noFill/>
        </p:spPr>
        <p:txBody>
          <a:bodyPr wrap="none" anchor="ctr" lIns="0" rIns="0" tIns="0" bIns="0">
            <a:noAutofit/>
          </a:bodyPr>
          <a:lstStyle/>
          <a:p>
            <a:pPr algn="l"/>
            <a:r>
              <a:rPr sz="1000" b="0">
                <a:solidFill>
                  <a:srgbClr val="878887"/>
                </a:solidFill>
                <a:latin typeface="Arial"/>
                <a:ea typeface="Microsoft YaHei"/>
              </a:rPr>
              <a:t>2009</a:t>
            </a:r>
          </a:p>
        </p:txBody>
      </p:sp>
      <p:sp>
        <p:nvSpPr>
          <p:cNvPr id="70" name="TextBox 69"/>
          <p:cNvSpPr txBox="1"/>
          <p:nvPr/>
        </p:nvSpPr>
        <p:spPr>
          <a:xfrm rot="16200000">
            <a:off x="8991600" y="3086100"/>
            <a:ext cx="317500" cy="165100"/>
          </a:xfrm>
          <a:prstGeom prst="rect">
            <a:avLst/>
          </a:prstGeom>
          <a:noFill/>
        </p:spPr>
        <p:txBody>
          <a:bodyPr wrap="none" anchor="ctr" lIns="0" rIns="0" tIns="0" bIns="0">
            <a:noAutofit/>
          </a:bodyPr>
          <a:lstStyle/>
          <a:p>
            <a:pPr algn="l"/>
            <a:r>
              <a:rPr sz="1050" b="0">
                <a:solidFill>
                  <a:srgbClr val="838485"/>
                </a:solidFill>
                <a:latin typeface="Arial"/>
                <a:ea typeface="Microsoft YaHei"/>
              </a:rPr>
              <a:t>2010</a:t>
            </a:r>
          </a:p>
        </p:txBody>
      </p:sp>
      <p:sp>
        <p:nvSpPr>
          <p:cNvPr id="71" name="TextBox 70"/>
          <p:cNvSpPr txBox="1"/>
          <p:nvPr/>
        </p:nvSpPr>
        <p:spPr>
          <a:xfrm rot="16200000">
            <a:off x="9140825" y="3089275"/>
            <a:ext cx="311150" cy="165100"/>
          </a:xfrm>
          <a:prstGeom prst="rect">
            <a:avLst/>
          </a:prstGeom>
          <a:noFill/>
        </p:spPr>
        <p:txBody>
          <a:bodyPr wrap="none" anchor="ctr" lIns="0" rIns="0" tIns="0" bIns="0">
            <a:noAutofit/>
          </a:bodyPr>
          <a:lstStyle/>
          <a:p>
            <a:pPr algn="l"/>
            <a:r>
              <a:rPr sz="1050" b="0">
                <a:solidFill>
                  <a:srgbClr val="7D7E7E"/>
                </a:solidFill>
                <a:latin typeface="Arial"/>
                <a:ea typeface="Microsoft YaHei"/>
              </a:rPr>
              <a:t>2011</a:t>
            </a:r>
          </a:p>
        </p:txBody>
      </p:sp>
      <p:sp>
        <p:nvSpPr>
          <p:cNvPr id="72" name="TextBox 71"/>
          <p:cNvSpPr txBox="1"/>
          <p:nvPr/>
        </p:nvSpPr>
        <p:spPr>
          <a:xfrm rot="16200000">
            <a:off x="9280525" y="3082925"/>
            <a:ext cx="323850" cy="165100"/>
          </a:xfrm>
          <a:prstGeom prst="rect">
            <a:avLst/>
          </a:prstGeom>
          <a:noFill/>
        </p:spPr>
        <p:txBody>
          <a:bodyPr wrap="none" anchor="ctr" lIns="0" rIns="0" tIns="0" bIns="0">
            <a:noAutofit/>
          </a:bodyPr>
          <a:lstStyle/>
          <a:p>
            <a:pPr algn="l"/>
            <a:r>
              <a:rPr sz="1050" b="0">
                <a:solidFill>
                  <a:srgbClr val="A2A2A1"/>
                </a:solidFill>
                <a:latin typeface="Arial"/>
                <a:ea typeface="Microsoft YaHei"/>
              </a:rPr>
              <a:t>2012</a:t>
            </a:r>
          </a:p>
        </p:txBody>
      </p:sp>
      <p:sp>
        <p:nvSpPr>
          <p:cNvPr id="73" name="TextBox 72"/>
          <p:cNvSpPr txBox="1"/>
          <p:nvPr/>
        </p:nvSpPr>
        <p:spPr>
          <a:xfrm rot="16200000">
            <a:off x="9426575" y="3082925"/>
            <a:ext cx="323850" cy="165100"/>
          </a:xfrm>
          <a:prstGeom prst="rect">
            <a:avLst/>
          </a:prstGeom>
          <a:noFill/>
        </p:spPr>
        <p:txBody>
          <a:bodyPr wrap="none" anchor="ctr" lIns="0" rIns="0" tIns="0" bIns="0">
            <a:noAutofit/>
          </a:bodyPr>
          <a:lstStyle/>
          <a:p>
            <a:pPr algn="l"/>
            <a:r>
              <a:rPr sz="1050" b="0">
                <a:solidFill>
                  <a:srgbClr val="A1A2A2"/>
                </a:solidFill>
                <a:latin typeface="Arial"/>
                <a:ea typeface="Microsoft YaHei"/>
              </a:rPr>
              <a:t>2013</a:t>
            </a:r>
          </a:p>
        </p:txBody>
      </p:sp>
      <p:sp>
        <p:nvSpPr>
          <p:cNvPr id="74" name="TextBox 73"/>
          <p:cNvSpPr txBox="1"/>
          <p:nvPr/>
        </p:nvSpPr>
        <p:spPr>
          <a:xfrm rot="16200000">
            <a:off x="9566275" y="3082925"/>
            <a:ext cx="330200" cy="158750"/>
          </a:xfrm>
          <a:prstGeom prst="rect">
            <a:avLst/>
          </a:prstGeom>
          <a:noFill/>
        </p:spPr>
        <p:txBody>
          <a:bodyPr wrap="none" anchor="ctr" lIns="0" rIns="0" tIns="0" bIns="0">
            <a:noAutofit/>
          </a:bodyPr>
          <a:lstStyle/>
          <a:p>
            <a:pPr algn="l"/>
            <a:r>
              <a:rPr sz="1000" b="0">
                <a:solidFill>
                  <a:srgbClr val="9C9C9C"/>
                </a:solidFill>
                <a:latin typeface="Arial"/>
                <a:ea typeface="Microsoft YaHei"/>
              </a:rPr>
              <a:t>2014</a:t>
            </a:r>
          </a:p>
        </p:txBody>
      </p:sp>
      <p:sp>
        <p:nvSpPr>
          <p:cNvPr id="75" name="TextBox 74"/>
          <p:cNvSpPr txBox="1"/>
          <p:nvPr/>
        </p:nvSpPr>
        <p:spPr>
          <a:xfrm rot="16200000">
            <a:off x="9709150" y="3073400"/>
            <a:ext cx="336550" cy="184150"/>
          </a:xfrm>
          <a:prstGeom prst="rect">
            <a:avLst/>
          </a:prstGeom>
          <a:noFill/>
        </p:spPr>
        <p:txBody>
          <a:bodyPr wrap="none" anchor="ctr" lIns="0" rIns="0" tIns="0" bIns="0">
            <a:noAutofit/>
          </a:bodyPr>
          <a:lstStyle/>
          <a:p>
            <a:pPr algn="l"/>
            <a:r>
              <a:rPr sz="1150" b="0">
                <a:solidFill>
                  <a:srgbClr val="AEAEAF"/>
                </a:solidFill>
                <a:latin typeface="Arial"/>
                <a:ea typeface="Microsoft YaHei"/>
              </a:rPr>
              <a:t>2015</a:t>
            </a:r>
          </a:p>
        </p:txBody>
      </p:sp>
      <p:sp>
        <p:nvSpPr>
          <p:cNvPr id="76" name="TextBox 75"/>
          <p:cNvSpPr txBox="1"/>
          <p:nvPr/>
        </p:nvSpPr>
        <p:spPr>
          <a:xfrm rot="16200000">
            <a:off x="9861550" y="3079750"/>
            <a:ext cx="330200" cy="165100"/>
          </a:xfrm>
          <a:prstGeom prst="rect">
            <a:avLst/>
          </a:prstGeom>
          <a:noFill/>
        </p:spPr>
        <p:txBody>
          <a:bodyPr wrap="none" anchor="ctr" lIns="0" rIns="0" tIns="0" bIns="0">
            <a:noAutofit/>
          </a:bodyPr>
          <a:lstStyle/>
          <a:p>
            <a:pPr algn="l"/>
            <a:r>
              <a:rPr sz="1050" b="0">
                <a:solidFill>
                  <a:srgbClr val="9A9A9C"/>
                </a:solidFill>
                <a:latin typeface="Arial"/>
                <a:ea typeface="Microsoft YaHei"/>
              </a:rPr>
              <a:t>2016</a:t>
            </a:r>
          </a:p>
        </p:txBody>
      </p:sp>
      <p:sp>
        <p:nvSpPr>
          <p:cNvPr id="77" name="TextBox 76"/>
          <p:cNvSpPr txBox="1"/>
          <p:nvPr/>
        </p:nvSpPr>
        <p:spPr>
          <a:xfrm rot="16200000">
            <a:off x="10007600" y="3086100"/>
            <a:ext cx="330200" cy="165100"/>
          </a:xfrm>
          <a:prstGeom prst="rect">
            <a:avLst/>
          </a:prstGeom>
          <a:noFill/>
        </p:spPr>
        <p:txBody>
          <a:bodyPr wrap="none" anchor="ctr" lIns="0" rIns="0" tIns="0" bIns="0">
            <a:noAutofit/>
          </a:bodyPr>
          <a:lstStyle/>
          <a:p>
            <a:pPr algn="l"/>
            <a:r>
              <a:rPr sz="1050" b="0">
                <a:solidFill>
                  <a:srgbClr val="B3B4B5"/>
                </a:solidFill>
                <a:latin typeface="Arial"/>
                <a:ea typeface="Microsoft YaHei"/>
              </a:rPr>
              <a:t>2017</a:t>
            </a:r>
          </a:p>
        </p:txBody>
      </p:sp>
      <p:sp>
        <p:nvSpPr>
          <p:cNvPr id="78" name="TextBox 77"/>
          <p:cNvSpPr txBox="1"/>
          <p:nvPr/>
        </p:nvSpPr>
        <p:spPr>
          <a:xfrm rot="16200000">
            <a:off x="10160000" y="3086100"/>
            <a:ext cx="323850" cy="158750"/>
          </a:xfrm>
          <a:prstGeom prst="rect">
            <a:avLst/>
          </a:prstGeom>
          <a:noFill/>
        </p:spPr>
        <p:txBody>
          <a:bodyPr wrap="none" anchor="ctr" lIns="0" rIns="0" tIns="0" bIns="0">
            <a:noAutofit/>
          </a:bodyPr>
          <a:lstStyle/>
          <a:p>
            <a:pPr algn="l"/>
            <a:r>
              <a:rPr sz="1000" b="0">
                <a:solidFill>
                  <a:srgbClr val="8C8C8D"/>
                </a:solidFill>
                <a:latin typeface="Arial"/>
                <a:ea typeface="Microsoft YaHei"/>
              </a:rPr>
              <a:t>2018</a:t>
            </a:r>
          </a:p>
        </p:txBody>
      </p:sp>
      <p:sp>
        <p:nvSpPr>
          <p:cNvPr id="79" name="TextBox 78"/>
          <p:cNvSpPr txBox="1"/>
          <p:nvPr/>
        </p:nvSpPr>
        <p:spPr>
          <a:xfrm rot="16200000">
            <a:off x="10302875" y="3082925"/>
            <a:ext cx="323850" cy="165100"/>
          </a:xfrm>
          <a:prstGeom prst="rect">
            <a:avLst/>
          </a:prstGeom>
          <a:noFill/>
        </p:spPr>
        <p:txBody>
          <a:bodyPr wrap="none" anchor="ctr" lIns="0" rIns="0" tIns="0" bIns="0">
            <a:noAutofit/>
          </a:bodyPr>
          <a:lstStyle/>
          <a:p>
            <a:pPr algn="l"/>
            <a:r>
              <a:rPr sz="1050" b="0">
                <a:solidFill>
                  <a:srgbClr val="838283"/>
                </a:solidFill>
                <a:latin typeface="Arial"/>
                <a:ea typeface="Microsoft YaHei"/>
              </a:rPr>
              <a:t>2019</a:t>
            </a:r>
          </a:p>
        </p:txBody>
      </p:sp>
      <p:sp>
        <p:nvSpPr>
          <p:cNvPr id="80" name="TextBox 79"/>
          <p:cNvSpPr txBox="1"/>
          <p:nvPr/>
        </p:nvSpPr>
        <p:spPr>
          <a:xfrm rot="16200000">
            <a:off x="10455275" y="3089275"/>
            <a:ext cx="317500" cy="158750"/>
          </a:xfrm>
          <a:prstGeom prst="rect">
            <a:avLst/>
          </a:prstGeom>
          <a:noFill/>
        </p:spPr>
        <p:txBody>
          <a:bodyPr wrap="none" anchor="ctr" lIns="0" rIns="0" tIns="0" bIns="0">
            <a:noAutofit/>
          </a:bodyPr>
          <a:lstStyle/>
          <a:p>
            <a:pPr algn="l"/>
            <a:r>
              <a:rPr sz="1000" b="0">
                <a:solidFill>
                  <a:srgbClr val="727272"/>
                </a:solidFill>
                <a:latin typeface="Arial"/>
                <a:ea typeface="Microsoft YaHei"/>
              </a:rPr>
              <a:t>2020</a:t>
            </a:r>
          </a:p>
        </p:txBody>
      </p:sp>
      <p:sp>
        <p:nvSpPr>
          <p:cNvPr id="81" name="TextBox 80"/>
          <p:cNvSpPr txBox="1"/>
          <p:nvPr/>
        </p:nvSpPr>
        <p:spPr>
          <a:xfrm rot="16200000">
            <a:off x="10607675" y="3089275"/>
            <a:ext cx="317500" cy="158750"/>
          </a:xfrm>
          <a:prstGeom prst="rect">
            <a:avLst/>
          </a:prstGeom>
          <a:noFill/>
        </p:spPr>
        <p:txBody>
          <a:bodyPr wrap="none" anchor="ctr" lIns="0" rIns="0" tIns="0" bIns="0">
            <a:noAutofit/>
          </a:bodyPr>
          <a:lstStyle/>
          <a:p>
            <a:pPr algn="l"/>
            <a:r>
              <a:rPr sz="1000" b="0">
                <a:solidFill>
                  <a:srgbClr val="8C8C8E"/>
                </a:solidFill>
                <a:latin typeface="Arial"/>
                <a:ea typeface="Microsoft YaHei"/>
              </a:rPr>
              <a:t>2022</a:t>
            </a:r>
          </a:p>
        </p:txBody>
      </p:sp>
      <p:sp>
        <p:nvSpPr>
          <p:cNvPr id="82" name="TextBox 81"/>
          <p:cNvSpPr txBox="1"/>
          <p:nvPr/>
        </p:nvSpPr>
        <p:spPr>
          <a:xfrm rot="16200000">
            <a:off x="10753725" y="3089275"/>
            <a:ext cx="317500" cy="158750"/>
          </a:xfrm>
          <a:prstGeom prst="rect">
            <a:avLst/>
          </a:prstGeom>
          <a:noFill/>
        </p:spPr>
        <p:txBody>
          <a:bodyPr wrap="none" anchor="ctr" lIns="0" rIns="0" tIns="0" bIns="0">
            <a:noAutofit/>
          </a:bodyPr>
          <a:lstStyle/>
          <a:p>
            <a:pPr algn="l"/>
            <a:r>
              <a:rPr sz="1000" b="0">
                <a:solidFill>
                  <a:srgbClr val="7E8080"/>
                </a:solidFill>
                <a:latin typeface="Arial"/>
                <a:ea typeface="Microsoft YaHei"/>
              </a:rPr>
              <a:t>2022</a:t>
            </a:r>
          </a:p>
        </p:txBody>
      </p:sp>
      <p:sp>
        <p:nvSpPr>
          <p:cNvPr id="83" name="TextBox 82"/>
          <p:cNvSpPr txBox="1"/>
          <p:nvPr/>
        </p:nvSpPr>
        <p:spPr>
          <a:xfrm rot="16200000">
            <a:off x="10899775" y="3089275"/>
            <a:ext cx="317500" cy="158750"/>
          </a:xfrm>
          <a:prstGeom prst="rect">
            <a:avLst/>
          </a:prstGeom>
          <a:noFill/>
        </p:spPr>
        <p:txBody>
          <a:bodyPr wrap="none" anchor="ctr" lIns="0" rIns="0" tIns="0" bIns="0">
            <a:noAutofit/>
          </a:bodyPr>
          <a:lstStyle/>
          <a:p>
            <a:pPr algn="l"/>
            <a:r>
              <a:rPr sz="1000" b="0">
                <a:solidFill>
                  <a:srgbClr val="807F81"/>
                </a:solidFill>
                <a:latin typeface="Arial"/>
                <a:ea typeface="Microsoft YaHei"/>
              </a:rPr>
              <a:t>2023</a:t>
            </a:r>
          </a:p>
        </p:txBody>
      </p:sp>
      <p:sp>
        <p:nvSpPr>
          <p:cNvPr id="84" name="TextBox 83"/>
          <p:cNvSpPr txBox="1"/>
          <p:nvPr/>
        </p:nvSpPr>
        <p:spPr>
          <a:xfrm rot="16200000">
            <a:off x="11045825" y="3089275"/>
            <a:ext cx="317500" cy="158750"/>
          </a:xfrm>
          <a:prstGeom prst="rect">
            <a:avLst/>
          </a:prstGeom>
          <a:noFill/>
        </p:spPr>
        <p:txBody>
          <a:bodyPr wrap="none" anchor="ctr" lIns="0" rIns="0" tIns="0" bIns="0">
            <a:noAutofit/>
          </a:bodyPr>
          <a:lstStyle/>
          <a:p>
            <a:pPr algn="l"/>
            <a:r>
              <a:rPr sz="1000" b="0">
                <a:solidFill>
                  <a:srgbClr val="ADACAD"/>
                </a:solidFill>
                <a:latin typeface="Arial"/>
                <a:ea typeface="Microsoft YaHei"/>
              </a:rPr>
              <a:t>2024</a:t>
            </a:r>
          </a:p>
        </p:txBody>
      </p:sp>
      <p:sp>
        <p:nvSpPr>
          <p:cNvPr id="85" name="TextBox 84"/>
          <p:cNvSpPr txBox="1"/>
          <p:nvPr/>
        </p:nvSpPr>
        <p:spPr>
          <a:xfrm rot="16200000">
            <a:off x="11191875" y="3089275"/>
            <a:ext cx="317500" cy="158750"/>
          </a:xfrm>
          <a:prstGeom prst="rect">
            <a:avLst/>
          </a:prstGeom>
          <a:noFill/>
        </p:spPr>
        <p:txBody>
          <a:bodyPr wrap="none" anchor="ctr" lIns="0" rIns="0" tIns="0" bIns="0">
            <a:noAutofit/>
          </a:bodyPr>
          <a:lstStyle/>
          <a:p>
            <a:pPr algn="l"/>
            <a:r>
              <a:rPr sz="1000" b="0">
                <a:solidFill>
                  <a:srgbClr val="818083"/>
                </a:solidFill>
                <a:latin typeface="Arial"/>
                <a:ea typeface="Microsoft YaHei"/>
              </a:rPr>
              <a:t>2025</a:t>
            </a:r>
          </a:p>
        </p:txBody>
      </p:sp>
      <p:sp>
        <p:nvSpPr>
          <p:cNvPr id="86" name="TextBox 85"/>
          <p:cNvSpPr txBox="1"/>
          <p:nvPr/>
        </p:nvSpPr>
        <p:spPr>
          <a:xfrm rot="16200000">
            <a:off x="11430000" y="3098800"/>
            <a:ext cx="304800" cy="139700"/>
          </a:xfrm>
          <a:prstGeom prst="rect">
            <a:avLst/>
          </a:prstGeom>
          <a:noFill/>
        </p:spPr>
        <p:txBody>
          <a:bodyPr wrap="none" anchor="ctr" lIns="0" rIns="0" tIns="0" bIns="0">
            <a:noAutofit/>
          </a:bodyPr>
          <a:lstStyle/>
          <a:p>
            <a:pPr algn="l"/>
            <a:r>
              <a:rPr sz="900" b="0">
                <a:solidFill>
                  <a:srgbClr val="C8C8C9"/>
                </a:solidFill>
                <a:latin typeface="Arial"/>
                <a:ea typeface="Microsoft YaHei"/>
              </a:rPr>
              <a:t>2026</a:t>
            </a:r>
          </a:p>
        </p:txBody>
      </p:sp>
      <p:sp>
        <p:nvSpPr>
          <p:cNvPr id="87" name="TextBox 86"/>
          <p:cNvSpPr txBox="1"/>
          <p:nvPr/>
        </p:nvSpPr>
        <p:spPr>
          <a:xfrm>
            <a:off x="7010400" y="1130300"/>
            <a:ext cx="133350" cy="171450"/>
          </a:xfrm>
          <a:prstGeom prst="rect">
            <a:avLst/>
          </a:prstGeom>
          <a:noFill/>
        </p:spPr>
        <p:txBody>
          <a:bodyPr wrap="none" anchor="ctr" lIns="0" rIns="0" tIns="0" bIns="0">
            <a:noAutofit/>
          </a:bodyPr>
          <a:lstStyle/>
          <a:p>
            <a:pPr algn="l"/>
            <a:r>
              <a:rPr sz="1150" b="1">
                <a:solidFill>
                  <a:srgbClr val="FAFBFC"/>
                </a:solidFill>
                <a:latin typeface="Arial"/>
                <a:ea typeface="Microsoft YaHei"/>
              </a:rPr>
              <a:t>1</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5.png"/>
          <p:cNvPicPr>
            <a:picLocks noChangeAspect="1"/>
          </p:cNvPicPr>
          <p:nvPr/>
        </p:nvPicPr>
        <p:blipFill>
          <a:blip r:embed="rId2"/>
          <a:stretch>
            <a:fillRect/>
          </a:stretch>
        </p:blipFill>
        <p:spPr>
          <a:xfrm>
            <a:off x="0" y="0"/>
            <a:ext cx="12192000" cy="6858000"/>
          </a:xfrm>
          <a:prstGeom prst="rect">
            <a:avLst/>
          </a:prstGeom>
        </p:spPr>
      </p:pic>
      <p:pic>
        <p:nvPicPr>
          <p:cNvPr id="3" name="Picture 2" descr="el_5_0.png"/>
          <p:cNvPicPr>
            <a:picLocks noChangeAspect="1"/>
          </p:cNvPicPr>
          <p:nvPr/>
        </p:nvPicPr>
        <p:blipFill>
          <a:blip r:embed="rId3"/>
          <a:stretch>
            <a:fillRect/>
          </a:stretch>
        </p:blipFill>
        <p:spPr>
          <a:xfrm>
            <a:off x="6915150" y="234950"/>
            <a:ext cx="5060950" cy="2743200"/>
          </a:xfrm>
          <a:prstGeom prst="rect">
            <a:avLst/>
          </a:prstGeom>
        </p:spPr>
      </p:pic>
      <p:pic>
        <p:nvPicPr>
          <p:cNvPr id="4" name="Picture 3" descr="el_5_1.png"/>
          <p:cNvPicPr>
            <a:picLocks noChangeAspect="1"/>
          </p:cNvPicPr>
          <p:nvPr/>
        </p:nvPicPr>
        <p:blipFill>
          <a:blip r:embed="rId4"/>
          <a:stretch>
            <a:fillRect/>
          </a:stretch>
        </p:blipFill>
        <p:spPr>
          <a:xfrm>
            <a:off x="7213600" y="3797300"/>
            <a:ext cx="4533900" cy="1803400"/>
          </a:xfrm>
          <a:prstGeom prst="rect">
            <a:avLst/>
          </a:prstGeom>
        </p:spPr>
      </p:pic>
      <p:pic>
        <p:nvPicPr>
          <p:cNvPr id="5" name="Picture 4" descr="el_5_2.png"/>
          <p:cNvPicPr>
            <a:picLocks noChangeAspect="1"/>
          </p:cNvPicPr>
          <p:nvPr/>
        </p:nvPicPr>
        <p:blipFill>
          <a:blip r:embed="rId5"/>
          <a:stretch>
            <a:fillRect/>
          </a:stretch>
        </p:blipFill>
        <p:spPr>
          <a:xfrm>
            <a:off x="241300" y="203200"/>
            <a:ext cx="6451600" cy="1054100"/>
          </a:xfrm>
          <a:prstGeom prst="rect">
            <a:avLst/>
          </a:prstGeom>
        </p:spPr>
      </p:pic>
      <p:pic>
        <p:nvPicPr>
          <p:cNvPr id="6" name="Picture 5" descr="el_5_3.png"/>
          <p:cNvPicPr>
            <a:picLocks noChangeAspect="1"/>
          </p:cNvPicPr>
          <p:nvPr/>
        </p:nvPicPr>
        <p:blipFill>
          <a:blip r:embed="rId6"/>
          <a:stretch>
            <a:fillRect/>
          </a:stretch>
        </p:blipFill>
        <p:spPr>
          <a:xfrm>
            <a:off x="0" y="6318250"/>
            <a:ext cx="12192000" cy="425450"/>
          </a:xfrm>
          <a:prstGeom prst="rect">
            <a:avLst/>
          </a:prstGeom>
        </p:spPr>
      </p:pic>
      <p:pic>
        <p:nvPicPr>
          <p:cNvPr id="7" name="Picture 6" descr="el_5_4.png"/>
          <p:cNvPicPr>
            <a:picLocks noChangeAspect="1"/>
          </p:cNvPicPr>
          <p:nvPr/>
        </p:nvPicPr>
        <p:blipFill>
          <a:blip r:embed="rId7"/>
          <a:stretch>
            <a:fillRect/>
          </a:stretch>
        </p:blipFill>
        <p:spPr>
          <a:xfrm>
            <a:off x="546100" y="5156200"/>
            <a:ext cx="685800" cy="711200"/>
          </a:xfrm>
          <a:prstGeom prst="rect">
            <a:avLst/>
          </a:prstGeom>
        </p:spPr>
      </p:pic>
      <p:pic>
        <p:nvPicPr>
          <p:cNvPr id="8" name="Picture 7" descr="el_5_5.png"/>
          <p:cNvPicPr>
            <a:picLocks noChangeAspect="1"/>
          </p:cNvPicPr>
          <p:nvPr/>
        </p:nvPicPr>
        <p:blipFill>
          <a:blip r:embed="rId8"/>
          <a:stretch>
            <a:fillRect/>
          </a:stretch>
        </p:blipFill>
        <p:spPr>
          <a:xfrm>
            <a:off x="546100" y="1625600"/>
            <a:ext cx="685800" cy="704850"/>
          </a:xfrm>
          <a:prstGeom prst="rect">
            <a:avLst/>
          </a:prstGeom>
        </p:spPr>
      </p:pic>
      <p:pic>
        <p:nvPicPr>
          <p:cNvPr id="9" name="Picture 8" descr="el_5_6.png"/>
          <p:cNvPicPr>
            <a:picLocks noChangeAspect="1"/>
          </p:cNvPicPr>
          <p:nvPr/>
        </p:nvPicPr>
        <p:blipFill>
          <a:blip r:embed="rId9"/>
          <a:stretch>
            <a:fillRect/>
          </a:stretch>
        </p:blipFill>
        <p:spPr>
          <a:xfrm>
            <a:off x="546100" y="2774950"/>
            <a:ext cx="679450" cy="704850"/>
          </a:xfrm>
          <a:prstGeom prst="rect">
            <a:avLst/>
          </a:prstGeom>
        </p:spPr>
      </p:pic>
      <p:pic>
        <p:nvPicPr>
          <p:cNvPr id="10" name="Picture 9" descr="el_5_7.png"/>
          <p:cNvPicPr>
            <a:picLocks noChangeAspect="1"/>
          </p:cNvPicPr>
          <p:nvPr/>
        </p:nvPicPr>
        <p:blipFill>
          <a:blip r:embed="rId10"/>
          <a:stretch>
            <a:fillRect/>
          </a:stretch>
        </p:blipFill>
        <p:spPr>
          <a:xfrm>
            <a:off x="546100" y="3994150"/>
            <a:ext cx="673100" cy="711200"/>
          </a:xfrm>
          <a:prstGeom prst="rect">
            <a:avLst/>
          </a:prstGeom>
        </p:spPr>
      </p:pic>
      <p:pic>
        <p:nvPicPr>
          <p:cNvPr id="11" name="Picture 10" descr="el_5_8.png"/>
          <p:cNvPicPr>
            <a:picLocks noChangeAspect="1"/>
          </p:cNvPicPr>
          <p:nvPr/>
        </p:nvPicPr>
        <p:blipFill>
          <a:blip r:embed="rId11"/>
          <a:stretch>
            <a:fillRect/>
          </a:stretch>
        </p:blipFill>
        <p:spPr>
          <a:xfrm>
            <a:off x="1397000" y="2876550"/>
            <a:ext cx="450850" cy="482600"/>
          </a:xfrm>
          <a:prstGeom prst="rect">
            <a:avLst/>
          </a:prstGeom>
        </p:spPr>
      </p:pic>
      <p:pic>
        <p:nvPicPr>
          <p:cNvPr id="12" name="Picture 11" descr="el_5_9.png"/>
          <p:cNvPicPr>
            <a:picLocks noChangeAspect="1"/>
          </p:cNvPicPr>
          <p:nvPr/>
        </p:nvPicPr>
        <p:blipFill>
          <a:blip r:embed="rId12"/>
          <a:stretch>
            <a:fillRect/>
          </a:stretch>
        </p:blipFill>
        <p:spPr>
          <a:xfrm>
            <a:off x="1377950" y="1714500"/>
            <a:ext cx="463550" cy="457200"/>
          </a:xfrm>
          <a:prstGeom prst="rect">
            <a:avLst/>
          </a:prstGeom>
        </p:spPr>
      </p:pic>
      <p:pic>
        <p:nvPicPr>
          <p:cNvPr id="13" name="Picture 12" descr="el_5_10.png"/>
          <p:cNvPicPr>
            <a:picLocks noChangeAspect="1"/>
          </p:cNvPicPr>
          <p:nvPr/>
        </p:nvPicPr>
        <p:blipFill>
          <a:blip r:embed="rId13"/>
          <a:stretch>
            <a:fillRect/>
          </a:stretch>
        </p:blipFill>
        <p:spPr>
          <a:xfrm>
            <a:off x="1397000" y="4108450"/>
            <a:ext cx="431800" cy="444500"/>
          </a:xfrm>
          <a:prstGeom prst="rect">
            <a:avLst/>
          </a:prstGeom>
        </p:spPr>
      </p:pic>
      <p:pic>
        <p:nvPicPr>
          <p:cNvPr id="14" name="Picture 13" descr="el_5_11.png"/>
          <p:cNvPicPr>
            <a:picLocks noChangeAspect="1"/>
          </p:cNvPicPr>
          <p:nvPr/>
        </p:nvPicPr>
        <p:blipFill>
          <a:blip r:embed="rId14"/>
          <a:stretch>
            <a:fillRect/>
          </a:stretch>
        </p:blipFill>
        <p:spPr>
          <a:xfrm>
            <a:off x="1365250" y="5372100"/>
            <a:ext cx="482600" cy="342900"/>
          </a:xfrm>
          <a:prstGeom prst="rect">
            <a:avLst/>
          </a:prstGeom>
        </p:spPr>
      </p:pic>
      <p:pic>
        <p:nvPicPr>
          <p:cNvPr id="15" name="Picture 14" descr="el_5_12.png"/>
          <p:cNvPicPr>
            <a:picLocks noChangeAspect="1"/>
          </p:cNvPicPr>
          <p:nvPr/>
        </p:nvPicPr>
        <p:blipFill>
          <a:blip r:embed="rId15"/>
          <a:stretch>
            <a:fillRect/>
          </a:stretch>
        </p:blipFill>
        <p:spPr>
          <a:xfrm>
            <a:off x="558800" y="1289050"/>
            <a:ext cx="539750" cy="57150"/>
          </a:xfrm>
          <a:prstGeom prst="rect">
            <a:avLst/>
          </a:prstGeom>
        </p:spPr>
      </p:pic>
      <p:sp>
        <p:nvSpPr>
          <p:cNvPr id="16" name="TextBox 15"/>
          <p:cNvSpPr txBox="1"/>
          <p:nvPr/>
        </p:nvSpPr>
        <p:spPr>
          <a:xfrm>
            <a:off x="6991350" y="374650"/>
            <a:ext cx="234950" cy="114300"/>
          </a:xfrm>
          <a:prstGeom prst="rect">
            <a:avLst/>
          </a:prstGeom>
          <a:noFill/>
        </p:spPr>
        <p:txBody>
          <a:bodyPr wrap="none" anchor="ctr" lIns="0" rIns="0" tIns="0" bIns="0">
            <a:noAutofit/>
          </a:bodyPr>
          <a:lstStyle/>
          <a:p>
            <a:pPr algn="l"/>
            <a:r>
              <a:rPr sz="1050" b="1">
                <a:solidFill>
                  <a:srgbClr val="4C4B4C"/>
                </a:solidFill>
                <a:latin typeface="Arial"/>
                <a:ea typeface="Microsoft YaHei"/>
              </a:rPr>
              <a:t>100</a:t>
            </a:r>
          </a:p>
        </p:txBody>
      </p:sp>
      <p:sp>
        <p:nvSpPr>
          <p:cNvPr id="17" name="TextBox 16"/>
          <p:cNvSpPr txBox="1"/>
          <p:nvPr/>
        </p:nvSpPr>
        <p:spPr>
          <a:xfrm>
            <a:off x="7810500" y="501650"/>
            <a:ext cx="342900" cy="260350"/>
          </a:xfrm>
          <a:prstGeom prst="rect">
            <a:avLst/>
          </a:prstGeom>
          <a:noFill/>
        </p:spPr>
        <p:txBody>
          <a:bodyPr wrap="none" anchor="ctr" lIns="0" rIns="0" tIns="0" bIns="0">
            <a:noAutofit/>
          </a:bodyPr>
          <a:lstStyle/>
          <a:p>
            <a:pPr algn="l">
              <a:lnSpc>
                <a:spcPts val="1100"/>
              </a:lnSpc>
              <a:spcBef>
                <a:spcPts val="0"/>
              </a:spcBef>
              <a:spcAft>
                <a:spcPts val="0"/>
              </a:spcAft>
            </a:pPr>
            <a:r>
              <a:rPr sz="950" b="1">
                <a:solidFill>
                  <a:srgbClr val="6E6E71"/>
                </a:solidFill>
                <a:latin typeface="Arial"/>
                <a:ea typeface="Microsoft YaHei"/>
              </a:rPr>
              <a:t>1999:</a:t>
            </a:r>
          </a:p>
          <a:p>
            <a:pPr algn="l">
              <a:lnSpc>
                <a:spcPts val="1100"/>
              </a:lnSpc>
              <a:spcBef>
                <a:spcPts val="0"/>
              </a:spcBef>
              <a:spcAft>
                <a:spcPts val="0"/>
              </a:spcAft>
            </a:pPr>
            <a:r>
              <a:rPr sz="950" b="1">
                <a:solidFill>
                  <a:srgbClr val="6C6B6D"/>
                </a:solidFill>
                <a:latin typeface="Arial"/>
                <a:ea typeface="Microsoft YaHei"/>
              </a:rPr>
              <a:t>28%</a:t>
            </a:r>
          </a:p>
        </p:txBody>
      </p:sp>
      <p:sp>
        <p:nvSpPr>
          <p:cNvPr id="18" name="TextBox 17"/>
          <p:cNvSpPr txBox="1"/>
          <p:nvPr/>
        </p:nvSpPr>
        <p:spPr>
          <a:xfrm>
            <a:off x="7054850" y="603250"/>
            <a:ext cx="171450" cy="120650"/>
          </a:xfrm>
          <a:prstGeom prst="rect">
            <a:avLst/>
          </a:prstGeom>
          <a:noFill/>
        </p:spPr>
        <p:txBody>
          <a:bodyPr wrap="none" anchor="ctr" lIns="0" rIns="0" tIns="0" bIns="0">
            <a:noAutofit/>
          </a:bodyPr>
          <a:lstStyle/>
          <a:p>
            <a:pPr algn="l"/>
            <a:r>
              <a:rPr sz="1100" b="1">
                <a:solidFill>
                  <a:srgbClr val="555555"/>
                </a:solidFill>
                <a:latin typeface="Arial"/>
                <a:ea typeface="Microsoft YaHei"/>
              </a:rPr>
              <a:t>90</a:t>
            </a:r>
          </a:p>
        </p:txBody>
      </p:sp>
      <p:sp>
        <p:nvSpPr>
          <p:cNvPr id="19" name="TextBox 18"/>
          <p:cNvSpPr txBox="1"/>
          <p:nvPr/>
        </p:nvSpPr>
        <p:spPr>
          <a:xfrm>
            <a:off x="7054850" y="844550"/>
            <a:ext cx="171450" cy="114300"/>
          </a:xfrm>
          <a:prstGeom prst="rect">
            <a:avLst/>
          </a:prstGeom>
          <a:noFill/>
        </p:spPr>
        <p:txBody>
          <a:bodyPr wrap="none" anchor="ctr" lIns="0" rIns="0" tIns="0" bIns="0">
            <a:noAutofit/>
          </a:bodyPr>
          <a:lstStyle/>
          <a:p>
            <a:pPr algn="l"/>
            <a:r>
              <a:rPr sz="1100" b="1">
                <a:solidFill>
                  <a:srgbClr val="555555"/>
                </a:solidFill>
                <a:latin typeface="Arial"/>
                <a:ea typeface="Microsoft YaHei"/>
              </a:rPr>
              <a:t>80</a:t>
            </a:r>
          </a:p>
        </p:txBody>
      </p:sp>
      <p:sp>
        <p:nvSpPr>
          <p:cNvPr id="20" name="TextBox 19"/>
          <p:cNvSpPr txBox="1"/>
          <p:nvPr/>
        </p:nvSpPr>
        <p:spPr>
          <a:xfrm>
            <a:off x="7054850" y="1079500"/>
            <a:ext cx="171450" cy="120650"/>
          </a:xfrm>
          <a:prstGeom prst="rect">
            <a:avLst/>
          </a:prstGeom>
          <a:noFill/>
        </p:spPr>
        <p:txBody>
          <a:bodyPr wrap="none" anchor="ctr" lIns="0" rIns="0" tIns="0" bIns="0">
            <a:noAutofit/>
          </a:bodyPr>
          <a:lstStyle/>
          <a:p>
            <a:pPr algn="l"/>
            <a:r>
              <a:rPr sz="1100" b="1">
                <a:solidFill>
                  <a:srgbClr val="555555"/>
                </a:solidFill>
                <a:latin typeface="Arial"/>
                <a:ea typeface="Microsoft YaHei"/>
              </a:rPr>
              <a:t>70</a:t>
            </a:r>
          </a:p>
        </p:txBody>
      </p:sp>
      <p:sp>
        <p:nvSpPr>
          <p:cNvPr id="21" name="TextBox 20"/>
          <p:cNvSpPr txBox="1"/>
          <p:nvPr/>
        </p:nvSpPr>
        <p:spPr>
          <a:xfrm>
            <a:off x="7054850" y="1314450"/>
            <a:ext cx="171450" cy="120650"/>
          </a:xfrm>
          <a:prstGeom prst="rect">
            <a:avLst/>
          </a:prstGeom>
          <a:noFill/>
        </p:spPr>
        <p:txBody>
          <a:bodyPr wrap="none" anchor="ctr" lIns="0" rIns="0" tIns="0" bIns="0">
            <a:noAutofit/>
          </a:bodyPr>
          <a:lstStyle/>
          <a:p>
            <a:pPr algn="l"/>
            <a:r>
              <a:rPr sz="1100" b="1">
                <a:solidFill>
                  <a:srgbClr val="555555"/>
                </a:solidFill>
                <a:latin typeface="Arial"/>
                <a:ea typeface="Microsoft YaHei"/>
              </a:rPr>
              <a:t>60</a:t>
            </a:r>
          </a:p>
        </p:txBody>
      </p:sp>
      <p:sp>
        <p:nvSpPr>
          <p:cNvPr id="22" name="TextBox 21"/>
          <p:cNvSpPr txBox="1"/>
          <p:nvPr/>
        </p:nvSpPr>
        <p:spPr>
          <a:xfrm>
            <a:off x="11404600" y="1435100"/>
            <a:ext cx="342900" cy="260350"/>
          </a:xfrm>
          <a:prstGeom prst="rect">
            <a:avLst/>
          </a:prstGeom>
          <a:noFill/>
        </p:spPr>
        <p:txBody>
          <a:bodyPr wrap="none" anchor="ctr" lIns="0" rIns="0" tIns="0" bIns="0">
            <a:noAutofit/>
          </a:bodyPr>
          <a:lstStyle/>
          <a:p>
            <a:pPr algn="l">
              <a:lnSpc>
                <a:spcPts val="1100"/>
              </a:lnSpc>
              <a:spcBef>
                <a:spcPts val="0"/>
              </a:spcBef>
              <a:spcAft>
                <a:spcPts val="0"/>
              </a:spcAft>
            </a:pPr>
            <a:r>
              <a:rPr sz="950" b="1">
                <a:solidFill>
                  <a:srgbClr val="797A7C"/>
                </a:solidFill>
                <a:latin typeface="Arial"/>
                <a:ea typeface="Microsoft YaHei"/>
              </a:rPr>
              <a:t>2025:</a:t>
            </a:r>
          </a:p>
          <a:p>
            <a:pPr algn="l">
              <a:lnSpc>
                <a:spcPts val="1100"/>
              </a:lnSpc>
              <a:spcBef>
                <a:spcPts val="0"/>
              </a:spcBef>
              <a:spcAft>
                <a:spcPts val="0"/>
              </a:spcAft>
            </a:pPr>
            <a:r>
              <a:rPr sz="950" b="1">
                <a:solidFill>
                  <a:srgbClr val="69696A"/>
                </a:solidFill>
                <a:latin typeface="Arial"/>
                <a:ea typeface="Microsoft YaHei"/>
              </a:rPr>
              <a:t>43%</a:t>
            </a:r>
          </a:p>
        </p:txBody>
      </p:sp>
      <p:sp>
        <p:nvSpPr>
          <p:cNvPr id="23" name="TextBox 22"/>
          <p:cNvSpPr txBox="1"/>
          <p:nvPr/>
        </p:nvSpPr>
        <p:spPr>
          <a:xfrm>
            <a:off x="7054850" y="1549400"/>
            <a:ext cx="171450" cy="127000"/>
          </a:xfrm>
          <a:prstGeom prst="rect">
            <a:avLst/>
          </a:prstGeom>
          <a:noFill/>
        </p:spPr>
        <p:txBody>
          <a:bodyPr wrap="none" anchor="ctr" lIns="0" rIns="0" tIns="0" bIns="0">
            <a:noAutofit/>
          </a:bodyPr>
          <a:lstStyle/>
          <a:p>
            <a:pPr algn="l"/>
            <a:r>
              <a:rPr sz="1100" b="1">
                <a:solidFill>
                  <a:srgbClr val="555555"/>
                </a:solidFill>
                <a:latin typeface="Arial"/>
                <a:ea typeface="Microsoft YaHei"/>
              </a:rPr>
              <a:t>50</a:t>
            </a:r>
          </a:p>
        </p:txBody>
      </p:sp>
      <p:sp>
        <p:nvSpPr>
          <p:cNvPr id="24" name="TextBox 23"/>
          <p:cNvSpPr txBox="1"/>
          <p:nvPr/>
        </p:nvSpPr>
        <p:spPr>
          <a:xfrm>
            <a:off x="2336800" y="1600200"/>
            <a:ext cx="2762250" cy="158750"/>
          </a:xfrm>
          <a:prstGeom prst="rect">
            <a:avLst/>
          </a:prstGeom>
          <a:noFill/>
        </p:spPr>
        <p:txBody>
          <a:bodyPr wrap="none" anchor="ctr" lIns="0" rIns="0" tIns="0" bIns="0">
            <a:noAutofit/>
          </a:bodyPr>
          <a:lstStyle/>
          <a:p>
            <a:pPr algn="l"/>
            <a:r>
              <a:rPr sz="1300" b="1">
                <a:solidFill>
                  <a:srgbClr val="204474"/>
                </a:solidFill>
                <a:latin typeface="Arial"/>
                <a:ea typeface="Microsoft YaHei"/>
              </a:rPr>
              <a:t>Valuation evidence (not </a:t>
            </a:r>
            <a:r>
              <a:rPr sz="1300" b="1">
                <a:solidFill>
                  <a:srgbClr val="234777"/>
                </a:solidFill>
                <a:latin typeface="Arial"/>
                <a:ea typeface="Microsoft YaHei"/>
              </a:rPr>
              <a:t>stretched):</a:t>
            </a:r>
          </a:p>
        </p:txBody>
      </p:sp>
      <p:sp>
        <p:nvSpPr>
          <p:cNvPr id="25" name="TextBox 24"/>
          <p:cNvSpPr txBox="1"/>
          <p:nvPr/>
        </p:nvSpPr>
        <p:spPr>
          <a:xfrm>
            <a:off x="7054850" y="1790700"/>
            <a:ext cx="171450" cy="120650"/>
          </a:xfrm>
          <a:prstGeom prst="rect">
            <a:avLst/>
          </a:prstGeom>
          <a:noFill/>
        </p:spPr>
        <p:txBody>
          <a:bodyPr wrap="none" anchor="ctr" lIns="0" rIns="0" tIns="0" bIns="0">
            <a:noAutofit/>
          </a:bodyPr>
          <a:lstStyle/>
          <a:p>
            <a:pPr algn="l"/>
            <a:r>
              <a:rPr sz="1100" b="1">
                <a:solidFill>
                  <a:srgbClr val="555555"/>
                </a:solidFill>
                <a:latin typeface="Arial"/>
                <a:ea typeface="Microsoft YaHei"/>
              </a:rPr>
              <a:t>40</a:t>
            </a:r>
          </a:p>
        </p:txBody>
      </p:sp>
      <p:sp>
        <p:nvSpPr>
          <p:cNvPr id="26" name="TextBox 25"/>
          <p:cNvSpPr txBox="1"/>
          <p:nvPr/>
        </p:nvSpPr>
        <p:spPr>
          <a:xfrm>
            <a:off x="2330450" y="1898650"/>
            <a:ext cx="3409950" cy="609600"/>
          </a:xfrm>
          <a:prstGeom prst="rect">
            <a:avLst/>
          </a:prstGeom>
          <a:noFill/>
        </p:spPr>
        <p:txBody>
          <a:bodyPr wrap="none" anchor="ctr" lIns="0" rIns="0" tIns="0" bIns="0">
            <a:noAutofit/>
          </a:bodyPr>
          <a:lstStyle/>
          <a:p>
            <a:pPr algn="l">
              <a:lnSpc>
                <a:spcPts val="1700"/>
              </a:lnSpc>
              <a:spcBef>
                <a:spcPts val="0"/>
              </a:spcBef>
              <a:spcAft>
                <a:spcPts val="0"/>
              </a:spcAft>
            </a:pPr>
            <a:r>
              <a:rPr sz="1200" b="0">
                <a:solidFill>
                  <a:srgbClr val="616269"/>
                </a:solidFill>
                <a:latin typeface="Arial"/>
                <a:ea typeface="Microsoft YaHei"/>
              </a:rPr>
              <a:t>Median</a:t>
            </a:r>
            <a:r>
              <a:rPr sz="1200" b="0">
                <a:solidFill>
                  <a:srgbClr val="595A62"/>
                </a:solidFill>
                <a:latin typeface="Arial"/>
                <a:ea typeface="Microsoft YaHei"/>
              </a:rPr>
              <a:t> </a:t>
            </a:r>
            <a:r>
              <a:rPr sz="1200" b="0">
                <a:solidFill>
                  <a:srgbClr val="383C47"/>
                </a:solidFill>
                <a:latin typeface="Arial"/>
                <a:ea typeface="Microsoft YaHei"/>
              </a:rPr>
              <a:t>IPO</a:t>
            </a:r>
            <a:r>
              <a:rPr sz="1200" b="0">
                <a:solidFill>
                  <a:srgbClr val="595A62"/>
                </a:solidFill>
                <a:latin typeface="Arial"/>
                <a:ea typeface="Microsoft YaHei"/>
              </a:rPr>
              <a:t> trades at 5x EV/sales </a:t>
            </a:r>
            <a:r>
              <a:rPr sz="1200" b="0">
                <a:solidFill>
                  <a:srgbClr val="4C4E53"/>
                </a:solidFill>
                <a:latin typeface="Arial"/>
                <a:ea typeface="Microsoft YaHei"/>
              </a:rPr>
              <a:t>in</a:t>
            </a:r>
            <a:r>
              <a:rPr sz="1200" b="0">
                <a:solidFill>
                  <a:srgbClr val="595A62"/>
                </a:solidFill>
                <a:latin typeface="Arial"/>
                <a:ea typeface="Microsoft YaHei"/>
              </a:rPr>
              <a:t> the past</a:t>
            </a:r>
          </a:p>
          <a:p>
            <a:pPr algn="l">
              <a:lnSpc>
                <a:spcPts val="1700"/>
              </a:lnSpc>
              <a:spcBef>
                <a:spcPts val="0"/>
              </a:spcBef>
              <a:spcAft>
                <a:spcPts val="0"/>
              </a:spcAft>
            </a:pPr>
            <a:r>
              <a:rPr sz="1200" b="0">
                <a:solidFill>
                  <a:srgbClr val="5C5F63"/>
                </a:solidFill>
                <a:latin typeface="Arial"/>
                <a:ea typeface="Microsoft YaHei"/>
              </a:rPr>
              <a:t>year vs</a:t>
            </a:r>
            <a:r>
              <a:rPr sz="1200" b="0">
                <a:solidFill>
                  <a:srgbClr val="6F7177"/>
                </a:solidFill>
                <a:latin typeface="Arial"/>
                <a:ea typeface="Microsoft YaHei"/>
              </a:rPr>
              <a:t>. 30</a:t>
            </a:r>
            <a:r>
              <a:rPr sz="1200" b="0">
                <a:solidFill>
                  <a:srgbClr val="5A5B61"/>
                </a:solidFill>
                <a:latin typeface="Arial"/>
                <a:ea typeface="Microsoft YaHei"/>
              </a:rPr>
              <a:t>-year</a:t>
            </a:r>
            <a:r>
              <a:rPr sz="1200" b="0">
                <a:solidFill>
                  <a:srgbClr val="1E1E29"/>
                </a:solidFill>
                <a:latin typeface="Arial"/>
                <a:ea typeface="Microsoft YaHei"/>
              </a:rPr>
              <a:t> </a:t>
            </a:r>
            <a:r>
              <a:rPr sz="1200" b="0">
                <a:solidFill>
                  <a:srgbClr val="505259"/>
                </a:solidFill>
                <a:latin typeface="Arial"/>
                <a:ea typeface="Microsoft YaHei"/>
              </a:rPr>
              <a:t>median </a:t>
            </a:r>
            <a:r>
              <a:rPr sz="1200" b="0">
                <a:solidFill>
                  <a:srgbClr val="65656C"/>
                </a:solidFill>
                <a:latin typeface="Arial"/>
                <a:ea typeface="Microsoft YaHei"/>
              </a:rPr>
              <a:t>of</a:t>
            </a:r>
            <a:r>
              <a:rPr sz="1200" b="0">
                <a:solidFill>
                  <a:srgbClr val="BDBEBF"/>
                </a:solidFill>
                <a:latin typeface="Arial"/>
                <a:ea typeface="Microsoft YaHei"/>
              </a:rPr>
              <a:t> </a:t>
            </a:r>
            <a:r>
              <a:rPr sz="1200" b="0">
                <a:solidFill>
                  <a:srgbClr val="59595F"/>
                </a:solidFill>
                <a:latin typeface="Arial"/>
                <a:ea typeface="Microsoft YaHei"/>
              </a:rPr>
              <a:t>~4x</a:t>
            </a:r>
            <a:r>
              <a:rPr sz="1200" b="0">
                <a:solidFill>
                  <a:srgbClr val="828489"/>
                </a:solidFill>
                <a:latin typeface="Arial"/>
                <a:ea typeface="Microsoft YaHei"/>
              </a:rPr>
              <a:t>,</a:t>
            </a:r>
            <a:r>
              <a:rPr sz="1200" b="0">
                <a:solidFill>
                  <a:srgbClr val="4C4D54"/>
                </a:solidFill>
                <a:latin typeface="Arial"/>
                <a:ea typeface="Microsoft YaHei"/>
              </a:rPr>
              <a:t> and</a:t>
            </a:r>
            <a:r>
              <a:rPr sz="1200" b="0">
                <a:solidFill>
                  <a:srgbClr val="CACCD0"/>
                </a:solidFill>
                <a:latin typeface="Arial"/>
                <a:ea typeface="Microsoft YaHei"/>
              </a:rPr>
              <a:t> </a:t>
            </a:r>
            <a:r>
              <a:rPr sz="1200" b="0">
                <a:solidFill>
                  <a:srgbClr val="585962"/>
                </a:solidFill>
                <a:latin typeface="Arial"/>
                <a:ea typeface="Microsoft YaHei"/>
              </a:rPr>
              <a:t>far</a:t>
            </a:r>
            <a:r>
              <a:rPr sz="1200" b="0">
                <a:solidFill>
                  <a:srgbClr val="585A63"/>
                </a:solidFill>
                <a:latin typeface="Arial"/>
                <a:ea typeface="Microsoft YaHei"/>
              </a:rPr>
              <a:t> below 9x</a:t>
            </a:r>
          </a:p>
          <a:p>
            <a:pPr algn="l">
              <a:lnSpc>
                <a:spcPts val="1700"/>
              </a:lnSpc>
              <a:spcBef>
                <a:spcPts val="0"/>
              </a:spcBef>
              <a:spcAft>
                <a:spcPts val="0"/>
              </a:spcAft>
            </a:pPr>
            <a:r>
              <a:rPr sz="1200" b="0">
                <a:solidFill>
                  <a:srgbClr val="52535B"/>
                </a:solidFill>
                <a:latin typeface="Arial"/>
                <a:ea typeface="Microsoft YaHei"/>
              </a:rPr>
              <a:t>(1999) and </a:t>
            </a:r>
            <a:r>
              <a:rPr sz="1200" b="0">
                <a:solidFill>
                  <a:srgbClr val="52535A"/>
                </a:solidFill>
                <a:latin typeface="Arial"/>
                <a:ea typeface="Microsoft YaHei"/>
              </a:rPr>
              <a:t>7x </a:t>
            </a:r>
            <a:r>
              <a:rPr sz="1200" b="0">
                <a:solidFill>
                  <a:srgbClr val="6D6F74"/>
                </a:solidFill>
                <a:latin typeface="Arial"/>
                <a:ea typeface="Microsoft YaHei"/>
              </a:rPr>
              <a:t>(</a:t>
            </a:r>
            <a:r>
              <a:rPr sz="1200" b="0">
                <a:solidFill>
                  <a:srgbClr val="393E45"/>
                </a:solidFill>
                <a:latin typeface="Arial"/>
                <a:ea typeface="Microsoft YaHei"/>
              </a:rPr>
              <a:t>2021</a:t>
            </a:r>
            <a:r>
              <a:rPr sz="1200" b="0">
                <a:solidFill>
                  <a:srgbClr val="53555F"/>
                </a:solidFill>
                <a:latin typeface="Arial"/>
                <a:ea typeface="Microsoft YaHei"/>
              </a:rPr>
              <a:t>) peak</a:t>
            </a:r>
            <a:r>
              <a:rPr sz="1200" b="0">
                <a:solidFill>
                  <a:srgbClr val="52535B"/>
                </a:solidFill>
                <a:latin typeface="Arial"/>
                <a:ea typeface="Microsoft YaHei"/>
              </a:rPr>
              <a:t> </a:t>
            </a:r>
            <a:r>
              <a:rPr sz="1200" b="0">
                <a:solidFill>
                  <a:srgbClr val="68696F"/>
                </a:solidFill>
                <a:latin typeface="Arial"/>
                <a:ea typeface="Microsoft YaHei"/>
              </a:rPr>
              <a:t>levels</a:t>
            </a:r>
          </a:p>
        </p:txBody>
      </p:sp>
      <p:sp>
        <p:nvSpPr>
          <p:cNvPr id="27" name="TextBox 26"/>
          <p:cNvSpPr txBox="1"/>
          <p:nvPr/>
        </p:nvSpPr>
        <p:spPr>
          <a:xfrm>
            <a:off x="10953750" y="1930400"/>
            <a:ext cx="342900" cy="260350"/>
          </a:xfrm>
          <a:prstGeom prst="rect">
            <a:avLst/>
          </a:prstGeom>
          <a:noFill/>
        </p:spPr>
        <p:txBody>
          <a:bodyPr wrap="none" anchor="ctr" lIns="0" rIns="0" tIns="0" bIns="0">
            <a:noAutofit/>
          </a:bodyPr>
          <a:lstStyle/>
          <a:p>
            <a:pPr algn="l">
              <a:lnSpc>
                <a:spcPts val="1100"/>
              </a:lnSpc>
              <a:spcBef>
                <a:spcPts val="0"/>
              </a:spcBef>
              <a:spcAft>
                <a:spcPts val="0"/>
              </a:spcAft>
            </a:pPr>
            <a:r>
              <a:rPr sz="950" b="1">
                <a:solidFill>
                  <a:srgbClr val="686967"/>
                </a:solidFill>
                <a:latin typeface="Arial"/>
                <a:ea typeface="Microsoft YaHei"/>
              </a:rPr>
              <a:t>2021:</a:t>
            </a:r>
          </a:p>
          <a:p>
            <a:pPr algn="l">
              <a:lnSpc>
                <a:spcPts val="1100"/>
              </a:lnSpc>
              <a:spcBef>
                <a:spcPts val="0"/>
              </a:spcBef>
              <a:spcAft>
                <a:spcPts val="0"/>
              </a:spcAft>
            </a:pPr>
            <a:r>
              <a:rPr sz="950" b="1">
                <a:solidFill>
                  <a:srgbClr val="6B686A"/>
                </a:solidFill>
                <a:latin typeface="Arial"/>
                <a:ea typeface="Microsoft YaHei"/>
              </a:rPr>
              <a:t>24%</a:t>
            </a:r>
          </a:p>
        </p:txBody>
      </p:sp>
      <p:sp>
        <p:nvSpPr>
          <p:cNvPr id="28" name="TextBox 27"/>
          <p:cNvSpPr txBox="1"/>
          <p:nvPr/>
        </p:nvSpPr>
        <p:spPr>
          <a:xfrm>
            <a:off x="7054850" y="2032000"/>
            <a:ext cx="171450" cy="120650"/>
          </a:xfrm>
          <a:prstGeom prst="rect">
            <a:avLst/>
          </a:prstGeom>
          <a:noFill/>
        </p:spPr>
        <p:txBody>
          <a:bodyPr wrap="none" anchor="ctr" lIns="0" rIns="0" tIns="0" bIns="0">
            <a:noAutofit/>
          </a:bodyPr>
          <a:lstStyle/>
          <a:p>
            <a:pPr algn="l"/>
            <a:r>
              <a:rPr sz="1100" b="1">
                <a:solidFill>
                  <a:srgbClr val="555555"/>
                </a:solidFill>
                <a:latin typeface="Arial"/>
                <a:ea typeface="Microsoft YaHei"/>
              </a:rPr>
              <a:t>30</a:t>
            </a:r>
          </a:p>
        </p:txBody>
      </p:sp>
      <p:sp>
        <p:nvSpPr>
          <p:cNvPr id="29" name="TextBox 28"/>
          <p:cNvSpPr txBox="1"/>
          <p:nvPr/>
        </p:nvSpPr>
        <p:spPr>
          <a:xfrm>
            <a:off x="7061200" y="2514600"/>
            <a:ext cx="165100" cy="120650"/>
          </a:xfrm>
          <a:prstGeom prst="rect">
            <a:avLst/>
          </a:prstGeom>
          <a:noFill/>
        </p:spPr>
        <p:txBody>
          <a:bodyPr wrap="none" anchor="ctr" lIns="0" rIns="0" tIns="0" bIns="0">
            <a:noAutofit/>
          </a:bodyPr>
          <a:lstStyle/>
          <a:p>
            <a:pPr algn="l"/>
            <a:r>
              <a:rPr sz="1100" b="1">
                <a:solidFill>
                  <a:srgbClr val="555555"/>
                </a:solidFill>
                <a:latin typeface="Arial"/>
                <a:ea typeface="Microsoft YaHei"/>
              </a:rPr>
              <a:t>10</a:t>
            </a:r>
          </a:p>
        </p:txBody>
      </p:sp>
      <p:sp>
        <p:nvSpPr>
          <p:cNvPr id="30" name="TextBox 29"/>
          <p:cNvSpPr txBox="1"/>
          <p:nvPr/>
        </p:nvSpPr>
        <p:spPr>
          <a:xfrm>
            <a:off x="2336800" y="2736850"/>
            <a:ext cx="2120900" cy="152400"/>
          </a:xfrm>
          <a:prstGeom prst="rect">
            <a:avLst/>
          </a:prstGeom>
          <a:noFill/>
        </p:spPr>
        <p:txBody>
          <a:bodyPr wrap="none" anchor="ctr" lIns="0" rIns="0" tIns="0" bIns="0">
            <a:noAutofit/>
          </a:bodyPr>
          <a:lstStyle/>
          <a:p>
            <a:pPr algn="l"/>
            <a:r>
              <a:rPr sz="1300" b="1">
                <a:solidFill>
                  <a:srgbClr val="204675"/>
                </a:solidFill>
                <a:latin typeface="Arial"/>
                <a:ea typeface="Microsoft YaHei"/>
              </a:rPr>
              <a:t>Macro backdrop indicator</a:t>
            </a:r>
            <a:r>
              <a:rPr sz="1300" b="1">
                <a:solidFill>
                  <a:srgbClr val="4C6892"/>
                </a:solidFill>
                <a:latin typeface="Arial"/>
                <a:ea typeface="Microsoft YaHei"/>
              </a:rPr>
              <a:t>:</a:t>
            </a:r>
          </a:p>
        </p:txBody>
      </p:sp>
      <p:sp>
        <p:nvSpPr>
          <p:cNvPr id="31" name="TextBox 30"/>
          <p:cNvSpPr txBox="1"/>
          <p:nvPr/>
        </p:nvSpPr>
        <p:spPr>
          <a:xfrm>
            <a:off x="7124700" y="2755900"/>
            <a:ext cx="101600" cy="114300"/>
          </a:xfrm>
          <a:prstGeom prst="rect">
            <a:avLst/>
          </a:prstGeom>
          <a:noFill/>
        </p:spPr>
        <p:txBody>
          <a:bodyPr wrap="none" anchor="ctr" lIns="0" rIns="0" tIns="0" bIns="0">
            <a:noAutofit/>
          </a:bodyPr>
          <a:lstStyle/>
          <a:p>
            <a:pPr algn="l"/>
            <a:r>
              <a:rPr sz="1100" b="1">
                <a:solidFill>
                  <a:srgbClr val="555555"/>
                </a:solidFill>
                <a:latin typeface="Arial"/>
                <a:ea typeface="Microsoft YaHei"/>
              </a:rPr>
              <a:t>0</a:t>
            </a:r>
          </a:p>
        </p:txBody>
      </p:sp>
      <p:sp>
        <p:nvSpPr>
          <p:cNvPr id="32" name="TextBox 31"/>
          <p:cNvSpPr txBox="1"/>
          <p:nvPr/>
        </p:nvSpPr>
        <p:spPr>
          <a:xfrm>
            <a:off x="7245350" y="2895600"/>
            <a:ext cx="3879850" cy="120650"/>
          </a:xfrm>
          <a:prstGeom prst="rect">
            <a:avLst/>
          </a:prstGeom>
          <a:noFill/>
        </p:spPr>
        <p:txBody>
          <a:bodyPr wrap="none" anchor="ctr" lIns="0" rIns="0" tIns="0" bIns="0">
            <a:noAutofit/>
          </a:bodyPr>
          <a:lstStyle/>
          <a:p>
            <a:pPr algn="l"/>
            <a:r>
              <a:rPr sz="1100" b="1">
                <a:solidFill>
                  <a:srgbClr val="6D6D6E"/>
                </a:solidFill>
                <a:latin typeface="Arial"/>
                <a:ea typeface="Microsoft YaHei"/>
              </a:rPr>
              <a:t>1995 1998 2001 2004 2007 2010 2013 2016 2019 2</a:t>
            </a:r>
          </a:p>
        </p:txBody>
      </p:sp>
      <p:sp>
        <p:nvSpPr>
          <p:cNvPr id="33" name="TextBox 32"/>
          <p:cNvSpPr txBox="1"/>
          <p:nvPr/>
        </p:nvSpPr>
        <p:spPr>
          <a:xfrm>
            <a:off x="11055350" y="2895600"/>
            <a:ext cx="311150" cy="120650"/>
          </a:xfrm>
          <a:prstGeom prst="rect">
            <a:avLst/>
          </a:prstGeom>
          <a:noFill/>
        </p:spPr>
        <p:txBody>
          <a:bodyPr wrap="none" anchor="ctr" lIns="0" rIns="0" tIns="0" bIns="0">
            <a:noAutofit/>
          </a:bodyPr>
          <a:lstStyle/>
          <a:p>
            <a:pPr algn="l"/>
            <a:r>
              <a:rPr sz="1050" b="1">
                <a:solidFill>
                  <a:srgbClr val="6A696B"/>
                </a:solidFill>
                <a:latin typeface="Arial"/>
                <a:ea typeface="Microsoft YaHei"/>
              </a:rPr>
              <a:t>2022</a:t>
            </a:r>
          </a:p>
        </p:txBody>
      </p:sp>
      <p:sp>
        <p:nvSpPr>
          <p:cNvPr id="34" name="TextBox 33"/>
          <p:cNvSpPr txBox="1"/>
          <p:nvPr/>
        </p:nvSpPr>
        <p:spPr>
          <a:xfrm>
            <a:off x="11480800" y="2895600"/>
            <a:ext cx="317500" cy="120650"/>
          </a:xfrm>
          <a:prstGeom prst="rect">
            <a:avLst/>
          </a:prstGeom>
          <a:noFill/>
        </p:spPr>
        <p:txBody>
          <a:bodyPr wrap="none" anchor="ctr" lIns="0" rIns="0" tIns="0" bIns="0">
            <a:noAutofit/>
          </a:bodyPr>
          <a:lstStyle/>
          <a:p>
            <a:pPr algn="l"/>
            <a:r>
              <a:rPr sz="1050" b="1">
                <a:solidFill>
                  <a:srgbClr val="707172"/>
                </a:solidFill>
                <a:latin typeface="Arial"/>
                <a:ea typeface="Microsoft YaHei"/>
              </a:rPr>
              <a:t>2035</a:t>
            </a:r>
          </a:p>
        </p:txBody>
      </p:sp>
      <p:sp>
        <p:nvSpPr>
          <p:cNvPr id="35" name="TextBox 34"/>
          <p:cNvSpPr txBox="1"/>
          <p:nvPr/>
        </p:nvSpPr>
        <p:spPr>
          <a:xfrm>
            <a:off x="2336800" y="2978150"/>
            <a:ext cx="3575050" cy="603250"/>
          </a:xfrm>
          <a:prstGeom prst="rect">
            <a:avLst/>
          </a:prstGeom>
          <a:noFill/>
        </p:spPr>
        <p:txBody>
          <a:bodyPr wrap="none" anchor="ctr" lIns="0" rIns="0" tIns="0" bIns="0">
            <a:noAutofit/>
          </a:bodyPr>
          <a:lstStyle/>
          <a:p>
            <a:pPr algn="l">
              <a:lnSpc>
                <a:spcPts val="1700"/>
              </a:lnSpc>
              <a:spcBef>
                <a:spcPts val="0"/>
              </a:spcBef>
              <a:spcAft>
                <a:spcPts val="0"/>
              </a:spcAft>
            </a:pPr>
            <a:r>
              <a:rPr sz="1200" b="0">
                <a:solidFill>
                  <a:srgbClr val="54545D"/>
                </a:solidFill>
                <a:latin typeface="Arial"/>
                <a:ea typeface="Microsoft YaHei"/>
              </a:rPr>
              <a:t>GS's proprietary IPO Barometer (drawdown</a:t>
            </a:r>
            <a:r>
              <a:rPr sz="1200" b="0">
                <a:solidFill>
                  <a:srgbClr val="81838B"/>
                </a:solidFill>
                <a:latin typeface="Arial"/>
                <a:ea typeface="Microsoft YaHei"/>
              </a:rPr>
              <a:t>,</a:t>
            </a:r>
            <a:r>
              <a:rPr sz="1200" b="0">
                <a:solidFill>
                  <a:srgbClr val="484A52"/>
                </a:solidFill>
                <a:latin typeface="Arial"/>
                <a:ea typeface="Microsoft YaHei"/>
              </a:rPr>
              <a:t> CEO</a:t>
            </a:r>
          </a:p>
          <a:p>
            <a:pPr algn="l">
              <a:lnSpc>
                <a:spcPts val="1700"/>
              </a:lnSpc>
              <a:spcBef>
                <a:spcPts val="0"/>
              </a:spcBef>
              <a:spcAft>
                <a:spcPts val="0"/>
              </a:spcAft>
            </a:pPr>
            <a:r>
              <a:rPr sz="1200" b="0">
                <a:solidFill>
                  <a:srgbClr val="505258"/>
                </a:solidFill>
                <a:latin typeface="Arial"/>
                <a:ea typeface="Microsoft YaHei"/>
              </a:rPr>
              <a:t>confidence</a:t>
            </a:r>
            <a:r>
              <a:rPr sz="1200" b="0">
                <a:solidFill>
                  <a:srgbClr val="606269"/>
                </a:solidFill>
                <a:latin typeface="Arial"/>
                <a:ea typeface="Microsoft YaHei"/>
              </a:rPr>
              <a:t>, </a:t>
            </a:r>
            <a:r>
              <a:rPr sz="1200" b="0">
                <a:solidFill>
                  <a:srgbClr val="555760"/>
                </a:solidFill>
                <a:latin typeface="Arial"/>
                <a:ea typeface="Microsoft YaHei"/>
              </a:rPr>
              <a:t>rate changes, S</a:t>
            </a:r>
            <a:r>
              <a:rPr sz="1200" b="0">
                <a:solidFill>
                  <a:srgbClr val="52545B"/>
                </a:solidFill>
                <a:latin typeface="Arial"/>
                <a:ea typeface="Microsoft YaHei"/>
              </a:rPr>
              <a:t>&amp;P 500 EV/</a:t>
            </a:r>
            <a:r>
              <a:rPr sz="1200" b="0">
                <a:solidFill>
                  <a:srgbClr val="656970"/>
                </a:solidFill>
                <a:latin typeface="Arial"/>
                <a:ea typeface="Microsoft YaHei"/>
              </a:rPr>
              <a:t>sales,</a:t>
            </a:r>
          </a:p>
          <a:p>
            <a:pPr algn="l">
              <a:lnSpc>
                <a:spcPts val="1700"/>
              </a:lnSpc>
              <a:spcBef>
                <a:spcPts val="0"/>
              </a:spcBef>
              <a:spcAft>
                <a:spcPts val="0"/>
              </a:spcAft>
            </a:pPr>
            <a:r>
              <a:rPr sz="1200" b="0">
                <a:solidFill>
                  <a:srgbClr val="54565D"/>
                </a:solidFill>
                <a:latin typeface="Arial"/>
                <a:ea typeface="Microsoft YaHei"/>
              </a:rPr>
              <a:t>ISM Manufacturing)</a:t>
            </a:r>
            <a:r>
              <a:rPr sz="1200" b="0">
                <a:solidFill>
                  <a:srgbClr val="9898A0"/>
                </a:solidFill>
                <a:latin typeface="Arial"/>
                <a:ea typeface="Microsoft YaHei"/>
              </a:rPr>
              <a:t> </a:t>
            </a:r>
            <a:r>
              <a:rPr sz="1200" b="0">
                <a:solidFill>
                  <a:srgbClr val="595C64"/>
                </a:solidFill>
                <a:latin typeface="Arial"/>
                <a:ea typeface="Microsoft YaHei"/>
              </a:rPr>
              <a:t>signals a 'normal,</a:t>
            </a:r>
            <a:r>
              <a:rPr sz="1200" b="0">
                <a:solidFill>
                  <a:srgbClr val="969698"/>
                </a:solidFill>
                <a:latin typeface="Arial"/>
                <a:ea typeface="Microsoft YaHei"/>
              </a:rPr>
              <a:t>'</a:t>
            </a:r>
            <a:r>
              <a:rPr sz="1200" b="0">
                <a:solidFill>
                  <a:srgbClr val="585A62"/>
                </a:solidFill>
                <a:latin typeface="Arial"/>
                <a:ea typeface="Microsoft YaHei"/>
              </a:rPr>
              <a:t> not </a:t>
            </a:r>
            <a:r>
              <a:rPr sz="1200" b="0">
                <a:solidFill>
                  <a:srgbClr val="53525B"/>
                </a:solidFill>
                <a:latin typeface="Arial"/>
                <a:ea typeface="Microsoft YaHei"/>
              </a:rPr>
              <a:t>'boom</a:t>
            </a:r>
            <a:r>
              <a:rPr sz="1200" b="0">
                <a:solidFill>
                  <a:srgbClr val="62636E"/>
                </a:solidFill>
                <a:latin typeface="Arial"/>
                <a:ea typeface="Microsoft YaHei"/>
              </a:rPr>
              <a:t>,</a:t>
            </a:r>
            <a:r>
              <a:rPr sz="1200" b="0">
                <a:solidFill>
                  <a:srgbClr val="898A93"/>
                </a:solidFill>
                <a:latin typeface="Arial"/>
                <a:ea typeface="Microsoft YaHei"/>
              </a:rPr>
              <a:t>'</a:t>
            </a:r>
          </a:p>
        </p:txBody>
      </p:sp>
      <p:sp>
        <p:nvSpPr>
          <p:cNvPr id="36" name="TextBox 35"/>
          <p:cNvSpPr txBox="1"/>
          <p:nvPr/>
        </p:nvSpPr>
        <p:spPr>
          <a:xfrm>
            <a:off x="7175500" y="3187700"/>
            <a:ext cx="3943350" cy="298450"/>
          </a:xfrm>
          <a:prstGeom prst="rect">
            <a:avLst/>
          </a:prstGeom>
          <a:noFill/>
        </p:spPr>
        <p:txBody>
          <a:bodyPr wrap="none" anchor="ctr" lIns="0" rIns="0" tIns="0" bIns="0">
            <a:noAutofit/>
          </a:bodyPr>
          <a:lstStyle/>
          <a:p>
            <a:pPr algn="l">
              <a:lnSpc>
                <a:spcPts val="1300"/>
              </a:lnSpc>
              <a:spcBef>
                <a:spcPts val="0"/>
              </a:spcBef>
              <a:spcAft>
                <a:spcPts val="0"/>
              </a:spcAft>
            </a:pPr>
            <a:r>
              <a:rPr sz="1050" b="0">
                <a:solidFill>
                  <a:srgbClr val="42547E"/>
                </a:solidFill>
                <a:latin typeface="Arial"/>
                <a:ea typeface="Microsoft YaHei"/>
              </a:rPr>
              <a:t>Fig</a:t>
            </a:r>
            <a:r>
              <a:rPr sz="1050" b="0">
                <a:solidFill>
                  <a:srgbClr val="9BA7BF"/>
                </a:solidFill>
                <a:latin typeface="Arial"/>
                <a:ea typeface="Microsoft YaHei"/>
              </a:rPr>
              <a:t>.</a:t>
            </a:r>
            <a:r>
              <a:rPr sz="1050" b="0">
                <a:solidFill>
                  <a:srgbClr val="4E6087"/>
                </a:solidFill>
                <a:latin typeface="Arial"/>
                <a:ea typeface="Microsoft YaHei"/>
              </a:rPr>
              <a:t> shows</a:t>
            </a:r>
            <a:r>
              <a:rPr sz="1050" b="0">
                <a:solidFill>
                  <a:srgbClr val="7888A5"/>
                </a:solidFill>
                <a:latin typeface="Arial"/>
                <a:ea typeface="Microsoft YaHei"/>
              </a:rPr>
              <a:t> </a:t>
            </a:r>
            <a:r>
              <a:rPr sz="1050" b="0">
                <a:solidFill>
                  <a:srgbClr val="3F4F7B"/>
                </a:solidFill>
                <a:latin typeface="Arial"/>
                <a:ea typeface="Microsoft YaHei"/>
              </a:rPr>
              <a:t>annual</a:t>
            </a:r>
            <a:r>
              <a:rPr sz="1050" b="0">
                <a:solidFill>
                  <a:srgbClr val="40517B"/>
                </a:solidFill>
                <a:latin typeface="Arial"/>
                <a:ea typeface="Microsoft YaHei"/>
              </a:rPr>
              <a:t> US </a:t>
            </a:r>
            <a:r>
              <a:rPr sz="1050" b="0">
                <a:solidFill>
                  <a:srgbClr val="506286"/>
                </a:solidFill>
                <a:latin typeface="Arial"/>
                <a:ea typeface="Microsoft YaHei"/>
              </a:rPr>
              <a:t>equity</a:t>
            </a:r>
            <a:r>
              <a:rPr sz="1050" b="0">
                <a:solidFill>
                  <a:srgbClr val="32406F"/>
                </a:solidFill>
                <a:latin typeface="Arial"/>
                <a:ea typeface="Microsoft YaHei"/>
              </a:rPr>
              <a:t> </a:t>
            </a:r>
            <a:r>
              <a:rPr sz="1050" b="0">
                <a:solidFill>
                  <a:srgbClr val="596E93"/>
                </a:solidFill>
                <a:latin typeface="Arial"/>
                <a:ea typeface="Microsoft YaHei"/>
              </a:rPr>
              <a:t>issuance and</a:t>
            </a:r>
            <a:r>
              <a:rPr sz="1050" b="0">
                <a:solidFill>
                  <a:srgbClr val="3C4F77"/>
                </a:solidFill>
                <a:latin typeface="Arial"/>
                <a:ea typeface="Microsoft YaHei"/>
              </a:rPr>
              <a:t> </a:t>
            </a:r>
            <a:r>
              <a:rPr sz="1050" b="0">
                <a:solidFill>
                  <a:srgbClr val="50648B"/>
                </a:solidFill>
                <a:latin typeface="Arial"/>
                <a:ea typeface="Microsoft YaHei"/>
              </a:rPr>
              <a:t>corporate </a:t>
            </a:r>
            <a:r>
              <a:rPr sz="1050" b="0">
                <a:solidFill>
                  <a:srgbClr val="4F6088"/>
                </a:solidFill>
                <a:latin typeface="Arial"/>
                <a:ea typeface="Microsoft YaHei"/>
              </a:rPr>
              <a:t>buybacks as</a:t>
            </a:r>
          </a:p>
          <a:p>
            <a:pPr algn="l">
              <a:lnSpc>
                <a:spcPts val="1300"/>
              </a:lnSpc>
              <a:spcBef>
                <a:spcPts val="0"/>
              </a:spcBef>
              <a:spcAft>
                <a:spcPts val="0"/>
              </a:spcAft>
            </a:pPr>
            <a:r>
              <a:rPr sz="1050" b="0">
                <a:solidFill>
                  <a:srgbClr val="465980"/>
                </a:solidFill>
                <a:latin typeface="Arial"/>
                <a:ea typeface="Microsoft YaHei"/>
              </a:rPr>
              <a:t>a percent of Russell 3000 market capitalization</a:t>
            </a:r>
          </a:p>
        </p:txBody>
      </p:sp>
      <p:sp>
        <p:nvSpPr>
          <p:cNvPr id="37" name="TextBox 36"/>
          <p:cNvSpPr txBox="1"/>
          <p:nvPr/>
        </p:nvSpPr>
        <p:spPr>
          <a:xfrm>
            <a:off x="2336800" y="3657600"/>
            <a:ext cx="914400" cy="114300"/>
          </a:xfrm>
          <a:prstGeom prst="rect">
            <a:avLst/>
          </a:prstGeom>
          <a:noFill/>
        </p:spPr>
        <p:txBody>
          <a:bodyPr wrap="none" anchor="ctr" lIns="0" rIns="0" tIns="0" bIns="0">
            <a:noAutofit/>
          </a:bodyPr>
          <a:lstStyle/>
          <a:p>
            <a:pPr algn="l"/>
            <a:r>
              <a:rPr sz="1200" b="1">
                <a:solidFill>
                  <a:srgbClr val="5F6069"/>
                </a:solidFill>
                <a:latin typeface="Arial"/>
                <a:ea typeface="Microsoft YaHei"/>
              </a:rPr>
              <a:t>environment</a:t>
            </a:r>
          </a:p>
        </p:txBody>
      </p:sp>
      <p:sp>
        <p:nvSpPr>
          <p:cNvPr id="38" name="TextBox 37"/>
          <p:cNvSpPr txBox="1"/>
          <p:nvPr/>
        </p:nvSpPr>
        <p:spPr>
          <a:xfrm>
            <a:off x="7042150" y="3771900"/>
            <a:ext cx="158750" cy="127000"/>
          </a:xfrm>
          <a:prstGeom prst="rect">
            <a:avLst/>
          </a:prstGeom>
          <a:noFill/>
        </p:spPr>
        <p:txBody>
          <a:bodyPr wrap="none" anchor="ctr" lIns="0" rIns="0" tIns="0" bIns="0">
            <a:noAutofit/>
          </a:bodyPr>
          <a:lstStyle/>
          <a:p>
            <a:pPr algn="l"/>
            <a:r>
              <a:rPr sz="1050" b="1">
                <a:solidFill>
                  <a:srgbClr val="555555"/>
                </a:solidFill>
                <a:latin typeface="Arial"/>
                <a:ea typeface="Microsoft YaHei"/>
              </a:rPr>
              <a:t>10</a:t>
            </a:r>
          </a:p>
        </p:txBody>
      </p:sp>
      <p:sp>
        <p:nvSpPr>
          <p:cNvPr id="39" name="TextBox 38"/>
          <p:cNvSpPr txBox="1"/>
          <p:nvPr/>
        </p:nvSpPr>
        <p:spPr>
          <a:xfrm>
            <a:off x="2336800" y="3937000"/>
            <a:ext cx="2343150" cy="196850"/>
          </a:xfrm>
          <a:prstGeom prst="rect">
            <a:avLst/>
          </a:prstGeom>
          <a:noFill/>
        </p:spPr>
        <p:txBody>
          <a:bodyPr wrap="none" anchor="ctr" lIns="0" rIns="0" tIns="0" bIns="0">
            <a:noAutofit/>
          </a:bodyPr>
          <a:lstStyle/>
          <a:p>
            <a:pPr algn="l"/>
            <a:r>
              <a:rPr sz="1350" b="1">
                <a:solidFill>
                  <a:srgbClr val="204475"/>
                </a:solidFill>
                <a:latin typeface="Arial"/>
                <a:ea typeface="Microsoft YaHei"/>
              </a:rPr>
              <a:t>Supply-side digestion check:</a:t>
            </a:r>
          </a:p>
        </p:txBody>
      </p:sp>
      <p:sp>
        <p:nvSpPr>
          <p:cNvPr id="40" name="TextBox 39"/>
          <p:cNvSpPr txBox="1"/>
          <p:nvPr/>
        </p:nvSpPr>
        <p:spPr>
          <a:xfrm>
            <a:off x="7099300" y="4127500"/>
            <a:ext cx="95250" cy="120650"/>
          </a:xfrm>
          <a:prstGeom prst="rect">
            <a:avLst/>
          </a:prstGeom>
          <a:noFill/>
        </p:spPr>
        <p:txBody>
          <a:bodyPr wrap="none" anchor="ctr" lIns="0" rIns="0" tIns="0" bIns="0">
            <a:noAutofit/>
          </a:bodyPr>
          <a:lstStyle/>
          <a:p>
            <a:pPr algn="l"/>
            <a:r>
              <a:rPr sz="1100" b="1">
                <a:solidFill>
                  <a:srgbClr val="555555"/>
                </a:solidFill>
                <a:latin typeface="Arial"/>
                <a:ea typeface="Microsoft YaHei"/>
              </a:rPr>
              <a:t>5</a:t>
            </a:r>
          </a:p>
        </p:txBody>
      </p:sp>
      <p:sp>
        <p:nvSpPr>
          <p:cNvPr id="41" name="TextBox 40"/>
          <p:cNvSpPr txBox="1"/>
          <p:nvPr/>
        </p:nvSpPr>
        <p:spPr>
          <a:xfrm>
            <a:off x="2330450" y="4184650"/>
            <a:ext cx="3803650" cy="806450"/>
          </a:xfrm>
          <a:prstGeom prst="rect">
            <a:avLst/>
          </a:prstGeom>
          <a:noFill/>
        </p:spPr>
        <p:txBody>
          <a:bodyPr wrap="none" anchor="ctr" lIns="0" rIns="0" tIns="0" bIns="0">
            <a:noAutofit/>
          </a:bodyPr>
          <a:lstStyle/>
          <a:p>
            <a:pPr algn="l">
              <a:lnSpc>
                <a:spcPts val="1650"/>
              </a:lnSpc>
              <a:spcBef>
                <a:spcPts val="0"/>
              </a:spcBef>
              <a:spcAft>
                <a:spcPts val="0"/>
              </a:spcAft>
            </a:pPr>
            <a:r>
              <a:rPr sz="1200" b="0">
                <a:solidFill>
                  <a:srgbClr val="6C6F77"/>
                </a:solidFill>
                <a:latin typeface="Arial"/>
                <a:ea typeface="Microsoft YaHei"/>
              </a:rPr>
              <a:t>Estimated</a:t>
            </a:r>
            <a:r>
              <a:rPr sz="1200" b="0">
                <a:solidFill>
                  <a:srgbClr val="53555E"/>
                </a:solidFill>
                <a:latin typeface="Arial"/>
                <a:ea typeface="Microsoft YaHei"/>
              </a:rPr>
              <a:t> ~$700bn of 2026 </a:t>
            </a:r>
            <a:r>
              <a:rPr sz="1200" b="0">
                <a:solidFill>
                  <a:srgbClr val="3D3F48"/>
                </a:solidFill>
                <a:latin typeface="Arial"/>
                <a:ea typeface="Microsoft YaHei"/>
              </a:rPr>
              <a:t>US</a:t>
            </a:r>
            <a:r>
              <a:rPr sz="1200" b="0">
                <a:solidFill>
                  <a:srgbClr val="5E6066"/>
                </a:solidFill>
                <a:latin typeface="Arial"/>
                <a:ea typeface="Microsoft YaHei"/>
              </a:rPr>
              <a:t> equity issuance (IPOs,</a:t>
            </a:r>
          </a:p>
          <a:p>
            <a:pPr algn="l">
              <a:lnSpc>
                <a:spcPts val="1650"/>
              </a:lnSpc>
              <a:spcBef>
                <a:spcPts val="0"/>
              </a:spcBef>
              <a:spcAft>
                <a:spcPts val="0"/>
              </a:spcAft>
            </a:pPr>
            <a:r>
              <a:rPr sz="1200" b="0">
                <a:solidFill>
                  <a:srgbClr val="5A5C64"/>
                </a:solidFill>
                <a:latin typeface="Arial"/>
                <a:ea typeface="Microsoft YaHei"/>
              </a:rPr>
              <a:t>follow-ons, converts, SPACs) is only ~1% of Russell</a:t>
            </a:r>
          </a:p>
          <a:p>
            <a:pPr algn="l">
              <a:lnSpc>
                <a:spcPts val="1650"/>
              </a:lnSpc>
              <a:spcBef>
                <a:spcPts val="0"/>
              </a:spcBef>
              <a:spcAft>
                <a:spcPts val="0"/>
              </a:spcAft>
            </a:pPr>
            <a:r>
              <a:rPr sz="1200" b="0">
                <a:solidFill>
                  <a:srgbClr val="595B63"/>
                </a:solidFill>
                <a:latin typeface="Arial"/>
                <a:ea typeface="Microsoft YaHei"/>
              </a:rPr>
              <a:t>3000 market cap — </a:t>
            </a:r>
            <a:r>
              <a:rPr sz="1200" b="0">
                <a:solidFill>
                  <a:srgbClr val="4A4B56"/>
                </a:solidFill>
                <a:latin typeface="Arial"/>
                <a:ea typeface="Microsoft YaHei"/>
              </a:rPr>
              <a:t>in </a:t>
            </a:r>
            <a:r>
              <a:rPr sz="1200" b="0">
                <a:solidFill>
                  <a:srgbClr val="5A5C64"/>
                </a:solidFill>
                <a:latin typeface="Arial"/>
                <a:ea typeface="Microsoft YaHei"/>
              </a:rPr>
              <a:t>line</a:t>
            </a:r>
            <a:r>
              <a:rPr sz="1200" b="0">
                <a:solidFill>
                  <a:srgbClr val="595B63"/>
                </a:solidFill>
                <a:latin typeface="Arial"/>
                <a:ea typeface="Microsoft YaHei"/>
              </a:rPr>
              <a:t> with 2015</a:t>
            </a:r>
            <a:r>
              <a:rPr sz="1200" b="0">
                <a:solidFill>
                  <a:srgbClr val="61636B"/>
                </a:solidFill>
                <a:latin typeface="Arial"/>
                <a:ea typeface="Microsoft YaHei"/>
              </a:rPr>
              <a:t>-2019</a:t>
            </a:r>
            <a:r>
              <a:rPr sz="1200" b="0">
                <a:solidFill>
                  <a:srgbClr val="595B63"/>
                </a:solidFill>
                <a:latin typeface="Arial"/>
                <a:ea typeface="Microsoft YaHei"/>
              </a:rPr>
              <a:t> average,</a:t>
            </a:r>
          </a:p>
          <a:p>
            <a:pPr algn="l">
              <a:lnSpc>
                <a:spcPts val="1650"/>
              </a:lnSpc>
              <a:spcBef>
                <a:spcPts val="0"/>
              </a:spcBef>
              <a:spcAft>
                <a:spcPts val="0"/>
              </a:spcAft>
            </a:pPr>
            <a:r>
              <a:rPr sz="1200" b="0">
                <a:solidFill>
                  <a:srgbClr val="54585F"/>
                </a:solidFill>
                <a:latin typeface="Arial"/>
                <a:ea typeface="Microsoft YaHei"/>
              </a:rPr>
              <a:t>below</a:t>
            </a:r>
            <a:r>
              <a:rPr sz="1200" b="0">
                <a:solidFill>
                  <a:srgbClr val="7C7C86"/>
                </a:solidFill>
                <a:latin typeface="Arial"/>
                <a:ea typeface="Microsoft YaHei"/>
              </a:rPr>
              <a:t> </a:t>
            </a:r>
            <a:r>
              <a:rPr sz="1200" b="0">
                <a:solidFill>
                  <a:srgbClr val="5E5F68"/>
                </a:solidFill>
                <a:latin typeface="Arial"/>
                <a:ea typeface="Microsoft YaHei"/>
              </a:rPr>
              <a:t>2021</a:t>
            </a:r>
            <a:r>
              <a:rPr sz="1200" b="0">
                <a:solidFill>
                  <a:srgbClr val="60616A"/>
                </a:solidFill>
                <a:latin typeface="Arial"/>
                <a:ea typeface="Microsoft YaHei"/>
              </a:rPr>
              <a:t> </a:t>
            </a:r>
            <a:r>
              <a:rPr sz="1200" b="0">
                <a:solidFill>
                  <a:srgbClr val="94949A"/>
                </a:solidFill>
                <a:latin typeface="Arial"/>
                <a:ea typeface="Microsoft YaHei"/>
              </a:rPr>
              <a:t>(</a:t>
            </a:r>
            <a:r>
              <a:rPr sz="1200" b="0">
                <a:solidFill>
                  <a:srgbClr val="6D6D74"/>
                </a:solidFill>
                <a:latin typeface="Arial"/>
                <a:ea typeface="Microsoft YaHei"/>
              </a:rPr>
              <a:t>~</a:t>
            </a:r>
            <a:r>
              <a:rPr sz="1200" b="0">
                <a:solidFill>
                  <a:srgbClr val="46474F"/>
                </a:solidFill>
                <a:latin typeface="Arial"/>
                <a:ea typeface="Microsoft YaHei"/>
              </a:rPr>
              <a:t>1.5</a:t>
            </a:r>
            <a:r>
              <a:rPr sz="1200" b="0">
                <a:solidFill>
                  <a:srgbClr val="6B6C72"/>
                </a:solidFill>
                <a:latin typeface="Arial"/>
                <a:ea typeface="Microsoft YaHei"/>
              </a:rPr>
              <a:t>%)</a:t>
            </a:r>
            <a:r>
              <a:rPr sz="1200" b="0">
                <a:solidFill>
                  <a:srgbClr val="44454E"/>
                </a:solidFill>
                <a:latin typeface="Arial"/>
                <a:ea typeface="Microsoft YaHei"/>
              </a:rPr>
              <a:t> </a:t>
            </a:r>
            <a:r>
              <a:rPr sz="1200" b="0">
                <a:solidFill>
                  <a:srgbClr val="4E4D56"/>
                </a:solidFill>
                <a:latin typeface="Arial"/>
                <a:ea typeface="Microsoft YaHei"/>
              </a:rPr>
              <a:t>and</a:t>
            </a:r>
            <a:r>
              <a:rPr sz="1200" b="0">
                <a:solidFill>
                  <a:srgbClr val="494D53"/>
                </a:solidFill>
                <a:latin typeface="Arial"/>
                <a:ea typeface="Microsoft YaHei"/>
              </a:rPr>
              <a:t> </a:t>
            </a:r>
            <a:r>
              <a:rPr sz="1200" b="0">
                <a:solidFill>
                  <a:srgbClr val="686872"/>
                </a:solidFill>
                <a:latin typeface="Arial"/>
                <a:ea typeface="Microsoft YaHei"/>
              </a:rPr>
              <a:t>the</a:t>
            </a:r>
            <a:r>
              <a:rPr sz="1200" b="0">
                <a:solidFill>
                  <a:srgbClr val="54555F"/>
                </a:solidFill>
                <a:latin typeface="Arial"/>
                <a:ea typeface="Microsoft YaHei"/>
              </a:rPr>
              <a:t> Dot</a:t>
            </a:r>
            <a:r>
              <a:rPr sz="1200" b="0">
                <a:solidFill>
                  <a:srgbClr val="6C6D76"/>
                </a:solidFill>
                <a:latin typeface="Arial"/>
                <a:ea typeface="Microsoft YaHei"/>
              </a:rPr>
              <a:t>-Com</a:t>
            </a:r>
            <a:r>
              <a:rPr sz="1200" b="0">
                <a:solidFill>
                  <a:srgbClr val="73747D"/>
                </a:solidFill>
                <a:latin typeface="Arial"/>
                <a:ea typeface="Microsoft YaHei"/>
              </a:rPr>
              <a:t> </a:t>
            </a:r>
            <a:r>
              <a:rPr sz="1200" b="0">
                <a:solidFill>
                  <a:srgbClr val="62636A"/>
                </a:solidFill>
                <a:latin typeface="Arial"/>
                <a:ea typeface="Microsoft YaHei"/>
              </a:rPr>
              <a:t>peak </a:t>
            </a:r>
            <a:r>
              <a:rPr sz="1200" b="0">
                <a:solidFill>
                  <a:srgbClr val="616168"/>
                </a:solidFill>
                <a:latin typeface="Arial"/>
                <a:ea typeface="Microsoft YaHei"/>
              </a:rPr>
              <a:t>(~2%)</a:t>
            </a:r>
          </a:p>
        </p:txBody>
      </p:sp>
      <p:sp>
        <p:nvSpPr>
          <p:cNvPr id="42" name="TextBox 41"/>
          <p:cNvSpPr txBox="1"/>
          <p:nvPr/>
        </p:nvSpPr>
        <p:spPr>
          <a:xfrm>
            <a:off x="7099300" y="4464050"/>
            <a:ext cx="95250" cy="120650"/>
          </a:xfrm>
          <a:prstGeom prst="rect">
            <a:avLst/>
          </a:prstGeom>
          <a:noFill/>
        </p:spPr>
        <p:txBody>
          <a:bodyPr wrap="none" anchor="ctr" lIns="0" rIns="0" tIns="0" bIns="0">
            <a:noAutofit/>
          </a:bodyPr>
          <a:lstStyle/>
          <a:p>
            <a:pPr algn="l"/>
            <a:r>
              <a:rPr sz="1100" b="1">
                <a:solidFill>
                  <a:srgbClr val="555555"/>
                </a:solidFill>
                <a:latin typeface="Arial"/>
                <a:ea typeface="Microsoft YaHei"/>
              </a:rPr>
              <a:t>0</a:t>
            </a:r>
          </a:p>
        </p:txBody>
      </p:sp>
      <p:sp>
        <p:nvSpPr>
          <p:cNvPr id="43" name="TextBox 42"/>
          <p:cNvSpPr txBox="1"/>
          <p:nvPr/>
        </p:nvSpPr>
        <p:spPr>
          <a:xfrm>
            <a:off x="7048500" y="4819650"/>
            <a:ext cx="146050" cy="120650"/>
          </a:xfrm>
          <a:prstGeom prst="rect">
            <a:avLst/>
          </a:prstGeom>
          <a:noFill/>
        </p:spPr>
        <p:txBody>
          <a:bodyPr wrap="none" anchor="ctr" lIns="0" rIns="0" tIns="0" bIns="0">
            <a:noAutofit/>
          </a:bodyPr>
          <a:lstStyle/>
          <a:p>
            <a:pPr algn="l"/>
            <a:r>
              <a:rPr sz="1100" b="1">
                <a:solidFill>
                  <a:srgbClr val="474849"/>
                </a:solidFill>
                <a:latin typeface="Arial"/>
                <a:ea typeface="Microsoft YaHei"/>
              </a:rPr>
              <a:t>-5</a:t>
            </a:r>
          </a:p>
        </p:txBody>
      </p:sp>
      <p:sp>
        <p:nvSpPr>
          <p:cNvPr id="44" name="TextBox 43"/>
          <p:cNvSpPr txBox="1"/>
          <p:nvPr/>
        </p:nvSpPr>
        <p:spPr>
          <a:xfrm>
            <a:off x="2336800" y="5124450"/>
            <a:ext cx="1651000" cy="158750"/>
          </a:xfrm>
          <a:prstGeom prst="rect">
            <a:avLst/>
          </a:prstGeom>
          <a:noFill/>
        </p:spPr>
        <p:txBody>
          <a:bodyPr wrap="none" anchor="ctr" lIns="0" rIns="0" tIns="0" bIns="0">
            <a:noAutofit/>
          </a:bodyPr>
          <a:lstStyle/>
          <a:p>
            <a:pPr algn="l"/>
            <a:r>
              <a:rPr sz="1400" b="1">
                <a:solidFill>
                  <a:srgbClr val="1F4679"/>
                </a:solidFill>
                <a:latin typeface="Arial"/>
                <a:ea typeface="Microsoft YaHei"/>
              </a:rPr>
              <a:t>Demand-</a:t>
            </a:r>
            <a:r>
              <a:rPr sz="1400" b="1">
                <a:solidFill>
                  <a:srgbClr val="2B4C7A"/>
                </a:solidFill>
                <a:latin typeface="Arial"/>
                <a:ea typeface="Microsoft YaHei"/>
              </a:rPr>
              <a:t>side</a:t>
            </a:r>
            <a:r>
              <a:rPr sz="1400" b="1">
                <a:solidFill>
                  <a:srgbClr val="234577"/>
                </a:solidFill>
                <a:latin typeface="Arial"/>
                <a:ea typeface="Microsoft YaHei"/>
              </a:rPr>
              <a:t> offset</a:t>
            </a:r>
            <a:r>
              <a:rPr sz="1400" b="1">
                <a:solidFill>
                  <a:srgbClr val="4D7196"/>
                </a:solidFill>
                <a:latin typeface="Arial"/>
                <a:ea typeface="Microsoft YaHei"/>
              </a:rPr>
              <a:t>:</a:t>
            </a:r>
          </a:p>
        </p:txBody>
      </p:sp>
      <p:sp>
        <p:nvSpPr>
          <p:cNvPr id="45" name="TextBox 44"/>
          <p:cNvSpPr txBox="1"/>
          <p:nvPr/>
        </p:nvSpPr>
        <p:spPr>
          <a:xfrm>
            <a:off x="6972300" y="5181600"/>
            <a:ext cx="215900" cy="120650"/>
          </a:xfrm>
          <a:prstGeom prst="rect">
            <a:avLst/>
          </a:prstGeom>
          <a:noFill/>
        </p:spPr>
        <p:txBody>
          <a:bodyPr wrap="none" anchor="ctr" lIns="0" rIns="0" tIns="0" bIns="0">
            <a:noAutofit/>
          </a:bodyPr>
          <a:lstStyle/>
          <a:p>
            <a:pPr algn="l"/>
            <a:r>
              <a:rPr sz="1050" b="1">
                <a:solidFill>
                  <a:srgbClr val="39393A"/>
                </a:solidFill>
                <a:latin typeface="Arial"/>
                <a:ea typeface="Microsoft YaHei"/>
              </a:rPr>
              <a:t>-</a:t>
            </a:r>
            <a:r>
              <a:rPr sz="1050" b="1">
                <a:solidFill>
                  <a:srgbClr val="6D6C6E"/>
                </a:solidFill>
                <a:latin typeface="Arial"/>
                <a:ea typeface="Microsoft YaHei"/>
              </a:rPr>
              <a:t>10</a:t>
            </a:r>
          </a:p>
        </p:txBody>
      </p:sp>
      <p:sp>
        <p:nvSpPr>
          <p:cNvPr id="46" name="TextBox 45"/>
          <p:cNvSpPr txBox="1"/>
          <p:nvPr/>
        </p:nvSpPr>
        <p:spPr>
          <a:xfrm>
            <a:off x="2330450" y="5372100"/>
            <a:ext cx="3867150" cy="349250"/>
          </a:xfrm>
          <a:prstGeom prst="rect">
            <a:avLst/>
          </a:prstGeom>
          <a:noFill/>
        </p:spPr>
        <p:txBody>
          <a:bodyPr wrap="none" anchor="ctr" lIns="0" rIns="0" tIns="0" bIns="0">
            <a:noAutofit/>
          </a:bodyPr>
          <a:lstStyle/>
          <a:p>
            <a:pPr algn="l">
              <a:lnSpc>
                <a:spcPts val="1500"/>
              </a:lnSpc>
              <a:spcBef>
                <a:spcPts val="0"/>
              </a:spcBef>
              <a:spcAft>
                <a:spcPts val="0"/>
              </a:spcAft>
            </a:pPr>
            <a:r>
              <a:rPr sz="1150" b="0">
                <a:solidFill>
                  <a:srgbClr val="575A62"/>
                </a:solidFill>
                <a:latin typeface="Arial"/>
                <a:ea typeface="Microsoft YaHei"/>
              </a:rPr>
              <a:t>GS </a:t>
            </a:r>
            <a:r>
              <a:rPr sz="1150" b="0">
                <a:solidFill>
                  <a:srgbClr val="575A62"/>
                </a:solidFill>
                <a:latin typeface="Arial"/>
                <a:ea typeface="Microsoft YaHei"/>
              </a:rPr>
              <a:t>projects </a:t>
            </a:r>
            <a:r>
              <a:rPr sz="1150" b="0">
                <a:solidFill>
                  <a:srgbClr val="61646C"/>
                </a:solidFill>
                <a:latin typeface="Arial"/>
                <a:ea typeface="Microsoft YaHei"/>
              </a:rPr>
              <a:t>~$1.3tn</a:t>
            </a:r>
            <a:r>
              <a:rPr sz="1150" b="0">
                <a:solidFill>
                  <a:srgbClr val="575A62"/>
                </a:solidFill>
                <a:latin typeface="Arial"/>
                <a:ea typeface="Microsoft YaHei"/>
              </a:rPr>
              <a:t> in gross corporate buybacks in 2026,</a:t>
            </a:r>
          </a:p>
          <a:p>
            <a:pPr algn="l">
              <a:lnSpc>
                <a:spcPts val="1500"/>
              </a:lnSpc>
              <a:spcBef>
                <a:spcPts val="0"/>
              </a:spcBef>
              <a:spcAft>
                <a:spcPts val="0"/>
              </a:spcAft>
            </a:pPr>
            <a:r>
              <a:rPr sz="1150" b="0">
                <a:solidFill>
                  <a:srgbClr val="5D5F66"/>
                </a:solidFill>
                <a:latin typeface="Arial"/>
                <a:ea typeface="Microsoft YaHei"/>
              </a:rPr>
              <a:t>which</a:t>
            </a:r>
            <a:r>
              <a:rPr sz="1150" b="0">
                <a:solidFill>
                  <a:srgbClr val="5B5C64"/>
                </a:solidFill>
                <a:latin typeface="Arial"/>
                <a:ea typeface="Microsoft YaHei"/>
              </a:rPr>
              <a:t> would exceed </a:t>
            </a:r>
            <a:r>
              <a:rPr sz="1150" b="0">
                <a:solidFill>
                  <a:srgbClr val="595C69"/>
                </a:solidFill>
                <a:latin typeface="Arial"/>
                <a:ea typeface="Microsoft YaHei"/>
              </a:rPr>
              <a:t>total</a:t>
            </a:r>
            <a:r>
              <a:rPr sz="1150" b="0">
                <a:solidFill>
                  <a:srgbClr val="595B64"/>
                </a:solidFill>
                <a:latin typeface="Arial"/>
                <a:ea typeface="Microsoft YaHei"/>
              </a:rPr>
              <a:t> new equity supply</a:t>
            </a:r>
            <a:r>
              <a:rPr sz="1150" b="0">
                <a:solidFill>
                  <a:srgbClr val="85868E"/>
                </a:solidFill>
                <a:latin typeface="Arial"/>
                <a:ea typeface="Microsoft YaHei"/>
              </a:rPr>
              <a:t>;</a:t>
            </a:r>
            <a:r>
              <a:rPr sz="1150" b="0">
                <a:solidFill>
                  <a:srgbClr val="595B64"/>
                </a:solidFill>
                <a:latin typeface="Arial"/>
                <a:ea typeface="Microsoft YaHei"/>
              </a:rPr>
              <a:t> US</a:t>
            </a:r>
          </a:p>
        </p:txBody>
      </p:sp>
      <p:sp>
        <p:nvSpPr>
          <p:cNvPr id="47" name="TextBox 46"/>
          <p:cNvSpPr txBox="1"/>
          <p:nvPr/>
        </p:nvSpPr>
        <p:spPr>
          <a:xfrm>
            <a:off x="6972300" y="5537200"/>
            <a:ext cx="215900" cy="120650"/>
          </a:xfrm>
          <a:prstGeom prst="rect">
            <a:avLst/>
          </a:prstGeom>
          <a:noFill/>
        </p:spPr>
        <p:txBody>
          <a:bodyPr wrap="none" anchor="ctr" lIns="0" rIns="0" tIns="0" bIns="0">
            <a:noAutofit/>
          </a:bodyPr>
          <a:lstStyle/>
          <a:p>
            <a:pPr algn="l"/>
            <a:r>
              <a:rPr sz="1050" b="1">
                <a:solidFill>
                  <a:srgbClr val="7B7E7C"/>
                </a:solidFill>
                <a:latin typeface="Arial"/>
                <a:ea typeface="Microsoft YaHei"/>
              </a:rPr>
              <a:t>-15</a:t>
            </a:r>
          </a:p>
        </p:txBody>
      </p:sp>
      <p:sp>
        <p:nvSpPr>
          <p:cNvPr id="48" name="TextBox 47"/>
          <p:cNvSpPr txBox="1"/>
          <p:nvPr/>
        </p:nvSpPr>
        <p:spPr>
          <a:xfrm>
            <a:off x="7131050" y="5670550"/>
            <a:ext cx="304800" cy="127000"/>
          </a:xfrm>
          <a:prstGeom prst="rect">
            <a:avLst/>
          </a:prstGeom>
          <a:noFill/>
        </p:spPr>
        <p:txBody>
          <a:bodyPr wrap="none" anchor="ctr" lIns="0" rIns="0" tIns="0" bIns="0">
            <a:noAutofit/>
          </a:bodyPr>
          <a:lstStyle/>
          <a:p>
            <a:pPr algn="l"/>
            <a:r>
              <a:rPr sz="1050" b="1">
                <a:solidFill>
                  <a:srgbClr val="4D4E4E"/>
                </a:solidFill>
                <a:latin typeface="Arial"/>
                <a:ea typeface="Microsoft YaHei"/>
              </a:rPr>
              <a:t>1990</a:t>
            </a:r>
          </a:p>
        </p:txBody>
      </p:sp>
      <p:sp>
        <p:nvSpPr>
          <p:cNvPr id="49" name="TextBox 48"/>
          <p:cNvSpPr txBox="1"/>
          <p:nvPr/>
        </p:nvSpPr>
        <p:spPr>
          <a:xfrm>
            <a:off x="7689850" y="5670550"/>
            <a:ext cx="304800" cy="127000"/>
          </a:xfrm>
          <a:prstGeom prst="rect">
            <a:avLst/>
          </a:prstGeom>
          <a:noFill/>
        </p:spPr>
        <p:txBody>
          <a:bodyPr wrap="none" anchor="ctr" lIns="0" rIns="0" tIns="0" bIns="0">
            <a:noAutofit/>
          </a:bodyPr>
          <a:lstStyle/>
          <a:p>
            <a:pPr algn="l"/>
            <a:r>
              <a:rPr sz="1050" b="1">
                <a:solidFill>
                  <a:srgbClr val="525352"/>
                </a:solidFill>
                <a:latin typeface="Arial"/>
                <a:ea typeface="Microsoft YaHei"/>
              </a:rPr>
              <a:t>1995</a:t>
            </a:r>
          </a:p>
        </p:txBody>
      </p:sp>
      <p:sp>
        <p:nvSpPr>
          <p:cNvPr id="50" name="TextBox 49"/>
          <p:cNvSpPr txBox="1"/>
          <p:nvPr/>
        </p:nvSpPr>
        <p:spPr>
          <a:xfrm>
            <a:off x="8229600" y="5670550"/>
            <a:ext cx="317500" cy="127000"/>
          </a:xfrm>
          <a:prstGeom prst="rect">
            <a:avLst/>
          </a:prstGeom>
          <a:noFill/>
        </p:spPr>
        <p:txBody>
          <a:bodyPr wrap="none" anchor="ctr" lIns="0" rIns="0" tIns="0" bIns="0">
            <a:noAutofit/>
          </a:bodyPr>
          <a:lstStyle/>
          <a:p>
            <a:pPr algn="l"/>
            <a:r>
              <a:rPr sz="1050" b="1">
                <a:solidFill>
                  <a:srgbClr val="565656"/>
                </a:solidFill>
                <a:latin typeface="Arial"/>
                <a:ea typeface="Microsoft YaHei"/>
              </a:rPr>
              <a:t>2000</a:t>
            </a:r>
          </a:p>
        </p:txBody>
      </p:sp>
      <p:sp>
        <p:nvSpPr>
          <p:cNvPr id="51" name="TextBox 50"/>
          <p:cNvSpPr txBox="1"/>
          <p:nvPr/>
        </p:nvSpPr>
        <p:spPr>
          <a:xfrm>
            <a:off x="8763000" y="5670550"/>
            <a:ext cx="317500" cy="127000"/>
          </a:xfrm>
          <a:prstGeom prst="rect">
            <a:avLst/>
          </a:prstGeom>
          <a:noFill/>
        </p:spPr>
        <p:txBody>
          <a:bodyPr wrap="none" anchor="ctr" lIns="0" rIns="0" tIns="0" bIns="0">
            <a:noAutofit/>
          </a:bodyPr>
          <a:lstStyle/>
          <a:p>
            <a:pPr algn="l"/>
            <a:r>
              <a:rPr sz="1050" b="1">
                <a:solidFill>
                  <a:srgbClr val="5B5B5C"/>
                </a:solidFill>
                <a:latin typeface="Arial"/>
                <a:ea typeface="Microsoft YaHei"/>
              </a:rPr>
              <a:t>2005</a:t>
            </a:r>
          </a:p>
        </p:txBody>
      </p:sp>
      <p:sp>
        <p:nvSpPr>
          <p:cNvPr id="52" name="TextBox 51"/>
          <p:cNvSpPr txBox="1"/>
          <p:nvPr/>
        </p:nvSpPr>
        <p:spPr>
          <a:xfrm>
            <a:off x="9302750" y="5670550"/>
            <a:ext cx="311150" cy="127000"/>
          </a:xfrm>
          <a:prstGeom prst="rect">
            <a:avLst/>
          </a:prstGeom>
          <a:noFill/>
        </p:spPr>
        <p:txBody>
          <a:bodyPr wrap="none" anchor="ctr" lIns="0" rIns="0" tIns="0" bIns="0">
            <a:noAutofit/>
          </a:bodyPr>
          <a:lstStyle/>
          <a:p>
            <a:pPr algn="l"/>
            <a:r>
              <a:rPr sz="1050" b="1">
                <a:solidFill>
                  <a:srgbClr val="5E5F5E"/>
                </a:solidFill>
                <a:latin typeface="Arial"/>
                <a:ea typeface="Microsoft YaHei"/>
              </a:rPr>
              <a:t>2010</a:t>
            </a:r>
          </a:p>
        </p:txBody>
      </p:sp>
      <p:sp>
        <p:nvSpPr>
          <p:cNvPr id="53" name="TextBox 52"/>
          <p:cNvSpPr txBox="1"/>
          <p:nvPr/>
        </p:nvSpPr>
        <p:spPr>
          <a:xfrm>
            <a:off x="9880600" y="5670550"/>
            <a:ext cx="311150" cy="127000"/>
          </a:xfrm>
          <a:prstGeom prst="rect">
            <a:avLst/>
          </a:prstGeom>
          <a:noFill/>
        </p:spPr>
        <p:txBody>
          <a:bodyPr wrap="none" anchor="ctr" lIns="0" rIns="0" tIns="0" bIns="0">
            <a:noAutofit/>
          </a:bodyPr>
          <a:lstStyle/>
          <a:p>
            <a:pPr algn="l"/>
            <a:r>
              <a:rPr sz="1050" b="1">
                <a:solidFill>
                  <a:srgbClr val="5A5A5B"/>
                </a:solidFill>
                <a:latin typeface="Arial"/>
                <a:ea typeface="Microsoft YaHei"/>
              </a:rPr>
              <a:t>2015</a:t>
            </a:r>
          </a:p>
        </p:txBody>
      </p:sp>
      <p:sp>
        <p:nvSpPr>
          <p:cNvPr id="54" name="TextBox 53"/>
          <p:cNvSpPr txBox="1"/>
          <p:nvPr/>
        </p:nvSpPr>
        <p:spPr>
          <a:xfrm>
            <a:off x="10452100" y="5670550"/>
            <a:ext cx="317500" cy="127000"/>
          </a:xfrm>
          <a:prstGeom prst="rect">
            <a:avLst/>
          </a:prstGeom>
          <a:noFill/>
        </p:spPr>
        <p:txBody>
          <a:bodyPr wrap="none" anchor="ctr" lIns="0" rIns="0" tIns="0" bIns="0">
            <a:noAutofit/>
          </a:bodyPr>
          <a:lstStyle/>
          <a:p>
            <a:pPr algn="l"/>
            <a:r>
              <a:rPr sz="1050" b="1">
                <a:solidFill>
                  <a:srgbClr val="5C5C5C"/>
                </a:solidFill>
                <a:latin typeface="Arial"/>
                <a:ea typeface="Microsoft YaHei"/>
              </a:rPr>
              <a:t>2020</a:t>
            </a:r>
          </a:p>
        </p:txBody>
      </p:sp>
      <p:sp>
        <p:nvSpPr>
          <p:cNvPr id="55" name="TextBox 54"/>
          <p:cNvSpPr txBox="1"/>
          <p:nvPr/>
        </p:nvSpPr>
        <p:spPr>
          <a:xfrm>
            <a:off x="10998200" y="5670550"/>
            <a:ext cx="317500" cy="127000"/>
          </a:xfrm>
          <a:prstGeom prst="rect">
            <a:avLst/>
          </a:prstGeom>
          <a:noFill/>
        </p:spPr>
        <p:txBody>
          <a:bodyPr wrap="none" anchor="ctr" lIns="0" rIns="0" tIns="0" bIns="0">
            <a:noAutofit/>
          </a:bodyPr>
          <a:lstStyle/>
          <a:p>
            <a:pPr algn="l"/>
            <a:r>
              <a:rPr sz="1050" b="1">
                <a:solidFill>
                  <a:srgbClr val="5F5F61"/>
                </a:solidFill>
                <a:latin typeface="Arial"/>
                <a:ea typeface="Microsoft YaHei"/>
              </a:rPr>
              <a:t>2025</a:t>
            </a:r>
          </a:p>
        </p:txBody>
      </p:sp>
      <p:sp>
        <p:nvSpPr>
          <p:cNvPr id="56" name="TextBox 55"/>
          <p:cNvSpPr txBox="1"/>
          <p:nvPr/>
        </p:nvSpPr>
        <p:spPr>
          <a:xfrm>
            <a:off x="11537950" y="5670550"/>
            <a:ext cx="317500" cy="127000"/>
          </a:xfrm>
          <a:prstGeom prst="rect">
            <a:avLst/>
          </a:prstGeom>
          <a:noFill/>
        </p:spPr>
        <p:txBody>
          <a:bodyPr wrap="none" anchor="ctr" lIns="0" rIns="0" tIns="0" bIns="0">
            <a:noAutofit/>
          </a:bodyPr>
          <a:lstStyle/>
          <a:p>
            <a:pPr algn="l"/>
            <a:r>
              <a:rPr sz="1050" b="1">
                <a:solidFill>
                  <a:srgbClr val="5D5C5E"/>
                </a:solidFill>
                <a:latin typeface="Arial"/>
                <a:ea typeface="Microsoft YaHei"/>
              </a:rPr>
              <a:t>2030</a:t>
            </a:r>
          </a:p>
        </p:txBody>
      </p:sp>
      <p:sp>
        <p:nvSpPr>
          <p:cNvPr id="57" name="TextBox 56"/>
          <p:cNvSpPr txBox="1"/>
          <p:nvPr/>
        </p:nvSpPr>
        <p:spPr>
          <a:xfrm>
            <a:off x="2336800" y="5727700"/>
            <a:ext cx="3765550" cy="146050"/>
          </a:xfrm>
          <a:prstGeom prst="rect">
            <a:avLst/>
          </a:prstGeom>
          <a:noFill/>
        </p:spPr>
        <p:txBody>
          <a:bodyPr wrap="none" anchor="ctr" lIns="0" rIns="0" tIns="0" bIns="0">
            <a:noAutofit/>
          </a:bodyPr>
          <a:lstStyle/>
          <a:p>
            <a:pPr algn="l"/>
            <a:r>
              <a:rPr sz="1150" b="0">
                <a:solidFill>
                  <a:srgbClr val="4B4C54"/>
                </a:solidFill>
                <a:latin typeface="Arial"/>
                <a:ea typeface="Microsoft YaHei"/>
              </a:rPr>
              <a:t>households</a:t>
            </a:r>
            <a:r>
              <a:rPr sz="1150" b="0">
                <a:solidFill>
                  <a:srgbClr val="5A5B62"/>
                </a:solidFill>
                <a:latin typeface="Arial"/>
                <a:ea typeface="Microsoft YaHei"/>
              </a:rPr>
              <a:t> </a:t>
            </a:r>
            <a:r>
              <a:rPr sz="1150" b="0">
                <a:solidFill>
                  <a:srgbClr val="5D5F66"/>
                </a:solidFill>
                <a:latin typeface="Arial"/>
                <a:ea typeface="Microsoft YaHei"/>
              </a:rPr>
              <a:t>have</a:t>
            </a:r>
            <a:r>
              <a:rPr sz="1150" b="0">
                <a:solidFill>
                  <a:srgbClr val="5A5B62"/>
                </a:solidFill>
                <a:latin typeface="Arial"/>
                <a:ea typeface="Microsoft YaHei"/>
              </a:rPr>
              <a:t> </a:t>
            </a:r>
            <a:r>
              <a:rPr sz="1150" b="0">
                <a:solidFill>
                  <a:srgbClr val="585A61"/>
                </a:solidFill>
                <a:latin typeface="Arial"/>
                <a:ea typeface="Microsoft YaHei"/>
              </a:rPr>
              <a:t>shifted </a:t>
            </a:r>
            <a:r>
              <a:rPr sz="1150" b="0">
                <a:solidFill>
                  <a:srgbClr val="555761"/>
                </a:solidFill>
                <a:latin typeface="Arial"/>
                <a:ea typeface="Microsoft YaHei"/>
              </a:rPr>
              <a:t>from net</a:t>
            </a:r>
            <a:r>
              <a:rPr sz="1150" b="0">
                <a:solidFill>
                  <a:srgbClr val="5A5B62"/>
                </a:solidFill>
                <a:latin typeface="Arial"/>
                <a:ea typeface="Microsoft YaHei"/>
              </a:rPr>
              <a:t> sellers (Dot-Com era)</a:t>
            </a:r>
          </a:p>
        </p:txBody>
      </p:sp>
      <p:sp>
        <p:nvSpPr>
          <p:cNvPr id="58" name="TextBox 57"/>
          <p:cNvSpPr txBox="1"/>
          <p:nvPr/>
        </p:nvSpPr>
        <p:spPr>
          <a:xfrm>
            <a:off x="2330450" y="5905500"/>
            <a:ext cx="3746500" cy="527050"/>
          </a:xfrm>
          <a:prstGeom prst="rect">
            <a:avLst/>
          </a:prstGeom>
          <a:noFill/>
        </p:spPr>
        <p:txBody>
          <a:bodyPr wrap="none" anchor="ctr" lIns="0" rIns="0" tIns="0" bIns="0">
            <a:noAutofit/>
          </a:bodyPr>
          <a:lstStyle/>
          <a:p>
            <a:pPr algn="l">
              <a:lnSpc>
                <a:spcPts val="1500"/>
              </a:lnSpc>
              <a:spcBef>
                <a:spcPts val="0"/>
              </a:spcBef>
              <a:spcAft>
                <a:spcPts val="0"/>
              </a:spcAft>
            </a:pPr>
            <a:r>
              <a:rPr sz="1100" b="0">
                <a:solidFill>
                  <a:srgbClr val="5B5D63"/>
                </a:solidFill>
                <a:latin typeface="Arial"/>
                <a:ea typeface="Microsoft YaHei"/>
              </a:rPr>
              <a:t>to </a:t>
            </a:r>
            <a:r>
              <a:rPr sz="1100" b="0">
                <a:solidFill>
                  <a:srgbClr val="515259"/>
                </a:solidFill>
                <a:latin typeface="Arial"/>
                <a:ea typeface="Microsoft YaHei"/>
              </a:rPr>
              <a:t>net</a:t>
            </a:r>
            <a:r>
              <a:rPr sz="1100" b="0">
                <a:solidFill>
                  <a:srgbClr val="575A61"/>
                </a:solidFill>
                <a:latin typeface="Arial"/>
                <a:ea typeface="Microsoft YaHei"/>
              </a:rPr>
              <a:t> buyers </a:t>
            </a:r>
            <a:r>
              <a:rPr sz="1100" b="0">
                <a:solidFill>
                  <a:srgbClr val="53585F"/>
                </a:solidFill>
                <a:latin typeface="Arial"/>
                <a:ea typeface="Microsoft YaHei"/>
              </a:rPr>
              <a:t>via</a:t>
            </a:r>
            <a:r>
              <a:rPr sz="1100" b="0">
                <a:solidFill>
                  <a:srgbClr val="575A61"/>
                </a:solidFill>
                <a:latin typeface="Arial"/>
                <a:ea typeface="Microsoft YaHei"/>
              </a:rPr>
              <a:t> ETF/mutual </a:t>
            </a:r>
            <a:r>
              <a:rPr sz="1100" b="0">
                <a:solidFill>
                  <a:srgbClr val="61636B"/>
                </a:solidFill>
                <a:latin typeface="Arial"/>
                <a:ea typeface="Microsoft YaHei"/>
              </a:rPr>
              <a:t>fund</a:t>
            </a:r>
            <a:r>
              <a:rPr sz="1100" b="0">
                <a:solidFill>
                  <a:srgbClr val="575A61"/>
                </a:solidFill>
                <a:latin typeface="Arial"/>
                <a:ea typeface="Microsoft YaHei"/>
              </a:rPr>
              <a:t> </a:t>
            </a:r>
            <a:r>
              <a:rPr sz="1100" b="0">
                <a:solidFill>
                  <a:srgbClr val="595A61"/>
                </a:solidFill>
                <a:latin typeface="Arial"/>
                <a:ea typeface="Microsoft YaHei"/>
              </a:rPr>
              <a:t>inflows</a:t>
            </a:r>
            <a:r>
              <a:rPr sz="1100" b="0">
                <a:solidFill>
                  <a:srgbClr val="575A61"/>
                </a:solidFill>
                <a:latin typeface="Arial"/>
                <a:ea typeface="Microsoft YaHei"/>
              </a:rPr>
              <a:t> and retail</a:t>
            </a:r>
          </a:p>
          <a:p>
            <a:pPr algn="l">
              <a:lnSpc>
                <a:spcPts val="1500"/>
              </a:lnSpc>
              <a:spcBef>
                <a:spcPts val="0"/>
              </a:spcBef>
              <a:spcAft>
                <a:spcPts val="0"/>
              </a:spcAft>
            </a:pPr>
            <a:r>
              <a:rPr sz="1100" b="0">
                <a:solidFill>
                  <a:srgbClr val="63686D"/>
                </a:solidFill>
                <a:latin typeface="Arial"/>
                <a:ea typeface="Microsoft YaHei"/>
              </a:rPr>
              <a:t>activity;</a:t>
            </a:r>
            <a:r>
              <a:rPr sz="1100" b="0">
                <a:solidFill>
                  <a:srgbClr val="4D505C"/>
                </a:solidFill>
                <a:latin typeface="Arial"/>
                <a:ea typeface="Microsoft YaHei"/>
              </a:rPr>
              <a:t> </a:t>
            </a:r>
            <a:r>
              <a:rPr sz="1100" b="0">
                <a:solidFill>
                  <a:srgbClr val="5A5C64"/>
                </a:solidFill>
                <a:latin typeface="Arial"/>
                <a:ea typeface="Microsoft YaHei"/>
              </a:rPr>
              <a:t>foreign </a:t>
            </a:r>
            <a:r>
              <a:rPr sz="1100" b="0">
                <a:solidFill>
                  <a:srgbClr val="5F6068"/>
                </a:solidFill>
                <a:latin typeface="Arial"/>
                <a:ea typeface="Microsoft YaHei"/>
              </a:rPr>
              <a:t>ownership </a:t>
            </a:r>
            <a:r>
              <a:rPr sz="1100" b="0">
                <a:solidFill>
                  <a:srgbClr val="6C6B76"/>
                </a:solidFill>
                <a:latin typeface="Arial"/>
                <a:ea typeface="Microsoft YaHei"/>
              </a:rPr>
              <a:t>of</a:t>
            </a:r>
            <a:r>
              <a:rPr sz="1100" b="0">
                <a:solidFill>
                  <a:srgbClr val="585A64"/>
                </a:solidFill>
                <a:latin typeface="Arial"/>
                <a:ea typeface="Microsoft YaHei"/>
              </a:rPr>
              <a:t> US equities </a:t>
            </a:r>
            <a:r>
              <a:rPr sz="1100" b="0">
                <a:solidFill>
                  <a:srgbClr val="5B6068"/>
                </a:solidFill>
                <a:latin typeface="Arial"/>
                <a:ea typeface="Microsoft YaHei"/>
              </a:rPr>
              <a:t>has</a:t>
            </a:r>
            <a:r>
              <a:rPr sz="1100" b="0">
                <a:solidFill>
                  <a:srgbClr val="3D4150"/>
                </a:solidFill>
                <a:latin typeface="Arial"/>
                <a:ea typeface="Microsoft YaHei"/>
              </a:rPr>
              <a:t> </a:t>
            </a:r>
            <a:r>
              <a:rPr sz="1100" b="0">
                <a:solidFill>
                  <a:srgbClr val="63646E"/>
                </a:solidFill>
                <a:latin typeface="Arial"/>
                <a:ea typeface="Microsoft YaHei"/>
              </a:rPr>
              <a:t>risen</a:t>
            </a:r>
            <a:r>
              <a:rPr sz="1100" b="0">
                <a:solidFill>
                  <a:srgbClr val="63636E"/>
                </a:solidFill>
                <a:latin typeface="Arial"/>
                <a:ea typeface="Microsoft YaHei"/>
              </a:rPr>
              <a:t> from</a:t>
            </a:r>
          </a:p>
          <a:p>
            <a:pPr algn="l">
              <a:lnSpc>
                <a:spcPts val="1500"/>
              </a:lnSpc>
              <a:spcBef>
                <a:spcPts val="0"/>
              </a:spcBef>
              <a:spcAft>
                <a:spcPts val="0"/>
              </a:spcAft>
            </a:pPr>
            <a:r>
              <a:rPr sz="1100" b="0">
                <a:solidFill>
                  <a:srgbClr val="5B5B64"/>
                </a:solidFill>
                <a:latin typeface="Arial"/>
                <a:ea typeface="Microsoft YaHei"/>
              </a:rPr>
              <a:t>6%</a:t>
            </a:r>
            <a:r>
              <a:rPr sz="1100" b="0">
                <a:solidFill>
                  <a:srgbClr val="6B6B72"/>
                </a:solidFill>
                <a:latin typeface="Arial"/>
                <a:ea typeface="Microsoft YaHei"/>
              </a:rPr>
              <a:t> (1995)</a:t>
            </a:r>
            <a:r>
              <a:rPr sz="1100" b="0">
                <a:solidFill>
                  <a:srgbClr val="A3A5AA"/>
                </a:solidFill>
                <a:latin typeface="Arial"/>
                <a:ea typeface="Microsoft YaHei"/>
              </a:rPr>
              <a:t> </a:t>
            </a:r>
            <a:r>
              <a:rPr sz="1100" b="0">
                <a:solidFill>
                  <a:srgbClr val="5F6268"/>
                </a:solidFill>
                <a:latin typeface="Arial"/>
                <a:ea typeface="Microsoft YaHei"/>
              </a:rPr>
              <a:t>to</a:t>
            </a:r>
            <a:r>
              <a:rPr sz="1100" b="0">
                <a:solidFill>
                  <a:srgbClr val="D3D5D6"/>
                </a:solidFill>
                <a:latin typeface="Arial"/>
                <a:ea typeface="Microsoft YaHei"/>
              </a:rPr>
              <a:t> </a:t>
            </a:r>
            <a:r>
              <a:rPr sz="1100" b="0">
                <a:solidFill>
                  <a:srgbClr val="62646A"/>
                </a:solidFill>
                <a:latin typeface="Arial"/>
                <a:ea typeface="Microsoft YaHei"/>
              </a:rPr>
              <a:t>18%</a:t>
            </a:r>
            <a:r>
              <a:rPr sz="1100" b="0">
                <a:solidFill>
                  <a:srgbClr val="505460"/>
                </a:solidFill>
                <a:latin typeface="Arial"/>
                <a:ea typeface="Microsoft YaHei"/>
              </a:rPr>
              <a:t> today</a:t>
            </a:r>
          </a:p>
        </p:txBody>
      </p:sp>
      <p:sp>
        <p:nvSpPr>
          <p:cNvPr id="59" name="TextBox 58"/>
          <p:cNvSpPr txBox="1"/>
          <p:nvPr/>
        </p:nvSpPr>
        <p:spPr>
          <a:xfrm>
            <a:off x="7061200" y="5988050"/>
            <a:ext cx="4438650" cy="304800"/>
          </a:xfrm>
          <a:prstGeom prst="rect">
            <a:avLst/>
          </a:prstGeom>
          <a:noFill/>
        </p:spPr>
        <p:txBody>
          <a:bodyPr wrap="none" anchor="ctr" lIns="0" rIns="0" tIns="0" bIns="0">
            <a:noAutofit/>
          </a:bodyPr>
          <a:lstStyle/>
          <a:p>
            <a:pPr algn="l">
              <a:lnSpc>
                <a:spcPts val="1400"/>
              </a:lnSpc>
              <a:spcBef>
                <a:spcPts val="0"/>
              </a:spcBef>
              <a:spcAft>
                <a:spcPts val="0"/>
              </a:spcAft>
            </a:pPr>
            <a:r>
              <a:rPr sz="950" b="0">
                <a:solidFill>
                  <a:srgbClr val="475C86"/>
                </a:solidFill>
                <a:latin typeface="Arial"/>
                <a:ea typeface="Microsoft YaHei"/>
              </a:rPr>
              <a:t>Fig.</a:t>
            </a:r>
            <a:r>
              <a:rPr sz="950" b="0">
                <a:solidFill>
                  <a:srgbClr val="7080A1"/>
                </a:solidFill>
                <a:latin typeface="Arial"/>
                <a:ea typeface="Microsoft YaHei"/>
              </a:rPr>
              <a:t> </a:t>
            </a:r>
            <a:r>
              <a:rPr sz="950" b="0">
                <a:solidFill>
                  <a:srgbClr val="4B618A"/>
                </a:solidFill>
                <a:latin typeface="Arial"/>
                <a:ea typeface="Microsoft YaHei"/>
              </a:rPr>
              <a:t>shows</a:t>
            </a:r>
            <a:r>
              <a:rPr sz="950" b="0">
                <a:solidFill>
                  <a:srgbClr val="697490"/>
                </a:solidFill>
                <a:latin typeface="Arial"/>
                <a:ea typeface="Microsoft YaHei"/>
              </a:rPr>
              <a:t> </a:t>
            </a:r>
            <a:r>
              <a:rPr sz="950" b="0">
                <a:solidFill>
                  <a:srgbClr val="586C93"/>
                </a:solidFill>
                <a:latin typeface="Arial"/>
                <a:ea typeface="Microsoft YaHei"/>
              </a:rPr>
              <a:t>rolling 3-year</a:t>
            </a:r>
            <a:r>
              <a:rPr sz="950" b="0">
                <a:solidFill>
                  <a:srgbClr val="63759A"/>
                </a:solidFill>
                <a:latin typeface="Arial"/>
                <a:ea typeface="Microsoft YaHei"/>
              </a:rPr>
              <a:t> </a:t>
            </a:r>
            <a:r>
              <a:rPr sz="950" b="0">
                <a:solidFill>
                  <a:srgbClr val="424F7D"/>
                </a:solidFill>
                <a:latin typeface="Arial"/>
                <a:ea typeface="Microsoft YaHei"/>
              </a:rPr>
              <a:t>net</a:t>
            </a:r>
            <a:r>
              <a:rPr sz="950" b="0">
                <a:solidFill>
                  <a:srgbClr val="556488"/>
                </a:solidFill>
                <a:latin typeface="Arial"/>
                <a:ea typeface="Microsoft YaHei"/>
              </a:rPr>
              <a:t> </a:t>
            </a:r>
            <a:r>
              <a:rPr sz="950" b="0">
                <a:solidFill>
                  <a:srgbClr val="61719C"/>
                </a:solidFill>
                <a:latin typeface="Arial"/>
                <a:ea typeface="Microsoft YaHei"/>
              </a:rPr>
              <a:t>household</a:t>
            </a:r>
            <a:r>
              <a:rPr sz="950" b="0">
                <a:solidFill>
                  <a:srgbClr val="34527D"/>
                </a:solidFill>
                <a:latin typeface="Arial"/>
                <a:ea typeface="Microsoft YaHei"/>
              </a:rPr>
              <a:t> </a:t>
            </a:r>
            <a:r>
              <a:rPr sz="950" b="0">
                <a:solidFill>
                  <a:srgbClr val="51638C"/>
                </a:solidFill>
                <a:latin typeface="Arial"/>
                <a:ea typeface="Microsoft YaHei"/>
              </a:rPr>
              <a:t>demand</a:t>
            </a:r>
            <a:r>
              <a:rPr sz="950" b="0">
                <a:solidFill>
                  <a:srgbClr val="384976"/>
                </a:solidFill>
                <a:latin typeface="Arial"/>
                <a:ea typeface="Microsoft YaHei"/>
              </a:rPr>
              <a:t> </a:t>
            </a:r>
            <a:r>
              <a:rPr sz="950" b="0">
                <a:solidFill>
                  <a:srgbClr val="7084A5"/>
                </a:solidFill>
                <a:latin typeface="Arial"/>
                <a:ea typeface="Microsoft YaHei"/>
              </a:rPr>
              <a:t>for</a:t>
            </a:r>
            <a:r>
              <a:rPr sz="950" b="0">
                <a:solidFill>
                  <a:srgbClr val="8293AE"/>
                </a:solidFill>
                <a:latin typeface="Arial"/>
                <a:ea typeface="Microsoft YaHei"/>
              </a:rPr>
              <a:t> </a:t>
            </a:r>
            <a:r>
              <a:rPr sz="950" b="0">
                <a:solidFill>
                  <a:srgbClr val="2E4674"/>
                </a:solidFill>
                <a:latin typeface="Arial"/>
                <a:ea typeface="Microsoft YaHei"/>
              </a:rPr>
              <a:t>US </a:t>
            </a:r>
            <a:r>
              <a:rPr sz="950" b="0">
                <a:solidFill>
                  <a:srgbClr val="56688F"/>
                </a:solidFill>
                <a:latin typeface="Arial"/>
                <a:ea typeface="Microsoft YaHei"/>
              </a:rPr>
              <a:t>corporate equities</a:t>
            </a:r>
            <a:r>
              <a:rPr sz="950" b="0">
                <a:solidFill>
                  <a:srgbClr val="3F5483"/>
                </a:solidFill>
                <a:latin typeface="Arial"/>
                <a:ea typeface="Microsoft YaHei"/>
              </a:rPr>
              <a:t> </a:t>
            </a:r>
            <a:r>
              <a:rPr sz="950" b="0">
                <a:solidFill>
                  <a:srgbClr val="66799F"/>
                </a:solidFill>
                <a:latin typeface="Arial"/>
                <a:ea typeface="Microsoft YaHei"/>
              </a:rPr>
              <a:t>as</a:t>
            </a:r>
            <a:r>
              <a:rPr sz="950" b="0">
                <a:solidFill>
                  <a:srgbClr val="304571"/>
                </a:solidFill>
                <a:latin typeface="Arial"/>
                <a:ea typeface="Microsoft YaHei"/>
              </a:rPr>
              <a:t> </a:t>
            </a:r>
            <a:r>
              <a:rPr sz="950" b="0">
                <a:solidFill>
                  <a:srgbClr val="62729B"/>
                </a:solidFill>
                <a:latin typeface="Arial"/>
                <a:ea typeface="Microsoft YaHei"/>
              </a:rPr>
              <a:t>a</a:t>
            </a:r>
          </a:p>
          <a:p>
            <a:pPr algn="l">
              <a:lnSpc>
                <a:spcPts val="1400"/>
              </a:lnSpc>
              <a:spcBef>
                <a:spcPts val="0"/>
              </a:spcBef>
              <a:spcAft>
                <a:spcPts val="0"/>
              </a:spcAft>
            </a:pPr>
            <a:r>
              <a:rPr sz="950" b="0">
                <a:solidFill>
                  <a:srgbClr val="54668E"/>
                </a:solidFill>
                <a:latin typeface="Arial"/>
                <a:ea typeface="Microsoft YaHei"/>
              </a:rPr>
              <a:t>percent </a:t>
            </a:r>
            <a:r>
              <a:rPr sz="950" b="0">
                <a:solidFill>
                  <a:srgbClr val="4C6185"/>
                </a:solidFill>
                <a:latin typeface="Arial"/>
                <a:ea typeface="Microsoft YaHei"/>
              </a:rPr>
              <a:t>of total equity value,</a:t>
            </a:r>
            <a:r>
              <a:rPr sz="950" b="0">
                <a:solidFill>
                  <a:srgbClr val="6D7998"/>
                </a:solidFill>
                <a:latin typeface="Arial"/>
                <a:ea typeface="Microsoft YaHei"/>
              </a:rPr>
              <a:t> </a:t>
            </a:r>
            <a:r>
              <a:rPr sz="950" b="0">
                <a:solidFill>
                  <a:srgbClr val="4E618A"/>
                </a:solidFill>
                <a:latin typeface="Arial"/>
                <a:ea typeface="Microsoft YaHei"/>
              </a:rPr>
              <a:t>showing households</a:t>
            </a:r>
            <a:r>
              <a:rPr sz="950" b="0">
                <a:solidFill>
                  <a:srgbClr val="4B5F86"/>
                </a:solidFill>
                <a:latin typeface="Arial"/>
                <a:ea typeface="Microsoft YaHei"/>
              </a:rPr>
              <a:t> have become net buyers</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6.png"/>
          <p:cNvPicPr>
            <a:picLocks noChangeAspect="1"/>
          </p:cNvPicPr>
          <p:nvPr/>
        </p:nvPicPr>
        <p:blipFill>
          <a:blip r:embed="rId2"/>
          <a:stretch>
            <a:fillRect/>
          </a:stretch>
        </p:blipFill>
        <p:spPr>
          <a:xfrm>
            <a:off x="0" y="0"/>
            <a:ext cx="12192000" cy="6858000"/>
          </a:xfrm>
          <a:prstGeom prst="rect">
            <a:avLst/>
          </a:prstGeom>
        </p:spPr>
      </p:pic>
      <p:pic>
        <p:nvPicPr>
          <p:cNvPr id="3" name="Picture 2" descr="el_6_0.png"/>
          <p:cNvPicPr>
            <a:picLocks noChangeAspect="1"/>
          </p:cNvPicPr>
          <p:nvPr/>
        </p:nvPicPr>
        <p:blipFill>
          <a:blip r:embed="rId3"/>
          <a:stretch>
            <a:fillRect/>
          </a:stretch>
        </p:blipFill>
        <p:spPr>
          <a:xfrm>
            <a:off x="1968500" y="5657850"/>
            <a:ext cx="882650" cy="914400"/>
          </a:xfrm>
          <a:prstGeom prst="rect">
            <a:avLst/>
          </a:prstGeom>
        </p:spPr>
      </p:pic>
      <p:pic>
        <p:nvPicPr>
          <p:cNvPr id="4" name="Picture 3" descr="el_6_1.png"/>
          <p:cNvPicPr>
            <a:picLocks noChangeAspect="1"/>
          </p:cNvPicPr>
          <p:nvPr/>
        </p:nvPicPr>
        <p:blipFill>
          <a:blip r:embed="rId4"/>
          <a:stretch>
            <a:fillRect/>
          </a:stretch>
        </p:blipFill>
        <p:spPr>
          <a:xfrm>
            <a:off x="4222750" y="1225550"/>
            <a:ext cx="1111250" cy="755650"/>
          </a:xfrm>
          <a:prstGeom prst="rect">
            <a:avLst/>
          </a:prstGeom>
        </p:spPr>
      </p:pic>
      <p:pic>
        <p:nvPicPr>
          <p:cNvPr id="5" name="Picture 4" descr="el_6_2.png"/>
          <p:cNvPicPr>
            <a:picLocks noChangeAspect="1"/>
          </p:cNvPicPr>
          <p:nvPr/>
        </p:nvPicPr>
        <p:blipFill>
          <a:blip r:embed="rId5"/>
          <a:stretch>
            <a:fillRect/>
          </a:stretch>
        </p:blipFill>
        <p:spPr>
          <a:xfrm>
            <a:off x="8089900" y="1257300"/>
            <a:ext cx="939800" cy="730250"/>
          </a:xfrm>
          <a:prstGeom prst="rect">
            <a:avLst/>
          </a:prstGeom>
        </p:spPr>
      </p:pic>
      <p:pic>
        <p:nvPicPr>
          <p:cNvPr id="6" name="Picture 5" descr="el_6_3.png"/>
          <p:cNvPicPr>
            <a:picLocks noChangeAspect="1"/>
          </p:cNvPicPr>
          <p:nvPr/>
        </p:nvPicPr>
        <p:blipFill>
          <a:blip r:embed="rId6"/>
          <a:stretch>
            <a:fillRect/>
          </a:stretch>
        </p:blipFill>
        <p:spPr>
          <a:xfrm>
            <a:off x="285750" y="1250950"/>
            <a:ext cx="539750" cy="520700"/>
          </a:xfrm>
          <a:prstGeom prst="rect">
            <a:avLst/>
          </a:prstGeom>
        </p:spPr>
      </p:pic>
      <p:pic>
        <p:nvPicPr>
          <p:cNvPr id="7" name="Picture 6" descr="el_6_4.png"/>
          <p:cNvPicPr>
            <a:picLocks noChangeAspect="1"/>
          </p:cNvPicPr>
          <p:nvPr/>
        </p:nvPicPr>
        <p:blipFill>
          <a:blip r:embed="rId7"/>
          <a:stretch>
            <a:fillRect/>
          </a:stretch>
        </p:blipFill>
        <p:spPr>
          <a:xfrm>
            <a:off x="927100" y="1466850"/>
            <a:ext cx="482600" cy="514350"/>
          </a:xfrm>
          <a:prstGeom prst="rect">
            <a:avLst/>
          </a:prstGeom>
        </p:spPr>
      </p:pic>
      <p:pic>
        <p:nvPicPr>
          <p:cNvPr id="8" name="Picture 7" descr="el_6_5.png"/>
          <p:cNvPicPr>
            <a:picLocks noChangeAspect="1"/>
          </p:cNvPicPr>
          <p:nvPr/>
        </p:nvPicPr>
        <p:blipFill>
          <a:blip r:embed="rId8"/>
          <a:stretch>
            <a:fillRect/>
          </a:stretch>
        </p:blipFill>
        <p:spPr>
          <a:xfrm>
            <a:off x="342900" y="958850"/>
            <a:ext cx="508000" cy="69850"/>
          </a:xfrm>
          <a:prstGeom prst="rect">
            <a:avLst/>
          </a:prstGeom>
        </p:spPr>
      </p:pic>
      <p:pic>
        <p:nvPicPr>
          <p:cNvPr id="9" name="Picture 8" descr="el_6_6.png"/>
          <p:cNvPicPr>
            <a:picLocks noChangeAspect="1"/>
          </p:cNvPicPr>
          <p:nvPr/>
        </p:nvPicPr>
        <p:blipFill>
          <a:blip r:embed="rId9"/>
          <a:stretch>
            <a:fillRect/>
          </a:stretch>
        </p:blipFill>
        <p:spPr>
          <a:xfrm>
            <a:off x="2959100" y="5880100"/>
            <a:ext cx="44450" cy="482600"/>
          </a:xfrm>
          <a:prstGeom prst="rect">
            <a:avLst/>
          </a:prstGeom>
        </p:spPr>
      </p:pic>
      <p:pic>
        <p:nvPicPr>
          <p:cNvPr id="10" name="Picture 9" descr="el_6_7.png"/>
          <p:cNvPicPr>
            <a:picLocks noChangeAspect="1"/>
          </p:cNvPicPr>
          <p:nvPr/>
        </p:nvPicPr>
        <p:blipFill>
          <a:blip r:embed="rId10"/>
          <a:stretch>
            <a:fillRect/>
          </a:stretch>
        </p:blipFill>
        <p:spPr>
          <a:xfrm>
            <a:off x="11341100" y="5461000"/>
            <a:ext cx="133350" cy="76200"/>
          </a:xfrm>
          <a:prstGeom prst="rect">
            <a:avLst/>
          </a:prstGeom>
        </p:spPr>
      </p:pic>
      <p:pic>
        <p:nvPicPr>
          <p:cNvPr id="11" name="Picture 10" descr="el_6_8.png"/>
          <p:cNvPicPr>
            <a:picLocks noChangeAspect="1"/>
          </p:cNvPicPr>
          <p:nvPr/>
        </p:nvPicPr>
        <p:blipFill>
          <a:blip r:embed="rId11"/>
          <a:stretch>
            <a:fillRect/>
          </a:stretch>
        </p:blipFill>
        <p:spPr>
          <a:xfrm>
            <a:off x="965200" y="965200"/>
            <a:ext cx="222250" cy="50800"/>
          </a:xfrm>
          <a:prstGeom prst="rect">
            <a:avLst/>
          </a:prstGeom>
        </p:spPr>
      </p:pic>
      <p:pic>
        <p:nvPicPr>
          <p:cNvPr id="12" name="Picture 11" descr="el_6_9.png"/>
          <p:cNvPicPr>
            <a:picLocks noChangeAspect="1"/>
          </p:cNvPicPr>
          <p:nvPr/>
        </p:nvPicPr>
        <p:blipFill>
          <a:blip r:embed="rId12"/>
          <a:stretch>
            <a:fillRect/>
          </a:stretch>
        </p:blipFill>
        <p:spPr>
          <a:xfrm>
            <a:off x="406400" y="4610100"/>
            <a:ext cx="88900" cy="95250"/>
          </a:xfrm>
          <a:prstGeom prst="rect">
            <a:avLst/>
          </a:prstGeom>
        </p:spPr>
      </p:pic>
      <p:pic>
        <p:nvPicPr>
          <p:cNvPr id="13" name="Picture 12" descr="el_6_10.png"/>
          <p:cNvPicPr>
            <a:picLocks noChangeAspect="1"/>
          </p:cNvPicPr>
          <p:nvPr/>
        </p:nvPicPr>
        <p:blipFill>
          <a:blip r:embed="rId13"/>
          <a:stretch>
            <a:fillRect/>
          </a:stretch>
        </p:blipFill>
        <p:spPr>
          <a:xfrm>
            <a:off x="4356100" y="4584700"/>
            <a:ext cx="88900" cy="95250"/>
          </a:xfrm>
          <a:prstGeom prst="rect">
            <a:avLst/>
          </a:prstGeom>
        </p:spPr>
      </p:pic>
      <p:pic>
        <p:nvPicPr>
          <p:cNvPr id="14" name="Picture 13" descr="el_6_11.png"/>
          <p:cNvPicPr>
            <a:picLocks noChangeAspect="1"/>
          </p:cNvPicPr>
          <p:nvPr/>
        </p:nvPicPr>
        <p:blipFill>
          <a:blip r:embed="rId14"/>
          <a:stretch>
            <a:fillRect/>
          </a:stretch>
        </p:blipFill>
        <p:spPr>
          <a:xfrm>
            <a:off x="4356100" y="3613150"/>
            <a:ext cx="88900" cy="95250"/>
          </a:xfrm>
          <a:prstGeom prst="rect">
            <a:avLst/>
          </a:prstGeom>
        </p:spPr>
      </p:pic>
      <p:pic>
        <p:nvPicPr>
          <p:cNvPr id="15" name="Picture 14" descr="el_6_12.png"/>
          <p:cNvPicPr>
            <a:picLocks noChangeAspect="1"/>
          </p:cNvPicPr>
          <p:nvPr/>
        </p:nvPicPr>
        <p:blipFill>
          <a:blip r:embed="rId15"/>
          <a:stretch>
            <a:fillRect/>
          </a:stretch>
        </p:blipFill>
        <p:spPr>
          <a:xfrm>
            <a:off x="406400" y="3390900"/>
            <a:ext cx="88900" cy="95250"/>
          </a:xfrm>
          <a:prstGeom prst="rect">
            <a:avLst/>
          </a:prstGeom>
        </p:spPr>
      </p:pic>
      <p:pic>
        <p:nvPicPr>
          <p:cNvPr id="16" name="Picture 15" descr="el_6_13.png"/>
          <p:cNvPicPr>
            <a:picLocks noChangeAspect="1"/>
          </p:cNvPicPr>
          <p:nvPr/>
        </p:nvPicPr>
        <p:blipFill>
          <a:blip r:embed="rId16"/>
          <a:stretch>
            <a:fillRect/>
          </a:stretch>
        </p:blipFill>
        <p:spPr>
          <a:xfrm>
            <a:off x="8223250" y="3289300"/>
            <a:ext cx="95250" cy="88900"/>
          </a:xfrm>
          <a:prstGeom prst="rect">
            <a:avLst/>
          </a:prstGeom>
        </p:spPr>
      </p:pic>
      <p:pic>
        <p:nvPicPr>
          <p:cNvPr id="17" name="Picture 16" descr="el_6_14.png"/>
          <p:cNvPicPr>
            <a:picLocks noChangeAspect="1"/>
          </p:cNvPicPr>
          <p:nvPr/>
        </p:nvPicPr>
        <p:blipFill>
          <a:blip r:embed="rId17"/>
          <a:stretch>
            <a:fillRect/>
          </a:stretch>
        </p:blipFill>
        <p:spPr>
          <a:xfrm>
            <a:off x="406400" y="2476500"/>
            <a:ext cx="95250" cy="88900"/>
          </a:xfrm>
          <a:prstGeom prst="rect">
            <a:avLst/>
          </a:prstGeom>
        </p:spPr>
      </p:pic>
      <p:pic>
        <p:nvPicPr>
          <p:cNvPr id="18" name="Picture 17" descr="el_6_15.png"/>
          <p:cNvPicPr>
            <a:picLocks noChangeAspect="1"/>
          </p:cNvPicPr>
          <p:nvPr/>
        </p:nvPicPr>
        <p:blipFill>
          <a:blip r:embed="rId18"/>
          <a:stretch>
            <a:fillRect/>
          </a:stretch>
        </p:blipFill>
        <p:spPr>
          <a:xfrm>
            <a:off x="4356100" y="2463800"/>
            <a:ext cx="88900" cy="95250"/>
          </a:xfrm>
          <a:prstGeom prst="rect">
            <a:avLst/>
          </a:prstGeom>
        </p:spPr>
      </p:pic>
      <p:pic>
        <p:nvPicPr>
          <p:cNvPr id="19" name="Picture 18" descr="el_6_16.png"/>
          <p:cNvPicPr>
            <a:picLocks noChangeAspect="1"/>
          </p:cNvPicPr>
          <p:nvPr/>
        </p:nvPicPr>
        <p:blipFill>
          <a:blip r:embed="rId19"/>
          <a:stretch>
            <a:fillRect/>
          </a:stretch>
        </p:blipFill>
        <p:spPr>
          <a:xfrm>
            <a:off x="8229600" y="4578350"/>
            <a:ext cx="88900" cy="88900"/>
          </a:xfrm>
          <a:prstGeom prst="rect">
            <a:avLst/>
          </a:prstGeom>
        </p:spPr>
      </p:pic>
      <p:pic>
        <p:nvPicPr>
          <p:cNvPr id="20" name="Picture 19" descr="el_6_17.png"/>
          <p:cNvPicPr>
            <a:picLocks noChangeAspect="1"/>
          </p:cNvPicPr>
          <p:nvPr/>
        </p:nvPicPr>
        <p:blipFill>
          <a:blip r:embed="rId20"/>
          <a:stretch>
            <a:fillRect/>
          </a:stretch>
        </p:blipFill>
        <p:spPr>
          <a:xfrm>
            <a:off x="8229600" y="2470150"/>
            <a:ext cx="88900" cy="88900"/>
          </a:xfrm>
          <a:prstGeom prst="rect">
            <a:avLst/>
          </a:prstGeom>
        </p:spPr>
      </p:pic>
      <p:sp>
        <p:nvSpPr>
          <p:cNvPr id="21" name="TextBox 20"/>
          <p:cNvSpPr txBox="1"/>
          <p:nvPr/>
        </p:nvSpPr>
        <p:spPr>
          <a:xfrm>
            <a:off x="323850" y="374650"/>
            <a:ext cx="8705850" cy="342900"/>
          </a:xfrm>
          <a:prstGeom prst="rect">
            <a:avLst/>
          </a:prstGeom>
          <a:noFill/>
        </p:spPr>
        <p:txBody>
          <a:bodyPr wrap="none" anchor="ctr" lIns="0" rIns="0" tIns="0" bIns="0">
            <a:noAutofit/>
          </a:bodyPr>
          <a:lstStyle/>
          <a:p>
            <a:pPr algn="l"/>
            <a:r>
              <a:rPr sz="3050" b="1">
                <a:solidFill>
                  <a:srgbClr val="06285E"/>
                </a:solidFill>
                <a:latin typeface="Arial"/>
                <a:ea typeface="Microsoft YaHei"/>
              </a:rPr>
              <a:t>Three Interpretations of the Same Evidence</a:t>
            </a:r>
          </a:p>
        </p:txBody>
      </p:sp>
      <p:sp>
        <p:nvSpPr>
          <p:cNvPr id="22" name="TextBox 21"/>
          <p:cNvSpPr txBox="1"/>
          <p:nvPr/>
        </p:nvSpPr>
        <p:spPr>
          <a:xfrm>
            <a:off x="5524500" y="1397000"/>
            <a:ext cx="2038350" cy="723900"/>
          </a:xfrm>
          <a:prstGeom prst="rect">
            <a:avLst/>
          </a:prstGeom>
          <a:noFill/>
        </p:spPr>
        <p:txBody>
          <a:bodyPr wrap="none" anchor="ctr" lIns="0" rIns="0" tIns="0" bIns="0">
            <a:noAutofit/>
          </a:bodyPr>
          <a:lstStyle/>
          <a:p>
            <a:pPr algn="l">
              <a:lnSpc>
                <a:spcPts val="2000"/>
              </a:lnSpc>
              <a:spcBef>
                <a:spcPts val="0"/>
              </a:spcBef>
              <a:spcAft>
                <a:spcPts val="0"/>
              </a:spcAft>
            </a:pPr>
            <a:r>
              <a:rPr sz="1350" b="1">
                <a:solidFill>
                  <a:srgbClr val="103672"/>
                </a:solidFill>
                <a:latin typeface="Arial"/>
                <a:ea typeface="Microsoft YaHei"/>
              </a:rPr>
              <a:t>Jay Ritter</a:t>
            </a:r>
          </a:p>
          <a:p>
            <a:pPr algn="l">
              <a:lnSpc>
                <a:spcPts val="2000"/>
              </a:lnSpc>
              <a:spcBef>
                <a:spcPts val="0"/>
              </a:spcBef>
              <a:spcAft>
                <a:spcPts val="0"/>
              </a:spcAft>
            </a:pPr>
            <a:r>
              <a:rPr sz="1350" b="1">
                <a:solidFill>
                  <a:srgbClr val="123571"/>
                </a:solidFill>
                <a:latin typeface="Arial"/>
                <a:ea typeface="Microsoft YaHei"/>
              </a:rPr>
              <a:t>(Academic, skeptical</a:t>
            </a:r>
          </a:p>
          <a:p>
            <a:pPr algn="l">
              <a:lnSpc>
                <a:spcPts val="2000"/>
              </a:lnSpc>
              <a:spcBef>
                <a:spcPts val="0"/>
              </a:spcBef>
              <a:spcAft>
                <a:spcPts val="0"/>
              </a:spcAft>
            </a:pPr>
            <a:r>
              <a:rPr sz="1350" b="1">
                <a:solidFill>
                  <a:srgbClr val="0B326D"/>
                </a:solidFill>
                <a:latin typeface="Arial"/>
                <a:ea typeface="Microsoft YaHei"/>
              </a:rPr>
              <a:t>of</a:t>
            </a:r>
            <a:r>
              <a:rPr sz="1350" b="1">
                <a:solidFill>
                  <a:srgbClr val="456487"/>
                </a:solidFill>
                <a:latin typeface="Arial"/>
                <a:ea typeface="Microsoft YaHei"/>
              </a:rPr>
              <a:t> </a:t>
            </a:r>
            <a:r>
              <a:rPr sz="1350" b="1">
                <a:solidFill>
                  <a:srgbClr val="123775"/>
                </a:solidFill>
                <a:latin typeface="Arial"/>
                <a:ea typeface="Microsoft YaHei"/>
              </a:rPr>
              <a:t>the predictive</a:t>
            </a:r>
            <a:r>
              <a:rPr sz="1350" b="1">
                <a:solidFill>
                  <a:srgbClr val="5E759B"/>
                </a:solidFill>
                <a:latin typeface="Arial"/>
                <a:ea typeface="Microsoft YaHei"/>
              </a:rPr>
              <a:t> </a:t>
            </a:r>
            <a:r>
              <a:rPr sz="1350" b="1">
                <a:solidFill>
                  <a:srgbClr val="153971"/>
                </a:solidFill>
                <a:latin typeface="Arial"/>
                <a:ea typeface="Microsoft YaHei"/>
              </a:rPr>
              <a:t>signal)</a:t>
            </a:r>
          </a:p>
        </p:txBody>
      </p:sp>
      <p:sp>
        <p:nvSpPr>
          <p:cNvPr id="23" name="TextBox 22"/>
          <p:cNvSpPr txBox="1"/>
          <p:nvPr/>
        </p:nvSpPr>
        <p:spPr>
          <a:xfrm>
            <a:off x="1663700" y="1536700"/>
            <a:ext cx="1327150" cy="495300"/>
          </a:xfrm>
          <a:prstGeom prst="rect">
            <a:avLst/>
          </a:prstGeom>
          <a:noFill/>
        </p:spPr>
        <p:txBody>
          <a:bodyPr wrap="none" anchor="ctr" lIns="0" rIns="0" tIns="0" bIns="0">
            <a:noAutofit/>
          </a:bodyPr>
          <a:lstStyle/>
          <a:p>
            <a:pPr algn="l">
              <a:lnSpc>
                <a:spcPts val="2050"/>
              </a:lnSpc>
              <a:spcBef>
                <a:spcPts val="0"/>
              </a:spcBef>
              <a:spcAft>
                <a:spcPts val="0"/>
              </a:spcAft>
            </a:pPr>
            <a:r>
              <a:rPr sz="1550" b="1">
                <a:solidFill>
                  <a:srgbClr val="0F3774"/>
                </a:solidFill>
                <a:latin typeface="Arial"/>
                <a:ea typeface="Microsoft YaHei"/>
              </a:rPr>
              <a:t>Ben Snider</a:t>
            </a:r>
          </a:p>
          <a:p>
            <a:pPr algn="l">
              <a:lnSpc>
                <a:spcPts val="2050"/>
              </a:lnSpc>
              <a:spcBef>
                <a:spcPts val="0"/>
              </a:spcBef>
              <a:spcAft>
                <a:spcPts val="0"/>
              </a:spcAft>
            </a:pPr>
            <a:r>
              <a:rPr sz="1550" b="1">
                <a:solidFill>
                  <a:srgbClr val="113773"/>
                </a:solidFill>
                <a:latin typeface="Arial"/>
                <a:ea typeface="Microsoft YaHei"/>
              </a:rPr>
              <a:t>(GS, sanguine)</a:t>
            </a:r>
          </a:p>
        </p:txBody>
      </p:sp>
      <p:sp>
        <p:nvSpPr>
          <p:cNvPr id="24" name="TextBox 23"/>
          <p:cNvSpPr txBox="1"/>
          <p:nvPr/>
        </p:nvSpPr>
        <p:spPr>
          <a:xfrm>
            <a:off x="9213850" y="1555750"/>
            <a:ext cx="2286000" cy="476250"/>
          </a:xfrm>
          <a:prstGeom prst="rect">
            <a:avLst/>
          </a:prstGeom>
          <a:noFill/>
        </p:spPr>
        <p:txBody>
          <a:bodyPr wrap="none" anchor="ctr" lIns="0" rIns="0" tIns="0" bIns="0">
            <a:noAutofit/>
          </a:bodyPr>
          <a:lstStyle/>
          <a:p>
            <a:pPr algn="l">
              <a:lnSpc>
                <a:spcPts val="2100"/>
              </a:lnSpc>
              <a:spcBef>
                <a:spcPts val="0"/>
              </a:spcBef>
              <a:spcAft>
                <a:spcPts val="0"/>
              </a:spcAft>
            </a:pPr>
            <a:r>
              <a:rPr sz="1300" b="1">
                <a:solidFill>
                  <a:srgbClr val="0C3574"/>
                </a:solidFill>
                <a:latin typeface="Arial"/>
                <a:ea typeface="Microsoft YaHei"/>
              </a:rPr>
              <a:t>Owen Lamont</a:t>
            </a:r>
          </a:p>
          <a:p>
            <a:pPr algn="l">
              <a:lnSpc>
                <a:spcPts val="2100"/>
              </a:lnSpc>
              <a:spcBef>
                <a:spcPts val="0"/>
              </a:spcBef>
              <a:spcAft>
                <a:spcPts val="0"/>
              </a:spcAft>
            </a:pPr>
            <a:r>
              <a:rPr sz="1300" b="1">
                <a:solidFill>
                  <a:srgbClr val="1E3E77"/>
                </a:solidFill>
                <a:latin typeface="Arial"/>
                <a:ea typeface="Microsoft YaHei"/>
              </a:rPr>
              <a:t>(Portfolio Manager, cautious)</a:t>
            </a:r>
          </a:p>
        </p:txBody>
      </p:sp>
      <p:sp>
        <p:nvSpPr>
          <p:cNvPr id="25" name="TextBox 24"/>
          <p:cNvSpPr txBox="1"/>
          <p:nvPr/>
        </p:nvSpPr>
        <p:spPr>
          <a:xfrm>
            <a:off x="4521200" y="2444750"/>
            <a:ext cx="3136900" cy="609600"/>
          </a:xfrm>
          <a:prstGeom prst="rect">
            <a:avLst/>
          </a:prstGeom>
          <a:noFill/>
        </p:spPr>
        <p:txBody>
          <a:bodyPr wrap="none" anchor="ctr" lIns="0" rIns="0" tIns="0" bIns="0">
            <a:noAutofit/>
          </a:bodyPr>
          <a:lstStyle/>
          <a:p>
            <a:pPr algn="l">
              <a:lnSpc>
                <a:spcPts val="1800"/>
              </a:lnSpc>
              <a:spcBef>
                <a:spcPts val="0"/>
              </a:spcBef>
              <a:spcAft>
                <a:spcPts val="0"/>
              </a:spcAft>
            </a:pPr>
            <a:r>
              <a:rPr sz="1200" b="0">
                <a:solidFill>
                  <a:srgbClr val="595A62"/>
                </a:solidFill>
                <a:latin typeface="Arial"/>
                <a:ea typeface="Microsoft YaHei"/>
              </a:rPr>
              <a:t>Confirms</a:t>
            </a:r>
            <a:r>
              <a:rPr sz="1200" b="0">
                <a:solidFill>
                  <a:srgbClr val="5A5D64"/>
                </a:solidFill>
                <a:latin typeface="Arial"/>
                <a:ea typeface="Microsoft YaHei"/>
              </a:rPr>
              <a:t> high</a:t>
            </a:r>
            <a:r>
              <a:rPr sz="1200" b="0">
                <a:solidFill>
                  <a:srgbClr val="56585F"/>
                </a:solidFill>
                <a:latin typeface="Arial"/>
                <a:ea typeface="Microsoft YaHei"/>
              </a:rPr>
              <a:t> </a:t>
            </a:r>
            <a:r>
              <a:rPr sz="1200" b="0">
                <a:solidFill>
                  <a:srgbClr val="4E5156"/>
                </a:solidFill>
                <a:latin typeface="Arial"/>
                <a:ea typeface="Microsoft YaHei"/>
              </a:rPr>
              <a:t>issuance</a:t>
            </a:r>
            <a:r>
              <a:rPr sz="1200" b="0">
                <a:solidFill>
                  <a:srgbClr val="56585F"/>
                </a:solidFill>
                <a:latin typeface="Arial"/>
                <a:ea typeface="Microsoft YaHei"/>
              </a:rPr>
              <a:t> </a:t>
            </a:r>
            <a:r>
              <a:rPr sz="1200" b="0">
                <a:solidFill>
                  <a:srgbClr val="58585F"/>
                </a:solidFill>
                <a:latin typeface="Arial"/>
                <a:ea typeface="Microsoft YaHei"/>
              </a:rPr>
              <a:t>volume predicts</a:t>
            </a:r>
          </a:p>
          <a:p>
            <a:pPr algn="l">
              <a:lnSpc>
                <a:spcPts val="1800"/>
              </a:lnSpc>
              <a:spcBef>
                <a:spcPts val="0"/>
              </a:spcBef>
              <a:spcAft>
                <a:spcPts val="0"/>
              </a:spcAft>
            </a:pPr>
            <a:r>
              <a:rPr sz="1200" b="0">
                <a:solidFill>
                  <a:srgbClr val="565760"/>
                </a:solidFill>
                <a:latin typeface="Arial"/>
                <a:ea typeface="Microsoft YaHei"/>
              </a:rPr>
              <a:t>lower</a:t>
            </a:r>
            <a:r>
              <a:rPr sz="1200" b="0">
                <a:solidFill>
                  <a:srgbClr val="62646A"/>
                </a:solidFill>
                <a:latin typeface="Arial"/>
                <a:ea typeface="Microsoft YaHei"/>
              </a:rPr>
              <a:t> future</a:t>
            </a:r>
            <a:r>
              <a:rPr sz="1200" b="0">
                <a:solidFill>
                  <a:srgbClr val="858C8E"/>
                </a:solidFill>
                <a:latin typeface="Arial"/>
                <a:ea typeface="Microsoft YaHei"/>
              </a:rPr>
              <a:t> </a:t>
            </a:r>
            <a:r>
              <a:rPr sz="1200" b="0">
                <a:solidFill>
                  <a:srgbClr val="6E6E75"/>
                </a:solidFill>
                <a:latin typeface="Arial"/>
                <a:ea typeface="Microsoft YaHei"/>
              </a:rPr>
              <a:t>returns,</a:t>
            </a:r>
            <a:r>
              <a:rPr sz="1200" b="0">
                <a:solidFill>
                  <a:srgbClr val="68686D"/>
                </a:solidFill>
                <a:latin typeface="Arial"/>
                <a:ea typeface="Microsoft YaHei"/>
              </a:rPr>
              <a:t> </a:t>
            </a:r>
            <a:r>
              <a:rPr sz="1200" b="0">
                <a:solidFill>
                  <a:srgbClr val="414748"/>
                </a:solidFill>
                <a:latin typeface="Arial"/>
                <a:ea typeface="Microsoft YaHei"/>
              </a:rPr>
              <a:t>but</a:t>
            </a:r>
            <a:r>
              <a:rPr sz="1200" b="0">
                <a:solidFill>
                  <a:srgbClr val="84878A"/>
                </a:solidFill>
                <a:latin typeface="Arial"/>
                <a:ea typeface="Microsoft YaHei"/>
              </a:rPr>
              <a:t> </a:t>
            </a:r>
            <a:r>
              <a:rPr sz="1200" b="0">
                <a:solidFill>
                  <a:srgbClr val="5E5F64"/>
                </a:solidFill>
                <a:latin typeface="Arial"/>
                <a:ea typeface="Microsoft YaHei"/>
              </a:rPr>
              <a:t>the</a:t>
            </a:r>
            <a:r>
              <a:rPr sz="1200" b="0">
                <a:solidFill>
                  <a:srgbClr val="707178"/>
                </a:solidFill>
                <a:latin typeface="Arial"/>
                <a:ea typeface="Microsoft YaHei"/>
              </a:rPr>
              <a:t> </a:t>
            </a:r>
            <a:r>
              <a:rPr sz="1200" b="0">
                <a:solidFill>
                  <a:srgbClr val="5D5E62"/>
                </a:solidFill>
                <a:latin typeface="Arial"/>
                <a:ea typeface="Microsoft YaHei"/>
              </a:rPr>
              <a:t>signal</a:t>
            </a:r>
            <a:r>
              <a:rPr sz="1200" b="0">
                <a:solidFill>
                  <a:srgbClr val="606267"/>
                </a:solidFill>
                <a:latin typeface="Arial"/>
                <a:ea typeface="Microsoft YaHei"/>
              </a:rPr>
              <a:t> is </a:t>
            </a:r>
            <a:r>
              <a:rPr sz="1200" b="0">
                <a:solidFill>
                  <a:srgbClr val="787880"/>
                </a:solidFill>
                <a:latin typeface="Arial"/>
                <a:ea typeface="Microsoft YaHei"/>
              </a:rPr>
              <a:t>weak</a:t>
            </a:r>
          </a:p>
          <a:p>
            <a:pPr algn="l">
              <a:lnSpc>
                <a:spcPts val="1800"/>
              </a:lnSpc>
              <a:spcBef>
                <a:spcPts val="0"/>
              </a:spcBef>
              <a:spcAft>
                <a:spcPts val="0"/>
              </a:spcAft>
            </a:pPr>
            <a:r>
              <a:rPr sz="1200" b="0">
                <a:solidFill>
                  <a:srgbClr val="51535A"/>
                </a:solidFill>
                <a:latin typeface="Arial"/>
                <a:ea typeface="Microsoft YaHei"/>
              </a:rPr>
              <a:t>correct</a:t>
            </a:r>
            <a:r>
              <a:rPr sz="1200" b="0">
                <a:solidFill>
                  <a:srgbClr val="7B7D82"/>
                </a:solidFill>
                <a:latin typeface="Arial"/>
                <a:ea typeface="Microsoft YaHei"/>
              </a:rPr>
              <a:t> </a:t>
            </a:r>
            <a:r>
              <a:rPr sz="1200" b="0">
                <a:solidFill>
                  <a:srgbClr val="45464F"/>
                </a:solidFill>
                <a:latin typeface="Arial"/>
                <a:ea typeface="Microsoft YaHei"/>
              </a:rPr>
              <a:t>only </a:t>
            </a:r>
            <a:r>
              <a:rPr sz="1200" b="0">
                <a:solidFill>
                  <a:srgbClr val="696C70"/>
                </a:solidFill>
                <a:latin typeface="Arial"/>
                <a:ea typeface="Microsoft YaHei"/>
              </a:rPr>
              <a:t>~52%</a:t>
            </a:r>
            <a:r>
              <a:rPr sz="1200" b="0">
                <a:solidFill>
                  <a:srgbClr val="505059"/>
                </a:solidFill>
                <a:latin typeface="Arial"/>
                <a:ea typeface="Microsoft YaHei"/>
              </a:rPr>
              <a:t> of the </a:t>
            </a:r>
            <a:r>
              <a:rPr sz="1200" b="0">
                <a:solidFill>
                  <a:srgbClr val="54555C"/>
                </a:solidFill>
                <a:latin typeface="Arial"/>
                <a:ea typeface="Microsoft YaHei"/>
              </a:rPr>
              <a:t>time, 'barely</a:t>
            </a:r>
          </a:p>
        </p:txBody>
      </p:sp>
      <p:sp>
        <p:nvSpPr>
          <p:cNvPr id="26" name="TextBox 25"/>
          <p:cNvSpPr txBox="1"/>
          <p:nvPr/>
        </p:nvSpPr>
        <p:spPr>
          <a:xfrm>
            <a:off x="8394700" y="2444750"/>
            <a:ext cx="3067050" cy="615950"/>
          </a:xfrm>
          <a:prstGeom prst="rect">
            <a:avLst/>
          </a:prstGeom>
          <a:noFill/>
        </p:spPr>
        <p:txBody>
          <a:bodyPr wrap="none" anchor="ctr" lIns="0" rIns="0" tIns="0" bIns="0">
            <a:noAutofit/>
          </a:bodyPr>
          <a:lstStyle/>
          <a:p>
            <a:pPr algn="l">
              <a:lnSpc>
                <a:spcPts val="1800"/>
              </a:lnSpc>
              <a:spcBef>
                <a:spcPts val="0"/>
              </a:spcBef>
              <a:spcAft>
                <a:spcPts val="0"/>
              </a:spcAft>
            </a:pPr>
            <a:r>
              <a:rPr sz="1150" b="0">
                <a:solidFill>
                  <a:srgbClr val="4C4E57"/>
                </a:solidFill>
                <a:latin typeface="Arial"/>
                <a:ea typeface="Microsoft YaHei"/>
              </a:rPr>
              <a:t>Frames</a:t>
            </a:r>
            <a:r>
              <a:rPr sz="1150" b="0">
                <a:solidFill>
                  <a:srgbClr val="5A5A63"/>
                </a:solidFill>
                <a:latin typeface="Arial"/>
                <a:ea typeface="Microsoft YaHei"/>
              </a:rPr>
              <a:t> </a:t>
            </a:r>
            <a:r>
              <a:rPr sz="1150" b="0">
                <a:solidFill>
                  <a:srgbClr val="474950"/>
                </a:solidFill>
                <a:latin typeface="Arial"/>
                <a:ea typeface="Microsoft YaHei"/>
              </a:rPr>
              <a:t>an</a:t>
            </a:r>
            <a:r>
              <a:rPr sz="1150" b="0">
                <a:solidFill>
                  <a:srgbClr val="5A5C63"/>
                </a:solidFill>
                <a:latin typeface="Arial"/>
                <a:ea typeface="Microsoft YaHei"/>
              </a:rPr>
              <a:t> issuance wave as </a:t>
            </a:r>
            <a:r>
              <a:rPr sz="1150" b="0">
                <a:solidFill>
                  <a:srgbClr val="575860"/>
                </a:solidFill>
                <a:latin typeface="Arial"/>
                <a:ea typeface="Microsoft YaHei"/>
              </a:rPr>
              <a:t>one of the</a:t>
            </a:r>
          </a:p>
          <a:p>
            <a:pPr algn="l">
              <a:lnSpc>
                <a:spcPts val="1800"/>
              </a:lnSpc>
              <a:spcBef>
                <a:spcPts val="0"/>
              </a:spcBef>
              <a:spcAft>
                <a:spcPts val="0"/>
              </a:spcAft>
            </a:pPr>
            <a:r>
              <a:rPr sz="1150" b="0">
                <a:solidFill>
                  <a:srgbClr val="4A4C52"/>
                </a:solidFill>
                <a:latin typeface="Arial"/>
                <a:ea typeface="Microsoft YaHei"/>
              </a:rPr>
              <a:t>'four </a:t>
            </a:r>
            <a:r>
              <a:rPr sz="1150" b="0">
                <a:solidFill>
                  <a:srgbClr val="575860"/>
                </a:solidFill>
                <a:latin typeface="Arial"/>
                <a:ea typeface="Microsoft YaHei"/>
              </a:rPr>
              <a:t>horsemen'</a:t>
            </a:r>
            <a:r>
              <a:rPr sz="1150" b="0">
                <a:solidFill>
                  <a:srgbClr val="5A5C62"/>
                </a:solidFill>
                <a:latin typeface="Arial"/>
                <a:ea typeface="Microsoft YaHei"/>
              </a:rPr>
              <a:t> of a market </a:t>
            </a:r>
            <a:r>
              <a:rPr sz="1150" b="0">
                <a:solidFill>
                  <a:srgbClr val="505359"/>
                </a:solidFill>
                <a:latin typeface="Arial"/>
                <a:ea typeface="Microsoft YaHei"/>
              </a:rPr>
              <a:t>bubble</a:t>
            </a:r>
            <a:r>
              <a:rPr sz="1150" b="0">
                <a:solidFill>
                  <a:srgbClr val="5A5C62"/>
                </a:solidFill>
                <a:latin typeface="Arial"/>
                <a:ea typeface="Microsoft YaHei"/>
              </a:rPr>
              <a:t> </a:t>
            </a:r>
            <a:r>
              <a:rPr sz="1150" b="0">
                <a:solidFill>
                  <a:srgbClr val="A1A2A9"/>
                </a:solidFill>
                <a:latin typeface="Arial"/>
                <a:ea typeface="Microsoft YaHei"/>
              </a:rPr>
              <a:t>—</a:t>
            </a:r>
            <a:r>
              <a:rPr sz="1150" b="0">
                <a:solidFill>
                  <a:srgbClr val="5A5C62"/>
                </a:solidFill>
                <a:latin typeface="Arial"/>
                <a:ea typeface="Microsoft YaHei"/>
              </a:rPr>
              <a:t> </a:t>
            </a:r>
            <a:r>
              <a:rPr sz="1150" b="0">
                <a:solidFill>
                  <a:srgbClr val="575962"/>
                </a:solidFill>
                <a:latin typeface="Arial"/>
                <a:ea typeface="Microsoft YaHei"/>
              </a:rPr>
              <a:t>firms</a:t>
            </a:r>
          </a:p>
          <a:p>
            <a:pPr algn="l">
              <a:lnSpc>
                <a:spcPts val="1800"/>
              </a:lnSpc>
              <a:spcBef>
                <a:spcPts val="0"/>
              </a:spcBef>
              <a:spcAft>
                <a:spcPts val="0"/>
              </a:spcAft>
            </a:pPr>
            <a:r>
              <a:rPr sz="1150" b="0">
                <a:solidFill>
                  <a:srgbClr val="4D4F56"/>
                </a:solidFill>
                <a:latin typeface="Arial"/>
                <a:ea typeface="Microsoft YaHei"/>
              </a:rPr>
              <a:t>sell</a:t>
            </a:r>
            <a:r>
              <a:rPr sz="1150" b="0">
                <a:solidFill>
                  <a:srgbClr val="45464C"/>
                </a:solidFill>
                <a:latin typeface="Arial"/>
                <a:ea typeface="Microsoft YaHei"/>
              </a:rPr>
              <a:t> equity</a:t>
            </a:r>
            <a:r>
              <a:rPr sz="1150" b="0">
                <a:solidFill>
                  <a:srgbClr val="454850"/>
                </a:solidFill>
                <a:latin typeface="Arial"/>
                <a:ea typeface="Microsoft YaHei"/>
              </a:rPr>
              <a:t> when </a:t>
            </a:r>
            <a:r>
              <a:rPr sz="1150" b="0">
                <a:solidFill>
                  <a:srgbClr val="52535A"/>
                </a:solidFill>
                <a:latin typeface="Arial"/>
                <a:ea typeface="Microsoft YaHei"/>
              </a:rPr>
              <a:t>they believe </a:t>
            </a:r>
            <a:r>
              <a:rPr sz="1150" b="0">
                <a:solidFill>
                  <a:srgbClr val="4E4E58"/>
                </a:solidFill>
                <a:latin typeface="Arial"/>
                <a:ea typeface="Microsoft YaHei"/>
              </a:rPr>
              <a:t>it's overpriced</a:t>
            </a:r>
          </a:p>
        </p:txBody>
      </p:sp>
      <p:sp>
        <p:nvSpPr>
          <p:cNvPr id="27" name="TextBox 26"/>
          <p:cNvSpPr txBox="1"/>
          <p:nvPr/>
        </p:nvSpPr>
        <p:spPr>
          <a:xfrm>
            <a:off x="577850" y="2451100"/>
            <a:ext cx="2990850" cy="381000"/>
          </a:xfrm>
          <a:prstGeom prst="rect">
            <a:avLst/>
          </a:prstGeom>
          <a:noFill/>
        </p:spPr>
        <p:txBody>
          <a:bodyPr wrap="none" anchor="ctr" lIns="0" rIns="0" tIns="0" bIns="0">
            <a:noAutofit/>
          </a:bodyPr>
          <a:lstStyle/>
          <a:p>
            <a:pPr algn="l">
              <a:lnSpc>
                <a:spcPts val="1850"/>
              </a:lnSpc>
              <a:spcBef>
                <a:spcPts val="0"/>
              </a:spcBef>
              <a:spcAft>
                <a:spcPts val="0"/>
              </a:spcAft>
            </a:pPr>
            <a:r>
              <a:rPr sz="1200" b="0">
                <a:solidFill>
                  <a:srgbClr val="545760"/>
                </a:solidFill>
                <a:latin typeface="Arial"/>
                <a:ea typeface="Microsoft YaHei"/>
              </a:rPr>
              <a:t>No </a:t>
            </a:r>
            <a:r>
              <a:rPr sz="1200" b="0">
                <a:solidFill>
                  <a:srgbClr val="414549"/>
                </a:solidFill>
                <a:latin typeface="Arial"/>
                <a:ea typeface="Microsoft YaHei"/>
              </a:rPr>
              <a:t>late</a:t>
            </a:r>
            <a:r>
              <a:rPr sz="1200" b="0">
                <a:solidFill>
                  <a:srgbClr val="63656A"/>
                </a:solidFill>
                <a:latin typeface="Arial"/>
                <a:ea typeface="Microsoft YaHei"/>
              </a:rPr>
              <a:t>-cycle</a:t>
            </a:r>
            <a:r>
              <a:rPr sz="1200" b="0">
                <a:solidFill>
                  <a:srgbClr val="585A60"/>
                </a:solidFill>
                <a:latin typeface="Arial"/>
                <a:ea typeface="Microsoft YaHei"/>
              </a:rPr>
              <a:t> warning</a:t>
            </a:r>
            <a:r>
              <a:rPr sz="1200" b="0">
                <a:solidFill>
                  <a:srgbClr val="1F2028"/>
                </a:solidFill>
                <a:latin typeface="Arial"/>
                <a:ea typeface="Microsoft YaHei"/>
              </a:rPr>
              <a:t> </a:t>
            </a:r>
            <a:r>
              <a:rPr sz="1200" b="0">
                <a:solidFill>
                  <a:srgbClr val="606369"/>
                </a:solidFill>
                <a:latin typeface="Arial"/>
                <a:ea typeface="Microsoft YaHei"/>
              </a:rPr>
              <a:t>signs present</a:t>
            </a:r>
            <a:r>
              <a:rPr sz="1200" b="0">
                <a:solidFill>
                  <a:srgbClr val="56575E"/>
                </a:solidFill>
                <a:latin typeface="Arial"/>
                <a:ea typeface="Microsoft YaHei"/>
              </a:rPr>
              <a:t> </a:t>
            </a:r>
            <a:r>
              <a:rPr sz="1200" b="0">
                <a:solidFill>
                  <a:srgbClr val="4E4F56"/>
                </a:solidFill>
                <a:latin typeface="Arial"/>
                <a:ea typeface="Microsoft YaHei"/>
              </a:rPr>
              <a:t>today;</a:t>
            </a:r>
          </a:p>
          <a:p>
            <a:pPr algn="l">
              <a:lnSpc>
                <a:spcPts val="1850"/>
              </a:lnSpc>
              <a:spcBef>
                <a:spcPts val="0"/>
              </a:spcBef>
              <a:spcAft>
                <a:spcPts val="0"/>
              </a:spcAft>
            </a:pPr>
            <a:r>
              <a:rPr sz="1200" b="0">
                <a:solidFill>
                  <a:srgbClr val="4D5158"/>
                </a:solidFill>
                <a:latin typeface="Arial"/>
                <a:ea typeface="Microsoft YaHei"/>
              </a:rPr>
              <a:t>deal</a:t>
            </a:r>
            <a:r>
              <a:rPr sz="1200" b="0">
                <a:solidFill>
                  <a:srgbClr val="5B5D63"/>
                </a:solidFill>
                <a:latin typeface="Arial"/>
                <a:ea typeface="Microsoft YaHei"/>
              </a:rPr>
              <a:t> </a:t>
            </a:r>
            <a:r>
              <a:rPr sz="1200" b="0">
                <a:solidFill>
                  <a:srgbClr val="5E5E65"/>
                </a:solidFill>
                <a:latin typeface="Arial"/>
                <a:ea typeface="Microsoft YaHei"/>
              </a:rPr>
              <a:t>count</a:t>
            </a:r>
            <a:r>
              <a:rPr sz="1200" b="0">
                <a:solidFill>
                  <a:srgbClr val="616266"/>
                </a:solidFill>
                <a:latin typeface="Arial"/>
                <a:ea typeface="Microsoft YaHei"/>
              </a:rPr>
              <a:t>, valuations, </a:t>
            </a:r>
            <a:r>
              <a:rPr sz="1200" b="0">
                <a:solidFill>
                  <a:srgbClr val="60616A"/>
                </a:solidFill>
                <a:latin typeface="Arial"/>
                <a:ea typeface="Microsoft YaHei"/>
              </a:rPr>
              <a:t>and</a:t>
            </a:r>
            <a:r>
              <a:rPr sz="1200" b="0">
                <a:solidFill>
                  <a:srgbClr val="57575F"/>
                </a:solidFill>
                <a:latin typeface="Arial"/>
                <a:ea typeface="Microsoft YaHei"/>
              </a:rPr>
              <a:t> issuance</a:t>
            </a:r>
            <a:r>
              <a:rPr sz="1200" b="0">
                <a:solidFill>
                  <a:srgbClr val="45454F"/>
                </a:solidFill>
                <a:latin typeface="Arial"/>
                <a:ea typeface="Microsoft YaHei"/>
              </a:rPr>
              <a:t>-to</a:t>
            </a:r>
          </a:p>
        </p:txBody>
      </p:sp>
      <p:sp>
        <p:nvSpPr>
          <p:cNvPr id="28" name="TextBox 27"/>
          <p:cNvSpPr txBox="1"/>
          <p:nvPr/>
        </p:nvSpPr>
        <p:spPr>
          <a:xfrm>
            <a:off x="584200" y="2921000"/>
            <a:ext cx="3162300" cy="146050"/>
          </a:xfrm>
          <a:prstGeom prst="rect">
            <a:avLst/>
          </a:prstGeom>
          <a:noFill/>
        </p:spPr>
        <p:txBody>
          <a:bodyPr wrap="none" anchor="ctr" lIns="0" rIns="0" tIns="0" bIns="0">
            <a:noAutofit/>
          </a:bodyPr>
          <a:lstStyle/>
          <a:p>
            <a:pPr algn="l"/>
            <a:r>
              <a:rPr sz="1150" b="0">
                <a:solidFill>
                  <a:srgbClr val="595A61"/>
                </a:solidFill>
                <a:latin typeface="Arial"/>
                <a:ea typeface="Microsoft YaHei"/>
              </a:rPr>
              <a:t>market-</a:t>
            </a:r>
            <a:r>
              <a:rPr sz="1150" b="0">
                <a:solidFill>
                  <a:srgbClr val="55575D"/>
                </a:solidFill>
                <a:latin typeface="Arial"/>
                <a:ea typeface="Microsoft YaHei"/>
              </a:rPr>
              <a:t>cap </a:t>
            </a:r>
            <a:r>
              <a:rPr sz="1150" b="0">
                <a:solidFill>
                  <a:srgbClr val="505258"/>
                </a:solidFill>
                <a:latin typeface="Arial"/>
                <a:ea typeface="Microsoft YaHei"/>
              </a:rPr>
              <a:t>ratio </a:t>
            </a:r>
            <a:r>
              <a:rPr sz="1150" b="0">
                <a:solidFill>
                  <a:srgbClr val="696C70"/>
                </a:solidFill>
                <a:latin typeface="Arial"/>
                <a:ea typeface="Microsoft YaHei"/>
              </a:rPr>
              <a:t>all</a:t>
            </a:r>
            <a:r>
              <a:rPr sz="1150" b="0">
                <a:solidFill>
                  <a:srgbClr val="575860"/>
                </a:solidFill>
                <a:latin typeface="Arial"/>
                <a:ea typeface="Microsoft YaHei"/>
              </a:rPr>
              <a:t> look</a:t>
            </a:r>
            <a:r>
              <a:rPr sz="1150" b="0">
                <a:solidFill>
                  <a:srgbClr val="575860"/>
                </a:solidFill>
                <a:latin typeface="Arial"/>
                <a:ea typeface="Microsoft YaHei"/>
              </a:rPr>
              <a:t> </a:t>
            </a:r>
            <a:r>
              <a:rPr sz="1150" b="0">
                <a:solidFill>
                  <a:srgbClr val="2A2F33"/>
                </a:solidFill>
                <a:latin typeface="Arial"/>
                <a:ea typeface="Microsoft YaHei"/>
              </a:rPr>
              <a:t>'</a:t>
            </a:r>
            <a:r>
              <a:rPr sz="1150" b="0">
                <a:solidFill>
                  <a:srgbClr val="4E5158"/>
                </a:solidFill>
                <a:latin typeface="Arial"/>
                <a:ea typeface="Microsoft YaHei"/>
              </a:rPr>
              <a:t>normal,' </a:t>
            </a:r>
            <a:r>
              <a:rPr sz="1150" b="0">
                <a:solidFill>
                  <a:srgbClr val="54575D"/>
                </a:solidFill>
                <a:latin typeface="Arial"/>
                <a:ea typeface="Microsoft YaHei"/>
              </a:rPr>
              <a:t>not</a:t>
            </a:r>
            <a:r>
              <a:rPr sz="1150" b="0">
                <a:solidFill>
                  <a:srgbClr val="575860"/>
                </a:solidFill>
                <a:latin typeface="Arial"/>
                <a:ea typeface="Microsoft YaHei"/>
              </a:rPr>
              <a:t> </a:t>
            </a:r>
            <a:r>
              <a:rPr sz="1150" b="0">
                <a:solidFill>
                  <a:srgbClr val="494C51"/>
                </a:solidFill>
                <a:latin typeface="Arial"/>
                <a:ea typeface="Microsoft YaHei"/>
              </a:rPr>
              <a:t>'boom'</a:t>
            </a:r>
          </a:p>
        </p:txBody>
      </p:sp>
      <p:sp>
        <p:nvSpPr>
          <p:cNvPr id="29" name="TextBox 28"/>
          <p:cNvSpPr txBox="1"/>
          <p:nvPr/>
        </p:nvSpPr>
        <p:spPr>
          <a:xfrm>
            <a:off x="4527550" y="3136900"/>
            <a:ext cx="1371600" cy="152400"/>
          </a:xfrm>
          <a:prstGeom prst="rect">
            <a:avLst/>
          </a:prstGeom>
          <a:noFill/>
        </p:spPr>
        <p:txBody>
          <a:bodyPr wrap="none" anchor="ctr" lIns="0" rIns="0" tIns="0" bIns="0">
            <a:noAutofit/>
          </a:bodyPr>
          <a:lstStyle/>
          <a:p>
            <a:pPr algn="l"/>
            <a:r>
              <a:rPr sz="1200" b="0">
                <a:solidFill>
                  <a:srgbClr val="56595F"/>
                </a:solidFill>
                <a:latin typeface="Arial"/>
                <a:ea typeface="Microsoft YaHei"/>
              </a:rPr>
              <a:t>better</a:t>
            </a:r>
            <a:r>
              <a:rPr sz="1200" b="0">
                <a:solidFill>
                  <a:srgbClr val="5D5E65"/>
                </a:solidFill>
                <a:latin typeface="Arial"/>
                <a:ea typeface="Microsoft YaHei"/>
              </a:rPr>
              <a:t> </a:t>
            </a:r>
            <a:r>
              <a:rPr sz="1200" b="0">
                <a:solidFill>
                  <a:srgbClr val="53545A"/>
                </a:solidFill>
                <a:latin typeface="Arial"/>
                <a:ea typeface="Microsoft YaHei"/>
              </a:rPr>
              <a:t>than</a:t>
            </a:r>
            <a:r>
              <a:rPr sz="1200" b="0">
                <a:solidFill>
                  <a:srgbClr val="5D5E65"/>
                </a:solidFill>
                <a:latin typeface="Arial"/>
                <a:ea typeface="Microsoft YaHei"/>
              </a:rPr>
              <a:t> </a:t>
            </a:r>
            <a:r>
              <a:rPr sz="1200" b="0">
                <a:solidFill>
                  <a:srgbClr val="646568"/>
                </a:solidFill>
                <a:latin typeface="Arial"/>
                <a:ea typeface="Microsoft YaHei"/>
              </a:rPr>
              <a:t>chance'</a:t>
            </a:r>
          </a:p>
        </p:txBody>
      </p:sp>
      <p:sp>
        <p:nvSpPr>
          <p:cNvPr id="30" name="TextBox 29"/>
          <p:cNvSpPr txBox="1"/>
          <p:nvPr/>
        </p:nvSpPr>
        <p:spPr>
          <a:xfrm>
            <a:off x="8394700" y="3263900"/>
            <a:ext cx="2971800" cy="406400"/>
          </a:xfrm>
          <a:prstGeom prst="rect">
            <a:avLst/>
          </a:prstGeom>
          <a:noFill/>
        </p:spPr>
        <p:txBody>
          <a:bodyPr wrap="none" anchor="ctr" lIns="0" rIns="0" tIns="0" bIns="0">
            <a:noAutofit/>
          </a:bodyPr>
          <a:lstStyle/>
          <a:p>
            <a:pPr algn="l">
              <a:lnSpc>
                <a:spcPts val="1650"/>
              </a:lnSpc>
              <a:spcBef>
                <a:spcPts val="0"/>
              </a:spcBef>
              <a:spcAft>
                <a:spcPts val="0"/>
              </a:spcAft>
            </a:pPr>
            <a:r>
              <a:rPr sz="1150" b="0">
                <a:solidFill>
                  <a:srgbClr val="505158"/>
                </a:solidFill>
                <a:latin typeface="Arial"/>
                <a:ea typeface="Microsoft YaHei"/>
              </a:rPr>
              <a:t>We are not</a:t>
            </a:r>
            <a:r>
              <a:rPr sz="1150" b="0">
                <a:solidFill>
                  <a:srgbClr val="4F5057"/>
                </a:solidFill>
                <a:latin typeface="Arial"/>
                <a:ea typeface="Microsoft YaHei"/>
              </a:rPr>
              <a:t> yet </a:t>
            </a:r>
            <a:r>
              <a:rPr sz="1150" b="0">
                <a:solidFill>
                  <a:srgbClr val="4E5158"/>
                </a:solidFill>
                <a:latin typeface="Arial"/>
                <a:ea typeface="Microsoft YaHei"/>
              </a:rPr>
              <a:t>in</a:t>
            </a:r>
            <a:r>
              <a:rPr sz="1150" b="0">
                <a:solidFill>
                  <a:srgbClr val="4F5057"/>
                </a:solidFill>
                <a:latin typeface="Arial"/>
                <a:ea typeface="Microsoft YaHei"/>
              </a:rPr>
              <a:t> a wave by deal</a:t>
            </a:r>
            <a:r>
              <a:rPr sz="1150" b="0">
                <a:solidFill>
                  <a:srgbClr val="4F5057"/>
                </a:solidFill>
                <a:latin typeface="Arial"/>
                <a:ea typeface="Microsoft YaHei"/>
              </a:rPr>
              <a:t> </a:t>
            </a:r>
            <a:r>
              <a:rPr sz="1150" b="0">
                <a:solidFill>
                  <a:srgbClr val="5C5C62"/>
                </a:solidFill>
                <a:latin typeface="Arial"/>
                <a:ea typeface="Microsoft YaHei"/>
              </a:rPr>
              <a:t>count</a:t>
            </a:r>
          </a:p>
          <a:p>
            <a:pPr algn="l">
              <a:lnSpc>
                <a:spcPts val="1650"/>
              </a:lnSpc>
              <a:spcBef>
                <a:spcPts val="0"/>
              </a:spcBef>
              <a:spcAft>
                <a:spcPts val="0"/>
              </a:spcAft>
            </a:pPr>
            <a:r>
              <a:rPr sz="1150" b="0">
                <a:solidFill>
                  <a:srgbClr val="707277"/>
                </a:solidFill>
                <a:latin typeface="Arial"/>
                <a:ea typeface="Microsoft YaHei"/>
              </a:rPr>
              <a:t>(</a:t>
            </a:r>
            <a:r>
              <a:rPr sz="1150" b="0">
                <a:solidFill>
                  <a:srgbClr val="56575E"/>
                </a:solidFill>
                <a:latin typeface="Arial"/>
                <a:ea typeface="Microsoft YaHei"/>
              </a:rPr>
              <a:t>an</a:t>
            </a:r>
            <a:r>
              <a:rPr sz="1150" b="0">
                <a:solidFill>
                  <a:srgbClr val="37363E"/>
                </a:solidFill>
                <a:latin typeface="Arial"/>
                <a:ea typeface="Microsoft YaHei"/>
              </a:rPr>
              <a:t> </a:t>
            </a:r>
            <a:r>
              <a:rPr sz="1150" b="0">
                <a:solidFill>
                  <a:srgbClr val="727377"/>
                </a:solidFill>
                <a:latin typeface="Arial"/>
                <a:ea typeface="Microsoft YaHei"/>
              </a:rPr>
              <a:t>'</a:t>
            </a:r>
            <a:r>
              <a:rPr sz="1150" b="0">
                <a:solidFill>
                  <a:srgbClr val="3C3B43"/>
                </a:solidFill>
                <a:latin typeface="Arial"/>
                <a:ea typeface="Microsoft YaHei"/>
              </a:rPr>
              <a:t>IPO </a:t>
            </a:r>
            <a:r>
              <a:rPr sz="1150" b="0">
                <a:solidFill>
                  <a:srgbClr val="505157"/>
                </a:solidFill>
                <a:latin typeface="Arial"/>
                <a:ea typeface="Microsoft YaHei"/>
              </a:rPr>
              <a:t>drought' </a:t>
            </a:r>
            <a:r>
              <a:rPr sz="1150" b="0">
                <a:solidFill>
                  <a:srgbClr val="525259"/>
                </a:solidFill>
                <a:latin typeface="Arial"/>
                <a:ea typeface="Microsoft YaHei"/>
              </a:rPr>
              <a:t>persists</a:t>
            </a:r>
            <a:r>
              <a:rPr sz="1150" b="0">
                <a:solidFill>
                  <a:srgbClr val="66666F"/>
                </a:solidFill>
                <a:latin typeface="Arial"/>
                <a:ea typeface="Microsoft YaHei"/>
              </a:rPr>
              <a:t>), </a:t>
            </a:r>
            <a:r>
              <a:rPr sz="1150" b="0">
                <a:solidFill>
                  <a:srgbClr val="4F5357"/>
                </a:solidFill>
                <a:latin typeface="Arial"/>
                <a:ea typeface="Microsoft YaHei"/>
              </a:rPr>
              <a:t>but early</a:t>
            </a:r>
            <a:r>
              <a:rPr sz="1150" b="0">
                <a:solidFill>
                  <a:srgbClr val="A6A9AC"/>
                </a:solidFill>
                <a:latin typeface="Arial"/>
                <a:ea typeface="Microsoft YaHei"/>
              </a:rPr>
              <a:t> </a:t>
            </a:r>
            <a:r>
              <a:rPr sz="1150" b="0">
                <a:solidFill>
                  <a:srgbClr val="52535A"/>
                </a:solidFill>
                <a:latin typeface="Arial"/>
                <a:ea typeface="Microsoft YaHei"/>
              </a:rPr>
              <a:t>signs</a:t>
            </a:r>
          </a:p>
        </p:txBody>
      </p:sp>
      <p:sp>
        <p:nvSpPr>
          <p:cNvPr id="31" name="TextBox 30"/>
          <p:cNvSpPr txBox="1"/>
          <p:nvPr/>
        </p:nvSpPr>
        <p:spPr>
          <a:xfrm>
            <a:off x="577850" y="3359150"/>
            <a:ext cx="3022600" cy="196850"/>
          </a:xfrm>
          <a:prstGeom prst="rect">
            <a:avLst/>
          </a:prstGeom>
          <a:noFill/>
        </p:spPr>
        <p:txBody>
          <a:bodyPr wrap="none" anchor="ctr" lIns="0" rIns="0" tIns="0" bIns="0">
            <a:noAutofit/>
          </a:bodyPr>
          <a:lstStyle/>
          <a:p>
            <a:pPr algn="l"/>
            <a:r>
              <a:rPr sz="1250" b="0">
                <a:solidFill>
                  <a:srgbClr val="5D5F65"/>
                </a:solidFill>
                <a:latin typeface="Arial"/>
                <a:ea typeface="Microsoft YaHei"/>
              </a:rPr>
              <a:t>Notes</a:t>
            </a:r>
            <a:r>
              <a:rPr sz="1250" b="1">
                <a:solidFill>
                  <a:srgbClr val="303240"/>
                </a:solidFill>
                <a:latin typeface="Arial"/>
                <a:ea typeface="Microsoft YaHei"/>
              </a:rPr>
              <a:t> </a:t>
            </a:r>
            <a:r>
              <a:rPr sz="1250" b="0">
                <a:solidFill>
                  <a:srgbClr val="5A5C64"/>
                </a:solidFill>
                <a:latin typeface="Arial"/>
                <a:ea typeface="Microsoft YaHei"/>
              </a:rPr>
              <a:t>a</a:t>
            </a:r>
            <a:r>
              <a:rPr sz="1250" b="1">
                <a:solidFill>
                  <a:srgbClr val="202330"/>
                </a:solidFill>
                <a:latin typeface="Arial"/>
                <a:ea typeface="Microsoft YaHei"/>
              </a:rPr>
              <a:t> self</a:t>
            </a:r>
            <a:r>
              <a:rPr sz="1250" b="1">
                <a:solidFill>
                  <a:srgbClr val="161829"/>
                </a:solidFill>
                <a:latin typeface="Arial"/>
                <a:ea typeface="Microsoft YaHei"/>
              </a:rPr>
              <a:t>-limiting </a:t>
            </a:r>
            <a:r>
              <a:rPr sz="1250" b="1">
                <a:solidFill>
                  <a:srgbClr val="101227"/>
                </a:solidFill>
                <a:latin typeface="Arial"/>
                <a:ea typeface="Microsoft YaHei"/>
              </a:rPr>
              <a:t>dynamic</a:t>
            </a:r>
            <a:r>
              <a:rPr sz="1250" b="0">
                <a:solidFill>
                  <a:srgbClr val="43464E"/>
                </a:solidFill>
                <a:latin typeface="Arial"/>
                <a:ea typeface="Microsoft YaHei"/>
              </a:rPr>
              <a:t>: </a:t>
            </a:r>
            <a:r>
              <a:rPr sz="1250" b="0">
                <a:solidFill>
                  <a:srgbClr val="4E4F57"/>
                </a:solidFill>
                <a:latin typeface="Arial"/>
                <a:ea typeface="Microsoft YaHei"/>
              </a:rPr>
              <a:t>IPOs</a:t>
            </a:r>
            <a:r>
              <a:rPr sz="1250" b="0">
                <a:solidFill>
                  <a:srgbClr val="303240"/>
                </a:solidFill>
                <a:latin typeface="Arial"/>
                <a:ea typeface="Microsoft YaHei"/>
              </a:rPr>
              <a:t> </a:t>
            </a:r>
            <a:r>
              <a:rPr sz="1250" b="0">
                <a:solidFill>
                  <a:srgbClr val="4E5158"/>
                </a:solidFill>
                <a:latin typeface="Arial"/>
                <a:ea typeface="Microsoft YaHei"/>
              </a:rPr>
              <a:t>only</a:t>
            </a:r>
          </a:p>
        </p:txBody>
      </p:sp>
      <p:sp>
        <p:nvSpPr>
          <p:cNvPr id="32" name="TextBox 31"/>
          <p:cNvSpPr txBox="1"/>
          <p:nvPr/>
        </p:nvSpPr>
        <p:spPr>
          <a:xfrm>
            <a:off x="4521200" y="3594100"/>
            <a:ext cx="3098800" cy="635000"/>
          </a:xfrm>
          <a:prstGeom prst="rect">
            <a:avLst/>
          </a:prstGeom>
          <a:noFill/>
        </p:spPr>
        <p:txBody>
          <a:bodyPr wrap="none" anchor="ctr" lIns="0" rIns="0" tIns="0" bIns="0">
            <a:noAutofit/>
          </a:bodyPr>
          <a:lstStyle/>
          <a:p>
            <a:pPr algn="l">
              <a:lnSpc>
                <a:spcPts val="1900"/>
              </a:lnSpc>
              <a:spcBef>
                <a:spcPts val="0"/>
              </a:spcBef>
              <a:spcAft>
                <a:spcPts val="0"/>
              </a:spcAft>
            </a:pPr>
            <a:r>
              <a:rPr sz="1150" b="0">
                <a:solidFill>
                  <a:srgbClr val="64656B"/>
                </a:solidFill>
                <a:latin typeface="Arial"/>
                <a:ea typeface="Microsoft YaHei"/>
              </a:rPr>
              <a:t>Digestion</a:t>
            </a:r>
            <a:r>
              <a:rPr sz="1150" b="0">
                <a:solidFill>
                  <a:srgbClr val="62636A"/>
                </a:solidFill>
                <a:latin typeface="Arial"/>
                <a:ea typeface="Microsoft YaHei"/>
              </a:rPr>
              <a:t> fears</a:t>
            </a:r>
            <a:r>
              <a:rPr sz="1150" b="0">
                <a:solidFill>
                  <a:srgbClr val="595C63"/>
                </a:solidFill>
                <a:latin typeface="Arial"/>
                <a:ea typeface="Microsoft YaHei"/>
              </a:rPr>
              <a:t> overblown</a:t>
            </a:r>
            <a:r>
              <a:rPr sz="1150" b="0">
                <a:solidFill>
                  <a:srgbClr val="343438"/>
                </a:solidFill>
                <a:latin typeface="Arial"/>
                <a:ea typeface="Microsoft YaHei"/>
              </a:rPr>
              <a:t>:</a:t>
            </a:r>
            <a:r>
              <a:rPr sz="1150" b="0">
                <a:solidFill>
                  <a:srgbClr val="5D6066"/>
                </a:solidFill>
                <a:latin typeface="Arial"/>
                <a:ea typeface="Microsoft YaHei"/>
              </a:rPr>
              <a:t> </a:t>
            </a:r>
            <a:r>
              <a:rPr sz="1150" b="0">
                <a:solidFill>
                  <a:srgbClr val="494B57"/>
                </a:solidFill>
                <a:latin typeface="Arial"/>
                <a:ea typeface="Microsoft YaHei"/>
              </a:rPr>
              <a:t>US</a:t>
            </a:r>
            <a:r>
              <a:rPr sz="1150" b="0">
                <a:solidFill>
                  <a:srgbClr val="5D6066"/>
                </a:solidFill>
                <a:latin typeface="Arial"/>
                <a:ea typeface="Microsoft YaHei"/>
              </a:rPr>
              <a:t> </a:t>
            </a:r>
            <a:r>
              <a:rPr sz="1150" b="0">
                <a:solidFill>
                  <a:srgbClr val="5B5B63"/>
                </a:solidFill>
                <a:latin typeface="Arial"/>
                <a:ea typeface="Microsoft YaHei"/>
              </a:rPr>
              <a:t>firms </a:t>
            </a:r>
            <a:r>
              <a:rPr sz="1150" b="0">
                <a:solidFill>
                  <a:srgbClr val="5B5C64"/>
                </a:solidFill>
                <a:latin typeface="Arial"/>
                <a:ea typeface="Microsoft YaHei"/>
              </a:rPr>
              <a:t>recycle</a:t>
            </a:r>
          </a:p>
          <a:p>
            <a:pPr algn="l">
              <a:lnSpc>
                <a:spcPts val="1900"/>
              </a:lnSpc>
              <a:spcBef>
                <a:spcPts val="0"/>
              </a:spcBef>
              <a:spcAft>
                <a:spcPts val="0"/>
              </a:spcAft>
            </a:pPr>
            <a:r>
              <a:rPr sz="1150" b="0">
                <a:solidFill>
                  <a:srgbClr val="5D6068"/>
                </a:solidFill>
                <a:latin typeface="Arial"/>
                <a:ea typeface="Microsoft YaHei"/>
              </a:rPr>
              <a:t>~$</a:t>
            </a:r>
            <a:r>
              <a:rPr sz="1150" b="0">
                <a:solidFill>
                  <a:srgbClr val="5A5D63"/>
                </a:solidFill>
                <a:latin typeface="Arial"/>
                <a:ea typeface="Microsoft YaHei"/>
              </a:rPr>
              <a:t>1.6tn </a:t>
            </a:r>
            <a:r>
              <a:rPr sz="1150" b="0">
                <a:solidFill>
                  <a:srgbClr val="6A6B71"/>
                </a:solidFill>
                <a:latin typeface="Arial"/>
                <a:ea typeface="Microsoft YaHei"/>
              </a:rPr>
              <a:t>annually</a:t>
            </a:r>
            <a:r>
              <a:rPr sz="1150" b="0">
                <a:solidFill>
                  <a:srgbClr val="67686D"/>
                </a:solidFill>
                <a:latin typeface="Arial"/>
                <a:ea typeface="Microsoft YaHei"/>
              </a:rPr>
              <a:t> via </a:t>
            </a:r>
            <a:r>
              <a:rPr sz="1150" b="0">
                <a:solidFill>
                  <a:srgbClr val="5B5B61"/>
                </a:solidFill>
                <a:latin typeface="Arial"/>
                <a:ea typeface="Microsoft YaHei"/>
              </a:rPr>
              <a:t>dividends</a:t>
            </a:r>
            <a:r>
              <a:rPr sz="1150" b="0">
                <a:solidFill>
                  <a:srgbClr val="86878E"/>
                </a:solidFill>
                <a:latin typeface="Arial"/>
                <a:ea typeface="Microsoft YaHei"/>
              </a:rPr>
              <a:t> +</a:t>
            </a:r>
            <a:r>
              <a:rPr sz="1150" b="0">
                <a:solidFill>
                  <a:srgbClr val="636469"/>
                </a:solidFill>
                <a:latin typeface="Arial"/>
                <a:ea typeface="Microsoft YaHei"/>
              </a:rPr>
              <a:t> buybacks,</a:t>
            </a:r>
          </a:p>
          <a:p>
            <a:pPr algn="l">
              <a:lnSpc>
                <a:spcPts val="1900"/>
              </a:lnSpc>
              <a:spcBef>
                <a:spcPts val="0"/>
              </a:spcBef>
              <a:spcAft>
                <a:spcPts val="0"/>
              </a:spcAft>
            </a:pPr>
            <a:r>
              <a:rPr sz="1150" b="0">
                <a:solidFill>
                  <a:srgbClr val="606167"/>
                </a:solidFill>
                <a:latin typeface="Arial"/>
                <a:ea typeface="Microsoft YaHei"/>
              </a:rPr>
              <a:t>dwarfing</a:t>
            </a:r>
            <a:r>
              <a:rPr sz="1150" b="0">
                <a:solidFill>
                  <a:srgbClr val="5B5B62"/>
                </a:solidFill>
                <a:latin typeface="Arial"/>
                <a:ea typeface="Microsoft YaHei"/>
              </a:rPr>
              <a:t> new IPO </a:t>
            </a:r>
            <a:r>
              <a:rPr sz="1150" b="0">
                <a:solidFill>
                  <a:srgbClr val="56575F"/>
                </a:solidFill>
                <a:latin typeface="Arial"/>
                <a:ea typeface="Microsoft YaHei"/>
              </a:rPr>
              <a:t>proceeds</a:t>
            </a:r>
          </a:p>
        </p:txBody>
      </p:sp>
      <p:sp>
        <p:nvSpPr>
          <p:cNvPr id="33" name="TextBox 32"/>
          <p:cNvSpPr txBox="1"/>
          <p:nvPr/>
        </p:nvSpPr>
        <p:spPr>
          <a:xfrm>
            <a:off x="571500" y="3613150"/>
            <a:ext cx="2736850" cy="647700"/>
          </a:xfrm>
          <a:prstGeom prst="rect">
            <a:avLst/>
          </a:prstGeom>
          <a:noFill/>
        </p:spPr>
        <p:txBody>
          <a:bodyPr wrap="none" anchor="ctr" lIns="0" rIns="0" tIns="0" bIns="0">
            <a:noAutofit/>
          </a:bodyPr>
          <a:lstStyle/>
          <a:p>
            <a:pPr algn="l">
              <a:lnSpc>
                <a:spcPts val="1950"/>
              </a:lnSpc>
              <a:spcBef>
                <a:spcPts val="0"/>
              </a:spcBef>
              <a:spcAft>
                <a:spcPts val="0"/>
              </a:spcAft>
            </a:pPr>
            <a:r>
              <a:rPr sz="1200" b="0">
                <a:solidFill>
                  <a:srgbClr val="52545A"/>
                </a:solidFill>
                <a:latin typeface="Arial"/>
                <a:ea typeface="Microsoft YaHei"/>
              </a:rPr>
              <a:t>come to market as long as demand is</a:t>
            </a:r>
          </a:p>
          <a:p>
            <a:pPr algn="l">
              <a:lnSpc>
                <a:spcPts val="1950"/>
              </a:lnSpc>
              <a:spcBef>
                <a:spcPts val="0"/>
              </a:spcBef>
              <a:spcAft>
                <a:spcPts val="0"/>
              </a:spcAft>
            </a:pPr>
            <a:r>
              <a:rPr sz="1200" b="0">
                <a:solidFill>
                  <a:srgbClr val="4E4E57"/>
                </a:solidFill>
                <a:latin typeface="Arial"/>
                <a:ea typeface="Microsoft YaHei"/>
              </a:rPr>
              <a:t>sufficient,</a:t>
            </a:r>
            <a:r>
              <a:rPr sz="1200" b="0">
                <a:solidFill>
                  <a:srgbClr val="5C5F66"/>
                </a:solidFill>
                <a:latin typeface="Arial"/>
                <a:ea typeface="Microsoft YaHei"/>
              </a:rPr>
              <a:t> </a:t>
            </a:r>
            <a:r>
              <a:rPr sz="1200" b="0">
                <a:solidFill>
                  <a:srgbClr val="53555D"/>
                </a:solidFill>
                <a:latin typeface="Arial"/>
                <a:ea typeface="Microsoft YaHei"/>
              </a:rPr>
              <a:t>so oversupply is </a:t>
            </a:r>
            <a:r>
              <a:rPr sz="1200" b="0">
                <a:solidFill>
                  <a:srgbClr val="55565C"/>
                </a:solidFill>
                <a:latin typeface="Arial"/>
                <a:ea typeface="Microsoft YaHei"/>
              </a:rPr>
              <a:t>naturally</a:t>
            </a:r>
          </a:p>
          <a:p>
            <a:pPr algn="l">
              <a:lnSpc>
                <a:spcPts val="1950"/>
              </a:lnSpc>
              <a:spcBef>
                <a:spcPts val="0"/>
              </a:spcBef>
              <a:spcAft>
                <a:spcPts val="0"/>
              </a:spcAft>
            </a:pPr>
            <a:r>
              <a:rPr sz="1200" b="0">
                <a:solidFill>
                  <a:srgbClr val="57595F"/>
                </a:solidFill>
                <a:latin typeface="Arial"/>
                <a:ea typeface="Microsoft YaHei"/>
              </a:rPr>
              <a:t>self-correcting</a:t>
            </a:r>
          </a:p>
        </p:txBody>
      </p:sp>
      <p:sp>
        <p:nvSpPr>
          <p:cNvPr id="34" name="TextBox 33"/>
          <p:cNvSpPr txBox="1"/>
          <p:nvPr/>
        </p:nvSpPr>
        <p:spPr>
          <a:xfrm>
            <a:off x="8394700" y="3708400"/>
            <a:ext cx="2774950" cy="406400"/>
          </a:xfrm>
          <a:prstGeom prst="rect">
            <a:avLst/>
          </a:prstGeom>
          <a:noFill/>
        </p:spPr>
        <p:txBody>
          <a:bodyPr wrap="none" anchor="ctr" lIns="0" rIns="0" tIns="0" bIns="0">
            <a:noAutofit/>
          </a:bodyPr>
          <a:lstStyle/>
          <a:p>
            <a:pPr algn="l">
              <a:lnSpc>
                <a:spcPts val="1800"/>
              </a:lnSpc>
              <a:spcBef>
                <a:spcPts val="0"/>
              </a:spcBef>
              <a:spcAft>
                <a:spcPts val="0"/>
              </a:spcAft>
            </a:pPr>
            <a:r>
              <a:rPr sz="1250" b="0">
                <a:solidFill>
                  <a:srgbClr val="68676E"/>
                </a:solidFill>
                <a:latin typeface="Arial"/>
                <a:ea typeface="Microsoft YaHei"/>
              </a:rPr>
              <a:t>(</a:t>
            </a:r>
            <a:r>
              <a:rPr sz="1250" b="0">
                <a:solidFill>
                  <a:srgbClr val="4D4E56"/>
                </a:solidFill>
                <a:latin typeface="Arial"/>
                <a:ea typeface="Microsoft YaHei"/>
              </a:rPr>
              <a:t>large</a:t>
            </a:r>
            <a:r>
              <a:rPr sz="1250" b="0">
                <a:solidFill>
                  <a:srgbClr val="4E5159"/>
                </a:solidFill>
                <a:latin typeface="Arial"/>
                <a:ea typeface="Microsoft YaHei"/>
              </a:rPr>
              <a:t> ADR deal, mega</a:t>
            </a:r>
            <a:r>
              <a:rPr sz="1250" b="0">
                <a:solidFill>
                  <a:srgbClr val="7D8184"/>
                </a:solidFill>
                <a:latin typeface="Arial"/>
                <a:ea typeface="Microsoft YaHei"/>
              </a:rPr>
              <a:t>-</a:t>
            </a:r>
            <a:r>
              <a:rPr sz="1250" b="0">
                <a:solidFill>
                  <a:srgbClr val="5C5D62"/>
                </a:solidFill>
                <a:latin typeface="Arial"/>
                <a:ea typeface="Microsoft YaHei"/>
              </a:rPr>
              <a:t>caps</a:t>
            </a:r>
            <a:r>
              <a:rPr sz="1250" b="0">
                <a:solidFill>
                  <a:srgbClr val="7A7D86"/>
                </a:solidFill>
                <a:latin typeface="Arial"/>
                <a:ea typeface="Microsoft YaHei"/>
              </a:rPr>
              <a:t> </a:t>
            </a:r>
            <a:r>
              <a:rPr sz="1250" b="0">
                <a:solidFill>
                  <a:srgbClr val="505357"/>
                </a:solidFill>
                <a:latin typeface="Arial"/>
                <a:ea typeface="Microsoft YaHei"/>
              </a:rPr>
              <a:t>pausing</a:t>
            </a:r>
          </a:p>
          <a:p>
            <a:pPr algn="l">
              <a:lnSpc>
                <a:spcPts val="1800"/>
              </a:lnSpc>
              <a:spcBef>
                <a:spcPts val="0"/>
              </a:spcBef>
              <a:spcAft>
                <a:spcPts val="0"/>
              </a:spcAft>
            </a:pPr>
            <a:r>
              <a:rPr sz="1250" b="0">
                <a:solidFill>
                  <a:srgbClr val="53545C"/>
                </a:solidFill>
                <a:latin typeface="Arial"/>
                <a:ea typeface="Microsoft YaHei"/>
              </a:rPr>
              <a:t>buybacks </a:t>
            </a:r>
            <a:r>
              <a:rPr sz="1250" b="0">
                <a:solidFill>
                  <a:srgbClr val="44464D"/>
                </a:solidFill>
                <a:latin typeface="Arial"/>
                <a:ea typeface="Microsoft YaHei"/>
              </a:rPr>
              <a:t>to</a:t>
            </a:r>
            <a:r>
              <a:rPr sz="1250" b="0">
                <a:solidFill>
                  <a:srgbClr val="363840"/>
                </a:solidFill>
                <a:latin typeface="Arial"/>
                <a:ea typeface="Microsoft YaHei"/>
              </a:rPr>
              <a:t> </a:t>
            </a:r>
            <a:r>
              <a:rPr sz="1250" b="0">
                <a:solidFill>
                  <a:srgbClr val="5F6167"/>
                </a:solidFill>
                <a:latin typeface="Arial"/>
                <a:ea typeface="Microsoft YaHei"/>
              </a:rPr>
              <a:t>issue </a:t>
            </a:r>
            <a:r>
              <a:rPr sz="1250" b="0">
                <a:solidFill>
                  <a:srgbClr val="51565F"/>
                </a:solidFill>
                <a:latin typeface="Arial"/>
                <a:ea typeface="Microsoft YaHei"/>
              </a:rPr>
              <a:t>equity) suggest</a:t>
            </a:r>
            <a:r>
              <a:rPr sz="1250" b="0">
                <a:solidFill>
                  <a:srgbClr val="64676E"/>
                </a:solidFill>
                <a:latin typeface="Arial"/>
                <a:ea typeface="Microsoft YaHei"/>
              </a:rPr>
              <a:t> </a:t>
            </a:r>
            <a:r>
              <a:rPr sz="1250" b="0">
                <a:solidFill>
                  <a:srgbClr val="525763"/>
                </a:solidFill>
                <a:latin typeface="Arial"/>
                <a:ea typeface="Microsoft YaHei"/>
              </a:rPr>
              <a:t>one</a:t>
            </a:r>
          </a:p>
        </p:txBody>
      </p:sp>
      <p:sp>
        <p:nvSpPr>
          <p:cNvPr id="35" name="TextBox 34"/>
          <p:cNvSpPr txBox="1"/>
          <p:nvPr/>
        </p:nvSpPr>
        <p:spPr>
          <a:xfrm>
            <a:off x="8388350" y="4159250"/>
            <a:ext cx="1320800" cy="177800"/>
          </a:xfrm>
          <a:prstGeom prst="rect">
            <a:avLst/>
          </a:prstGeom>
          <a:noFill/>
        </p:spPr>
        <p:txBody>
          <a:bodyPr wrap="none" anchor="ctr" lIns="0" rIns="0" tIns="0" bIns="0">
            <a:noAutofit/>
          </a:bodyPr>
          <a:lstStyle/>
          <a:p>
            <a:pPr algn="l"/>
            <a:r>
              <a:rPr sz="1350" b="1">
                <a:solidFill>
                  <a:srgbClr val="1C1F2E"/>
                </a:solidFill>
                <a:latin typeface="Arial"/>
                <a:ea typeface="Microsoft YaHei"/>
              </a:rPr>
              <a:t>could be</a:t>
            </a:r>
            <a:r>
              <a:rPr sz="1350" b="1">
                <a:solidFill>
                  <a:srgbClr val="9B9CA5"/>
                </a:solidFill>
                <a:latin typeface="Arial"/>
                <a:ea typeface="Microsoft YaHei"/>
              </a:rPr>
              <a:t> </a:t>
            </a:r>
            <a:r>
              <a:rPr sz="1350" b="1">
                <a:solidFill>
                  <a:srgbClr val="14172B"/>
                </a:solidFill>
                <a:latin typeface="Arial"/>
                <a:ea typeface="Microsoft YaHei"/>
              </a:rPr>
              <a:t>forming</a:t>
            </a:r>
          </a:p>
        </p:txBody>
      </p:sp>
      <p:sp>
        <p:nvSpPr>
          <p:cNvPr id="36" name="TextBox 35"/>
          <p:cNvSpPr txBox="1"/>
          <p:nvPr/>
        </p:nvSpPr>
        <p:spPr>
          <a:xfrm>
            <a:off x="8394700" y="4552950"/>
            <a:ext cx="2990850" cy="793750"/>
          </a:xfrm>
          <a:prstGeom prst="rect">
            <a:avLst/>
          </a:prstGeom>
          <a:noFill/>
        </p:spPr>
        <p:txBody>
          <a:bodyPr wrap="none" anchor="ctr" lIns="0" rIns="0" tIns="0" bIns="0">
            <a:noAutofit/>
          </a:bodyPr>
          <a:lstStyle/>
          <a:p>
            <a:pPr algn="l">
              <a:lnSpc>
                <a:spcPts val="1700"/>
              </a:lnSpc>
              <a:spcBef>
                <a:spcPts val="0"/>
              </a:spcBef>
              <a:spcAft>
                <a:spcPts val="0"/>
              </a:spcAft>
            </a:pPr>
            <a:r>
              <a:rPr sz="1200" b="0">
                <a:solidFill>
                  <a:srgbClr val="54565D"/>
                </a:solidFill>
                <a:latin typeface="Arial"/>
                <a:ea typeface="Microsoft YaHei"/>
              </a:rPr>
              <a:t>Stresses that a bubble's early stage can</a:t>
            </a:r>
          </a:p>
          <a:p>
            <a:pPr algn="l">
              <a:lnSpc>
                <a:spcPts val="1700"/>
              </a:lnSpc>
              <a:spcBef>
                <a:spcPts val="0"/>
              </a:spcBef>
              <a:spcAft>
                <a:spcPts val="0"/>
              </a:spcAft>
            </a:pPr>
            <a:r>
              <a:rPr sz="1200" b="0">
                <a:solidFill>
                  <a:srgbClr val="595B62"/>
                </a:solidFill>
                <a:latin typeface="Arial"/>
                <a:ea typeface="Microsoft YaHei"/>
              </a:rPr>
              <a:t>look </a:t>
            </a:r>
            <a:r>
              <a:rPr sz="1200" b="0">
                <a:solidFill>
                  <a:srgbClr val="686970"/>
                </a:solidFill>
                <a:latin typeface="Arial"/>
                <a:ea typeface="Microsoft YaHei"/>
              </a:rPr>
              <a:t>just </a:t>
            </a:r>
            <a:r>
              <a:rPr sz="1200" b="0">
                <a:solidFill>
                  <a:srgbClr val="5E5F66"/>
                </a:solidFill>
                <a:latin typeface="Arial"/>
                <a:ea typeface="Microsoft YaHei"/>
              </a:rPr>
              <a:t>like </a:t>
            </a:r>
            <a:r>
              <a:rPr sz="1200" b="0">
                <a:solidFill>
                  <a:srgbClr val="676A6E"/>
                </a:solidFill>
                <a:latin typeface="Arial"/>
                <a:ea typeface="Microsoft YaHei"/>
              </a:rPr>
              <a:t>this: </a:t>
            </a:r>
            <a:r>
              <a:rPr sz="1200" b="0">
                <a:solidFill>
                  <a:srgbClr val="4A4C54"/>
                </a:solidFill>
                <a:latin typeface="Arial"/>
                <a:ea typeface="Microsoft YaHei"/>
              </a:rPr>
              <a:t>'</a:t>
            </a:r>
            <a:r>
              <a:rPr sz="1200" b="0">
                <a:solidFill>
                  <a:srgbClr val="686B73"/>
                </a:solidFill>
                <a:latin typeface="Arial"/>
                <a:ea typeface="Microsoft YaHei"/>
              </a:rPr>
              <a:t>an</a:t>
            </a:r>
            <a:r>
              <a:rPr sz="1200" b="0">
                <a:solidFill>
                  <a:srgbClr val="606167"/>
                </a:solidFill>
                <a:latin typeface="Arial"/>
                <a:ea typeface="Microsoft YaHei"/>
              </a:rPr>
              <a:t> issuance wave may</a:t>
            </a:r>
          </a:p>
          <a:p>
            <a:pPr algn="l">
              <a:lnSpc>
                <a:spcPts val="1700"/>
              </a:lnSpc>
              <a:spcBef>
                <a:spcPts val="0"/>
              </a:spcBef>
              <a:spcAft>
                <a:spcPts val="0"/>
              </a:spcAft>
            </a:pPr>
            <a:r>
              <a:rPr sz="1200" b="0">
                <a:solidFill>
                  <a:srgbClr val="5D5E68"/>
                </a:solidFill>
                <a:latin typeface="Arial"/>
                <a:ea typeface="Microsoft YaHei"/>
              </a:rPr>
              <a:t>mark </a:t>
            </a:r>
            <a:r>
              <a:rPr sz="1200" b="0">
                <a:solidFill>
                  <a:srgbClr val="65666E"/>
                </a:solidFill>
                <a:latin typeface="Arial"/>
                <a:ea typeface="Microsoft YaHei"/>
              </a:rPr>
              <a:t>the</a:t>
            </a:r>
            <a:r>
              <a:rPr sz="1200" b="0">
                <a:solidFill>
                  <a:srgbClr val="5F6068"/>
                </a:solidFill>
                <a:latin typeface="Arial"/>
                <a:ea typeface="Microsoft YaHei"/>
              </a:rPr>
              <a:t> beginning </a:t>
            </a:r>
            <a:r>
              <a:rPr sz="1200" b="0">
                <a:solidFill>
                  <a:srgbClr val="6A6C73"/>
                </a:solidFill>
                <a:latin typeface="Arial"/>
                <a:ea typeface="Microsoft YaHei"/>
              </a:rPr>
              <a:t>of</a:t>
            </a:r>
            <a:r>
              <a:rPr sz="1200" b="0">
                <a:solidFill>
                  <a:srgbClr val="5B5D65"/>
                </a:solidFill>
                <a:latin typeface="Arial"/>
                <a:ea typeface="Microsoft YaHei"/>
              </a:rPr>
              <a:t> a bubble </a:t>
            </a:r>
            <a:r>
              <a:rPr sz="1200" b="0">
                <a:solidFill>
                  <a:srgbClr val="43434D"/>
                </a:solidFill>
                <a:latin typeface="Arial"/>
                <a:ea typeface="Microsoft YaHei"/>
              </a:rPr>
              <a:t>rather</a:t>
            </a:r>
          </a:p>
          <a:p>
            <a:pPr algn="l">
              <a:lnSpc>
                <a:spcPts val="1700"/>
              </a:lnSpc>
              <a:spcBef>
                <a:spcPts val="0"/>
              </a:spcBef>
              <a:spcAft>
                <a:spcPts val="0"/>
              </a:spcAft>
            </a:pPr>
            <a:r>
              <a:rPr sz="1200" b="0">
                <a:solidFill>
                  <a:srgbClr val="4D4E56"/>
                </a:solidFill>
                <a:latin typeface="Arial"/>
                <a:ea typeface="Microsoft YaHei"/>
              </a:rPr>
              <a:t>than the </a:t>
            </a:r>
            <a:r>
              <a:rPr sz="1200" b="0">
                <a:solidFill>
                  <a:srgbClr val="4A4B52"/>
                </a:solidFill>
                <a:latin typeface="Arial"/>
                <a:ea typeface="Microsoft YaHei"/>
              </a:rPr>
              <a:t>end'</a:t>
            </a:r>
          </a:p>
        </p:txBody>
      </p:sp>
      <p:sp>
        <p:nvSpPr>
          <p:cNvPr id="37" name="TextBox 36"/>
          <p:cNvSpPr txBox="1"/>
          <p:nvPr/>
        </p:nvSpPr>
        <p:spPr>
          <a:xfrm>
            <a:off x="4521200" y="4559300"/>
            <a:ext cx="3117850" cy="406400"/>
          </a:xfrm>
          <a:prstGeom prst="rect">
            <a:avLst/>
          </a:prstGeom>
          <a:noFill/>
        </p:spPr>
        <p:txBody>
          <a:bodyPr wrap="none" anchor="ctr" lIns="0" rIns="0" tIns="0" bIns="0">
            <a:noAutofit/>
          </a:bodyPr>
          <a:lstStyle/>
          <a:p>
            <a:pPr algn="l">
              <a:lnSpc>
                <a:spcPts val="2050"/>
              </a:lnSpc>
              <a:spcBef>
                <a:spcPts val="0"/>
              </a:spcBef>
              <a:spcAft>
                <a:spcPts val="0"/>
              </a:spcAft>
            </a:pPr>
            <a:r>
              <a:rPr sz="1100" b="0">
                <a:solidFill>
                  <a:srgbClr val="5A5B64"/>
                </a:solidFill>
                <a:latin typeface="Arial"/>
                <a:ea typeface="Microsoft YaHei"/>
              </a:rPr>
              <a:t>Cautions</a:t>
            </a:r>
            <a:r>
              <a:rPr sz="1100" b="0">
                <a:solidFill>
                  <a:srgbClr val="57595F"/>
                </a:solidFill>
                <a:latin typeface="Arial"/>
                <a:ea typeface="Microsoft YaHei"/>
              </a:rPr>
              <a:t> against extrapolating </a:t>
            </a:r>
            <a:r>
              <a:rPr sz="1100" b="0">
                <a:solidFill>
                  <a:srgbClr val="5A5B5F"/>
                </a:solidFill>
                <a:latin typeface="Arial"/>
                <a:ea typeface="Microsoft YaHei"/>
              </a:rPr>
              <a:t>historical</a:t>
            </a:r>
            <a:r>
              <a:rPr sz="1100" b="0">
                <a:solidFill>
                  <a:srgbClr val="51535A"/>
                </a:solidFill>
                <a:latin typeface="Arial"/>
                <a:ea typeface="Microsoft YaHei"/>
              </a:rPr>
              <a:t> IPO</a:t>
            </a:r>
          </a:p>
          <a:p>
            <a:pPr algn="l">
              <a:lnSpc>
                <a:spcPts val="2050"/>
              </a:lnSpc>
              <a:spcBef>
                <a:spcPts val="0"/>
              </a:spcBef>
              <a:spcAft>
                <a:spcPts val="0"/>
              </a:spcAft>
            </a:pPr>
            <a:r>
              <a:rPr sz="1100" b="0">
                <a:solidFill>
                  <a:srgbClr val="575A60"/>
                </a:solidFill>
                <a:latin typeface="Arial"/>
                <a:ea typeface="Microsoft YaHei"/>
              </a:rPr>
              <a:t>underperformance to the current, </a:t>
            </a:r>
            <a:r>
              <a:rPr sz="1100" b="0">
                <a:solidFill>
                  <a:srgbClr val="48484B"/>
                </a:solidFill>
                <a:latin typeface="Arial"/>
                <a:ea typeface="Microsoft YaHei"/>
              </a:rPr>
              <a:t>larger/</a:t>
            </a:r>
          </a:p>
        </p:txBody>
      </p:sp>
      <p:sp>
        <p:nvSpPr>
          <p:cNvPr id="38" name="TextBox 37"/>
          <p:cNvSpPr txBox="1"/>
          <p:nvPr/>
        </p:nvSpPr>
        <p:spPr>
          <a:xfrm>
            <a:off x="571500" y="4591050"/>
            <a:ext cx="2679700" cy="666750"/>
          </a:xfrm>
          <a:prstGeom prst="rect">
            <a:avLst/>
          </a:prstGeom>
          <a:noFill/>
        </p:spPr>
        <p:txBody>
          <a:bodyPr wrap="none" anchor="ctr" lIns="0" rIns="0" tIns="0" bIns="0">
            <a:noAutofit/>
          </a:bodyPr>
          <a:lstStyle/>
          <a:p>
            <a:pPr algn="l">
              <a:lnSpc>
                <a:spcPts val="1950"/>
              </a:lnSpc>
              <a:spcBef>
                <a:spcPts val="0"/>
              </a:spcBef>
              <a:spcAft>
                <a:spcPts val="0"/>
              </a:spcAft>
            </a:pPr>
            <a:r>
              <a:rPr sz="1150" b="0">
                <a:solidFill>
                  <a:srgbClr val="55575E"/>
                </a:solidFill>
                <a:latin typeface="Arial"/>
                <a:ea typeface="Microsoft YaHei"/>
              </a:rPr>
              <a:t>Key risk to monitor</a:t>
            </a:r>
            <a:r>
              <a:rPr sz="1150" b="0">
                <a:solidFill>
                  <a:srgbClr val="76787E"/>
                </a:solidFill>
                <a:latin typeface="Arial"/>
                <a:ea typeface="Microsoft YaHei"/>
              </a:rPr>
              <a:t>:</a:t>
            </a:r>
            <a:r>
              <a:rPr sz="1150" b="0">
                <a:solidFill>
                  <a:srgbClr val="55575E"/>
                </a:solidFill>
                <a:latin typeface="Arial"/>
                <a:ea typeface="Microsoft YaHei"/>
              </a:rPr>
              <a:t> </a:t>
            </a:r>
            <a:r>
              <a:rPr sz="1150" b="0">
                <a:solidFill>
                  <a:srgbClr val="62656C"/>
                </a:solidFill>
                <a:latin typeface="Arial"/>
                <a:ea typeface="Microsoft YaHei"/>
              </a:rPr>
              <a:t>first-</a:t>
            </a:r>
            <a:r>
              <a:rPr sz="1150" b="0">
                <a:solidFill>
                  <a:srgbClr val="484850"/>
                </a:solidFill>
                <a:latin typeface="Arial"/>
                <a:ea typeface="Microsoft YaHei"/>
              </a:rPr>
              <a:t>day</a:t>
            </a:r>
            <a:r>
              <a:rPr sz="1150" b="0">
                <a:solidFill>
                  <a:srgbClr val="55575E"/>
                </a:solidFill>
                <a:latin typeface="Arial"/>
                <a:ea typeface="Microsoft YaHei"/>
              </a:rPr>
              <a:t> </a:t>
            </a:r>
            <a:r>
              <a:rPr sz="1150" b="0">
                <a:solidFill>
                  <a:srgbClr val="515459"/>
                </a:solidFill>
                <a:latin typeface="Arial"/>
                <a:ea typeface="Microsoft YaHei"/>
              </a:rPr>
              <a:t>returns</a:t>
            </a:r>
          </a:p>
          <a:p>
            <a:pPr algn="l">
              <a:lnSpc>
                <a:spcPts val="1950"/>
              </a:lnSpc>
              <a:spcBef>
                <a:spcPts val="0"/>
              </a:spcBef>
              <a:spcAft>
                <a:spcPts val="0"/>
              </a:spcAft>
            </a:pPr>
            <a:r>
              <a:rPr sz="1150" b="0">
                <a:solidFill>
                  <a:srgbClr val="56585E"/>
                </a:solidFill>
                <a:latin typeface="Arial"/>
                <a:ea typeface="Microsoft YaHei"/>
              </a:rPr>
              <a:t>as</a:t>
            </a:r>
            <a:r>
              <a:rPr sz="1150" b="0">
                <a:solidFill>
                  <a:srgbClr val="5E5F66"/>
                </a:solidFill>
                <a:latin typeface="Arial"/>
                <a:ea typeface="Microsoft YaHei"/>
              </a:rPr>
              <a:t> a sentiment</a:t>
            </a:r>
            <a:r>
              <a:rPr sz="1150" b="0">
                <a:solidFill>
                  <a:srgbClr val="A7A6AA"/>
                </a:solidFill>
                <a:latin typeface="Arial"/>
                <a:ea typeface="Microsoft YaHei"/>
              </a:rPr>
              <a:t> </a:t>
            </a:r>
            <a:r>
              <a:rPr sz="1150" b="0">
                <a:solidFill>
                  <a:srgbClr val="64646A"/>
                </a:solidFill>
                <a:latin typeface="Arial"/>
                <a:ea typeface="Microsoft YaHei"/>
              </a:rPr>
              <a:t>gauge, </a:t>
            </a:r>
            <a:r>
              <a:rPr sz="1150" b="0">
                <a:solidFill>
                  <a:srgbClr val="585863"/>
                </a:solidFill>
                <a:latin typeface="Arial"/>
                <a:ea typeface="Microsoft YaHei"/>
              </a:rPr>
              <a:t>plus </a:t>
            </a:r>
            <a:r>
              <a:rPr sz="1150" b="0">
                <a:solidFill>
                  <a:srgbClr val="585A63"/>
                </a:solidFill>
                <a:latin typeface="Arial"/>
                <a:ea typeface="Microsoft YaHei"/>
              </a:rPr>
              <a:t>the</a:t>
            </a:r>
            <a:r>
              <a:rPr sz="1150" b="0">
                <a:solidFill>
                  <a:srgbClr val="444751"/>
                </a:solidFill>
                <a:latin typeface="Arial"/>
                <a:ea typeface="Microsoft YaHei"/>
              </a:rPr>
              <a:t> Al</a:t>
            </a:r>
          </a:p>
          <a:p>
            <a:pPr algn="l">
              <a:lnSpc>
                <a:spcPts val="1950"/>
              </a:lnSpc>
              <a:spcBef>
                <a:spcPts val="0"/>
              </a:spcBef>
              <a:spcAft>
                <a:spcPts val="0"/>
              </a:spcAft>
            </a:pPr>
            <a:r>
              <a:rPr sz="1150" b="0">
                <a:solidFill>
                  <a:srgbClr val="53555A"/>
                </a:solidFill>
                <a:latin typeface="Arial"/>
                <a:ea typeface="Microsoft YaHei"/>
              </a:rPr>
              <a:t>capex/earnings</a:t>
            </a:r>
            <a:r>
              <a:rPr sz="1150" b="0">
                <a:solidFill>
                  <a:srgbClr val="53545A"/>
                </a:solidFill>
                <a:latin typeface="Arial"/>
                <a:ea typeface="Microsoft YaHei"/>
              </a:rPr>
              <a:t> </a:t>
            </a:r>
            <a:r>
              <a:rPr sz="1150" b="0">
                <a:solidFill>
                  <a:srgbClr val="4F515A"/>
                </a:solidFill>
                <a:latin typeface="Arial"/>
                <a:ea typeface="Microsoft YaHei"/>
              </a:rPr>
              <a:t>outlook</a:t>
            </a:r>
          </a:p>
        </p:txBody>
      </p:sp>
      <p:sp>
        <p:nvSpPr>
          <p:cNvPr id="39" name="TextBox 38"/>
          <p:cNvSpPr txBox="1"/>
          <p:nvPr/>
        </p:nvSpPr>
        <p:spPr>
          <a:xfrm>
            <a:off x="4527550" y="5054600"/>
            <a:ext cx="1631950" cy="152400"/>
          </a:xfrm>
          <a:prstGeom prst="rect">
            <a:avLst/>
          </a:prstGeom>
          <a:noFill/>
        </p:spPr>
        <p:txBody>
          <a:bodyPr wrap="none" anchor="ctr" lIns="0" rIns="0" tIns="0" bIns="0">
            <a:noAutofit/>
          </a:bodyPr>
          <a:lstStyle/>
          <a:p>
            <a:pPr algn="l"/>
            <a:r>
              <a:rPr sz="1200" b="0">
                <a:solidFill>
                  <a:srgbClr val="484A50"/>
                </a:solidFill>
                <a:latin typeface="Arial"/>
                <a:ea typeface="Microsoft YaHei"/>
              </a:rPr>
              <a:t>more</a:t>
            </a:r>
            <a:r>
              <a:rPr sz="1200" b="0">
                <a:solidFill>
                  <a:srgbClr val="5B5C63"/>
                </a:solidFill>
                <a:latin typeface="Arial"/>
                <a:ea typeface="Microsoft YaHei"/>
              </a:rPr>
              <a:t>-profitable cohort</a:t>
            </a:r>
          </a:p>
        </p:txBody>
      </p:sp>
      <p:sp>
        <p:nvSpPr>
          <p:cNvPr id="40" name="TextBox 39"/>
          <p:cNvSpPr txBox="1"/>
          <p:nvPr/>
        </p:nvSpPr>
        <p:spPr>
          <a:xfrm>
            <a:off x="3365500" y="5899150"/>
            <a:ext cx="6292850" cy="209550"/>
          </a:xfrm>
          <a:prstGeom prst="rect">
            <a:avLst/>
          </a:prstGeom>
          <a:noFill/>
        </p:spPr>
        <p:txBody>
          <a:bodyPr wrap="none" anchor="ctr" lIns="0" rIns="0" tIns="0" bIns="0">
            <a:noAutofit/>
          </a:bodyPr>
          <a:lstStyle/>
          <a:p>
            <a:pPr algn="l"/>
            <a:r>
              <a:rPr sz="1550" b="1">
                <a:solidFill>
                  <a:srgbClr val="072F68"/>
                </a:solidFill>
                <a:latin typeface="Arial"/>
                <a:ea typeface="Microsoft YaHei"/>
              </a:rPr>
              <a:t>Point</a:t>
            </a:r>
            <a:r>
              <a:rPr sz="1550" b="1">
                <a:solidFill>
                  <a:srgbClr val="3A4D7A"/>
                </a:solidFill>
                <a:latin typeface="Arial"/>
                <a:ea typeface="Microsoft YaHei"/>
              </a:rPr>
              <a:t> </a:t>
            </a:r>
            <a:r>
              <a:rPr sz="1550" b="1">
                <a:solidFill>
                  <a:srgbClr val="072E69"/>
                </a:solidFill>
                <a:latin typeface="Arial"/>
                <a:ea typeface="Microsoft YaHei"/>
              </a:rPr>
              <a:t>of convergence: </a:t>
            </a:r>
            <a:r>
              <a:rPr sz="1550" b="1">
                <a:solidFill>
                  <a:srgbClr val="2F4E7F"/>
                </a:solidFill>
                <a:latin typeface="Arial"/>
                <a:ea typeface="Microsoft YaHei"/>
              </a:rPr>
              <a:t>All</a:t>
            </a:r>
            <a:r>
              <a:rPr sz="1550" b="1">
                <a:solidFill>
                  <a:srgbClr val="16356F"/>
                </a:solidFill>
                <a:latin typeface="Arial"/>
                <a:ea typeface="Microsoft YaHei"/>
              </a:rPr>
              <a:t> </a:t>
            </a:r>
            <a:r>
              <a:rPr sz="1550" b="1">
                <a:solidFill>
                  <a:srgbClr val="3A5F8F"/>
                </a:solidFill>
                <a:latin typeface="Arial"/>
                <a:ea typeface="Microsoft YaHei"/>
              </a:rPr>
              <a:t>three</a:t>
            </a:r>
            <a:r>
              <a:rPr sz="1550" b="1">
                <a:solidFill>
                  <a:srgbClr val="3B5C8D"/>
                </a:solidFill>
                <a:latin typeface="Arial"/>
                <a:ea typeface="Microsoft YaHei"/>
              </a:rPr>
              <a:t> </a:t>
            </a:r>
            <a:r>
              <a:rPr sz="1550" b="1">
                <a:solidFill>
                  <a:srgbClr val="2E4F82"/>
                </a:solidFill>
                <a:latin typeface="Arial"/>
                <a:ea typeface="Microsoft YaHei"/>
              </a:rPr>
              <a:t>agree</a:t>
            </a:r>
            <a:r>
              <a:rPr sz="1550" b="1">
                <a:solidFill>
                  <a:srgbClr val="304D83"/>
                </a:solidFill>
                <a:latin typeface="Arial"/>
                <a:ea typeface="Microsoft YaHei"/>
              </a:rPr>
              <a:t> we are </a:t>
            </a:r>
            <a:r>
              <a:rPr sz="1550" b="1">
                <a:solidFill>
                  <a:srgbClr val="072F68"/>
                </a:solidFill>
                <a:latin typeface="Arial"/>
                <a:ea typeface="Microsoft YaHei"/>
              </a:rPr>
              <a:t>not</a:t>
            </a:r>
            <a:r>
              <a:rPr sz="1550" b="1">
                <a:solidFill>
                  <a:srgbClr val="09316C"/>
                </a:solidFill>
                <a:latin typeface="Arial"/>
                <a:ea typeface="Microsoft YaHei"/>
              </a:rPr>
              <a:t> yet </a:t>
            </a:r>
            <a:r>
              <a:rPr sz="1550" b="1">
                <a:solidFill>
                  <a:srgbClr val="1C4077"/>
                </a:solidFill>
                <a:latin typeface="Arial"/>
                <a:ea typeface="Microsoft YaHei"/>
              </a:rPr>
              <a:t>in</a:t>
            </a:r>
            <a:r>
              <a:rPr sz="1550" b="1">
                <a:solidFill>
                  <a:srgbClr val="325282"/>
                </a:solidFill>
                <a:latin typeface="Arial"/>
                <a:ea typeface="Microsoft YaHei"/>
              </a:rPr>
              <a:t> a full-blown</a:t>
            </a:r>
          </a:p>
        </p:txBody>
      </p:sp>
      <p:sp>
        <p:nvSpPr>
          <p:cNvPr id="41" name="TextBox 40"/>
          <p:cNvSpPr txBox="1"/>
          <p:nvPr/>
        </p:nvSpPr>
        <p:spPr>
          <a:xfrm>
            <a:off x="3359150" y="6191250"/>
            <a:ext cx="3956050" cy="196850"/>
          </a:xfrm>
          <a:prstGeom prst="rect">
            <a:avLst/>
          </a:prstGeom>
          <a:noFill/>
        </p:spPr>
        <p:txBody>
          <a:bodyPr wrap="none" anchor="ctr" lIns="0" rIns="0" tIns="0" bIns="0">
            <a:noAutofit/>
          </a:bodyPr>
          <a:lstStyle/>
          <a:p>
            <a:pPr algn="l"/>
            <a:r>
              <a:rPr sz="1450" b="1">
                <a:solidFill>
                  <a:srgbClr val="234478"/>
                </a:solidFill>
                <a:latin typeface="Arial"/>
                <a:ea typeface="Microsoft YaHei"/>
              </a:rPr>
              <a:t>'IPO wave' </a:t>
            </a:r>
            <a:r>
              <a:rPr sz="1450" b="1">
                <a:solidFill>
                  <a:srgbClr val="315286"/>
                </a:solidFill>
                <a:latin typeface="Arial"/>
                <a:ea typeface="Microsoft YaHei"/>
              </a:rPr>
              <a:t>by historical deal-count standards</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7.png"/>
          <p:cNvPicPr>
            <a:picLocks noChangeAspect="1"/>
          </p:cNvPicPr>
          <p:nvPr/>
        </p:nvPicPr>
        <p:blipFill>
          <a:blip r:embed="rId2"/>
          <a:stretch>
            <a:fillRect/>
          </a:stretch>
        </p:blipFill>
        <p:spPr>
          <a:xfrm>
            <a:off x="0" y="0"/>
            <a:ext cx="12192000" cy="6858000"/>
          </a:xfrm>
          <a:prstGeom prst="rect">
            <a:avLst/>
          </a:prstGeom>
        </p:spPr>
      </p:pic>
      <p:pic>
        <p:nvPicPr>
          <p:cNvPr id="3" name="Picture 2" descr="el_7_0.png"/>
          <p:cNvPicPr>
            <a:picLocks noChangeAspect="1"/>
          </p:cNvPicPr>
          <p:nvPr/>
        </p:nvPicPr>
        <p:blipFill>
          <a:blip r:embed="rId3"/>
          <a:stretch>
            <a:fillRect/>
          </a:stretch>
        </p:blipFill>
        <p:spPr>
          <a:xfrm>
            <a:off x="190500" y="133350"/>
            <a:ext cx="11518900" cy="5905500"/>
          </a:xfrm>
          <a:prstGeom prst="rect">
            <a:avLst/>
          </a:prstGeom>
        </p:spPr>
      </p:pic>
      <p:pic>
        <p:nvPicPr>
          <p:cNvPr id="4" name="Picture 3" descr="el_7_1.png"/>
          <p:cNvPicPr>
            <a:picLocks noChangeAspect="1"/>
          </p:cNvPicPr>
          <p:nvPr/>
        </p:nvPicPr>
        <p:blipFill>
          <a:blip r:embed="rId4"/>
          <a:stretch>
            <a:fillRect/>
          </a:stretch>
        </p:blipFill>
        <p:spPr>
          <a:xfrm>
            <a:off x="0" y="6172200"/>
            <a:ext cx="12192000" cy="419100"/>
          </a:xfrm>
          <a:prstGeom prst="rect">
            <a:avLst/>
          </a:prstGeom>
        </p:spPr>
      </p:pic>
      <p:pic>
        <p:nvPicPr>
          <p:cNvPr id="5" name="Picture 4" descr="el_7_2.png"/>
          <p:cNvPicPr>
            <a:picLocks noChangeAspect="1"/>
          </p:cNvPicPr>
          <p:nvPr/>
        </p:nvPicPr>
        <p:blipFill>
          <a:blip r:embed="rId5"/>
          <a:stretch>
            <a:fillRect/>
          </a:stretch>
        </p:blipFill>
        <p:spPr>
          <a:xfrm>
            <a:off x="374650" y="4629150"/>
            <a:ext cx="1155700" cy="723900"/>
          </a:xfrm>
          <a:prstGeom prst="rect">
            <a:avLst/>
          </a:prstGeom>
        </p:spPr>
      </p:pic>
      <p:sp>
        <p:nvSpPr>
          <p:cNvPr id="6" name="Rounded Rectangle 5"/>
          <p:cNvSpPr/>
          <p:nvPr/>
        </p:nvSpPr>
        <p:spPr>
          <a:xfrm>
            <a:off x="6978650" y="1066800"/>
            <a:ext cx="596900" cy="254000"/>
          </a:xfrm>
          <a:prstGeom prst="roundRect">
            <a:avLst>
              <a:gd name="adj" fmla="val 10000"/>
            </a:avLst>
          </a:prstGeom>
          <a:solidFill>
            <a:srgbClr val="012D6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6978650" y="3841750"/>
            <a:ext cx="590550" cy="254000"/>
          </a:xfrm>
          <a:prstGeom prst="roundRect">
            <a:avLst>
              <a:gd name="adj" fmla="val 10000"/>
            </a:avLst>
          </a:prstGeom>
          <a:solidFill>
            <a:srgbClr val="022E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7664450" y="1104900"/>
            <a:ext cx="3422650" cy="247650"/>
          </a:xfrm>
          <a:prstGeom prst="rect">
            <a:avLst/>
          </a:prstGeom>
          <a:noFill/>
        </p:spPr>
        <p:txBody>
          <a:bodyPr wrap="none" anchor="ctr" lIns="0" rIns="0" tIns="0" bIns="0">
            <a:noAutofit/>
          </a:bodyPr>
          <a:lstStyle/>
          <a:p>
            <a:pPr algn="l">
              <a:lnSpc>
                <a:spcPts val="1050"/>
              </a:lnSpc>
              <a:spcBef>
                <a:spcPts val="0"/>
              </a:spcBef>
              <a:spcAft>
                <a:spcPts val="0"/>
              </a:spcAft>
            </a:pPr>
            <a:r>
              <a:rPr sz="850" b="0">
                <a:solidFill>
                  <a:srgbClr val="626468"/>
                </a:solidFill>
                <a:latin typeface="Arial"/>
                <a:ea typeface="Microsoft YaHei"/>
              </a:rPr>
              <a:t>compares</a:t>
            </a:r>
            <a:r>
              <a:rPr sz="850" b="0">
                <a:solidFill>
                  <a:srgbClr val="494D4D"/>
                </a:solidFill>
                <a:latin typeface="Arial"/>
                <a:ea typeface="Microsoft YaHei"/>
              </a:rPr>
              <a:t> </a:t>
            </a:r>
            <a:r>
              <a:rPr sz="850" b="0">
                <a:solidFill>
                  <a:srgbClr val="636569"/>
                </a:solidFill>
                <a:latin typeface="Arial"/>
                <a:ea typeface="Microsoft YaHei"/>
              </a:rPr>
              <a:t>hyperscalers' potential index-</a:t>
            </a:r>
            <a:r>
              <a:rPr sz="850" b="0">
                <a:solidFill>
                  <a:srgbClr val="65676A"/>
                </a:solidFill>
                <a:latin typeface="Arial"/>
                <a:ea typeface="Microsoft YaHei"/>
              </a:rPr>
              <a:t>eligible</a:t>
            </a:r>
            <a:r>
              <a:rPr sz="850" b="0">
                <a:solidFill>
                  <a:srgbClr val="56575B"/>
                </a:solidFill>
                <a:latin typeface="Arial"/>
                <a:ea typeface="Microsoft YaHei"/>
              </a:rPr>
              <a:t> debt</a:t>
            </a:r>
            <a:r>
              <a:rPr sz="850" b="0">
                <a:solidFill>
                  <a:srgbClr val="85868D"/>
                </a:solidFill>
                <a:latin typeface="Arial"/>
                <a:ea typeface="Microsoft YaHei"/>
              </a:rPr>
              <a:t> </a:t>
            </a:r>
            <a:r>
              <a:rPr sz="850" b="0">
                <a:solidFill>
                  <a:srgbClr val="656669"/>
                </a:solidFill>
                <a:latin typeface="Arial"/>
                <a:ea typeface="Microsoft YaHei"/>
              </a:rPr>
              <a:t>capacity to</a:t>
            </a:r>
          </a:p>
          <a:p>
            <a:pPr algn="l">
              <a:lnSpc>
                <a:spcPts val="1050"/>
              </a:lnSpc>
              <a:spcBef>
                <a:spcPts val="0"/>
              </a:spcBef>
              <a:spcAft>
                <a:spcPts val="0"/>
              </a:spcAft>
            </a:pPr>
            <a:r>
              <a:rPr sz="850" b="0">
                <a:solidFill>
                  <a:srgbClr val="606265"/>
                </a:solidFill>
                <a:latin typeface="Arial"/>
                <a:ea typeface="Microsoft YaHei"/>
              </a:rPr>
              <a:t>US Banks</a:t>
            </a:r>
            <a:r>
              <a:rPr sz="850" b="0">
                <a:solidFill>
                  <a:srgbClr val="67676B"/>
                </a:solidFill>
                <a:latin typeface="Arial"/>
                <a:ea typeface="Microsoft YaHei"/>
              </a:rPr>
              <a:t> as a case study</a:t>
            </a:r>
            <a:r>
              <a:rPr sz="850" b="0">
                <a:solidFill>
                  <a:srgbClr val="69696D"/>
                </a:solidFill>
                <a:latin typeface="Arial"/>
                <a:ea typeface="Microsoft YaHei"/>
              </a:rPr>
              <a:t> for market saturation limits</a:t>
            </a:r>
          </a:p>
        </p:txBody>
      </p:sp>
      <p:sp>
        <p:nvSpPr>
          <p:cNvPr id="9" name="TextBox 8"/>
          <p:cNvSpPr txBox="1"/>
          <p:nvPr/>
        </p:nvSpPr>
        <p:spPr>
          <a:xfrm>
            <a:off x="1689100" y="1238250"/>
            <a:ext cx="4584700" cy="190500"/>
          </a:xfrm>
          <a:prstGeom prst="rect">
            <a:avLst/>
          </a:prstGeom>
          <a:noFill/>
        </p:spPr>
        <p:txBody>
          <a:bodyPr wrap="none" anchor="ctr" lIns="0" rIns="0" tIns="0" bIns="0">
            <a:noAutofit/>
          </a:bodyPr>
          <a:lstStyle/>
          <a:p>
            <a:pPr algn="l"/>
            <a:r>
              <a:rPr sz="1150" b="0">
                <a:solidFill>
                  <a:srgbClr val="213C76"/>
                </a:solidFill>
                <a:latin typeface="Arial"/>
                <a:ea typeface="Microsoft YaHei"/>
              </a:rPr>
              <a:t>Cross-</a:t>
            </a:r>
            <a:r>
              <a:rPr sz="1150" b="0">
                <a:solidFill>
                  <a:srgbClr val="234075"/>
                </a:solidFill>
                <a:latin typeface="Arial"/>
                <a:ea typeface="Microsoft YaHei"/>
              </a:rPr>
              <a:t>market</a:t>
            </a:r>
            <a:r>
              <a:rPr sz="1150" b="0">
                <a:solidFill>
                  <a:srgbClr val="204277"/>
                </a:solidFill>
                <a:latin typeface="Arial"/>
                <a:ea typeface="Microsoft YaHei"/>
              </a:rPr>
              <a:t> amplifier: </a:t>
            </a:r>
            <a:r>
              <a:rPr sz="1150" b="0">
                <a:solidFill>
                  <a:srgbClr val="425F8E"/>
                </a:solidFill>
                <a:latin typeface="Arial"/>
                <a:ea typeface="Microsoft YaHei"/>
              </a:rPr>
              <a:t>AI</a:t>
            </a:r>
            <a:r>
              <a:rPr sz="1150" b="0">
                <a:solidFill>
                  <a:srgbClr val="485370"/>
                </a:solidFill>
                <a:latin typeface="Arial"/>
                <a:ea typeface="Microsoft YaHei"/>
              </a:rPr>
              <a:t> </a:t>
            </a:r>
            <a:r>
              <a:rPr sz="1150" b="0">
                <a:solidFill>
                  <a:srgbClr val="5E5D5F"/>
                </a:solidFill>
                <a:latin typeface="Arial"/>
                <a:ea typeface="Microsoft YaHei"/>
              </a:rPr>
              <a:t>capex is</a:t>
            </a:r>
            <a:r>
              <a:rPr sz="1150" b="0">
                <a:solidFill>
                  <a:srgbClr val="908E90"/>
                </a:solidFill>
                <a:latin typeface="Arial"/>
                <a:ea typeface="Microsoft YaHei"/>
              </a:rPr>
              <a:t> </a:t>
            </a:r>
            <a:r>
              <a:rPr sz="1150" b="0">
                <a:solidFill>
                  <a:srgbClr val="707171"/>
                </a:solidFill>
                <a:latin typeface="Arial"/>
                <a:ea typeface="Microsoft YaHei"/>
              </a:rPr>
              <a:t>being</a:t>
            </a:r>
            <a:r>
              <a:rPr sz="1150" b="0">
                <a:solidFill>
                  <a:srgbClr val="686767"/>
                </a:solidFill>
                <a:latin typeface="Arial"/>
                <a:ea typeface="Microsoft YaHei"/>
              </a:rPr>
              <a:t> </a:t>
            </a:r>
            <a:r>
              <a:rPr sz="1150" b="0">
                <a:solidFill>
                  <a:srgbClr val="585658"/>
                </a:solidFill>
                <a:latin typeface="Arial"/>
                <a:ea typeface="Microsoft YaHei"/>
              </a:rPr>
              <a:t>funded</a:t>
            </a:r>
            <a:r>
              <a:rPr sz="1150" b="0">
                <a:solidFill>
                  <a:srgbClr val="575657"/>
                </a:solidFill>
                <a:latin typeface="Arial"/>
                <a:ea typeface="Microsoft YaHei"/>
              </a:rPr>
              <a:t> </a:t>
            </a:r>
            <a:r>
              <a:rPr sz="1150" b="0">
                <a:solidFill>
                  <a:srgbClr val="757676"/>
                </a:solidFill>
                <a:latin typeface="Arial"/>
                <a:ea typeface="Microsoft YaHei"/>
              </a:rPr>
              <a:t>by</a:t>
            </a:r>
            <a:r>
              <a:rPr sz="1150" b="0">
                <a:solidFill>
                  <a:srgbClr val="686868"/>
                </a:solidFill>
                <a:latin typeface="Arial"/>
                <a:ea typeface="Microsoft YaHei"/>
              </a:rPr>
              <a:t> </a:t>
            </a:r>
            <a:r>
              <a:rPr sz="1150" b="0">
                <a:solidFill>
                  <a:srgbClr val="585859"/>
                </a:solidFill>
                <a:latin typeface="Arial"/>
                <a:ea typeface="Microsoft YaHei"/>
              </a:rPr>
              <a:t>both</a:t>
            </a:r>
            <a:r>
              <a:rPr sz="1150" b="0">
                <a:solidFill>
                  <a:srgbClr val="777779"/>
                </a:solidFill>
                <a:latin typeface="Arial"/>
                <a:ea typeface="Microsoft YaHei"/>
              </a:rPr>
              <a:t> </a:t>
            </a:r>
            <a:r>
              <a:rPr sz="1150" b="0">
                <a:solidFill>
                  <a:srgbClr val="656465"/>
                </a:solidFill>
                <a:latin typeface="Arial"/>
                <a:ea typeface="Microsoft YaHei"/>
              </a:rPr>
              <a:t>equity </a:t>
            </a:r>
            <a:r>
              <a:rPr sz="1150" b="0">
                <a:solidFill>
                  <a:srgbClr val="767576"/>
                </a:solidFill>
                <a:latin typeface="Arial"/>
                <a:ea typeface="Microsoft YaHei"/>
              </a:rPr>
              <a:t>AND</a:t>
            </a:r>
          </a:p>
        </p:txBody>
      </p:sp>
      <p:sp>
        <p:nvSpPr>
          <p:cNvPr id="10" name="TextBox 9"/>
          <p:cNvSpPr txBox="1"/>
          <p:nvPr/>
        </p:nvSpPr>
        <p:spPr>
          <a:xfrm>
            <a:off x="1689100" y="1454150"/>
            <a:ext cx="4387850" cy="304800"/>
          </a:xfrm>
          <a:prstGeom prst="rect">
            <a:avLst/>
          </a:prstGeom>
          <a:noFill/>
        </p:spPr>
        <p:txBody>
          <a:bodyPr wrap="none" anchor="ctr" lIns="0" rIns="0" tIns="0" bIns="0">
            <a:noAutofit/>
          </a:bodyPr>
          <a:lstStyle/>
          <a:p>
            <a:pPr algn="l">
              <a:lnSpc>
                <a:spcPts val="1400"/>
              </a:lnSpc>
              <a:spcBef>
                <a:spcPts val="0"/>
              </a:spcBef>
              <a:spcAft>
                <a:spcPts val="0"/>
              </a:spcAft>
            </a:pPr>
            <a:r>
              <a:rPr sz="1050" b="0">
                <a:solidFill>
                  <a:srgbClr val="616162"/>
                </a:solidFill>
                <a:latin typeface="Arial"/>
                <a:ea typeface="Microsoft YaHei"/>
              </a:rPr>
              <a:t>debt</a:t>
            </a:r>
            <a:r>
              <a:rPr sz="1050" b="0">
                <a:solidFill>
                  <a:srgbClr val="B9B9BA"/>
                </a:solidFill>
                <a:latin typeface="Arial"/>
                <a:ea typeface="Microsoft YaHei"/>
              </a:rPr>
              <a:t> </a:t>
            </a:r>
            <a:r>
              <a:rPr sz="1050" b="0">
                <a:solidFill>
                  <a:srgbClr val="5C5D5D"/>
                </a:solidFill>
                <a:latin typeface="Arial"/>
                <a:ea typeface="Microsoft YaHei"/>
              </a:rPr>
              <a:t>issuance</a:t>
            </a:r>
            <a:r>
              <a:rPr sz="1050" b="0">
                <a:solidFill>
                  <a:srgbClr val="5E5F5F"/>
                </a:solidFill>
                <a:latin typeface="Arial"/>
                <a:ea typeface="Microsoft YaHei"/>
              </a:rPr>
              <a:t> </a:t>
            </a:r>
            <a:r>
              <a:rPr sz="1050" b="0">
                <a:solidFill>
                  <a:srgbClr val="5E605F"/>
                </a:solidFill>
                <a:latin typeface="Arial"/>
                <a:ea typeface="Microsoft YaHei"/>
              </a:rPr>
              <a:t>simultaneously — </a:t>
            </a:r>
            <a:r>
              <a:rPr sz="1050" b="0">
                <a:solidFill>
                  <a:srgbClr val="575758"/>
                </a:solidFill>
                <a:latin typeface="Arial"/>
                <a:ea typeface="Microsoft YaHei"/>
              </a:rPr>
              <a:t>Lamont</a:t>
            </a:r>
            <a:r>
              <a:rPr sz="1050" b="0">
                <a:solidFill>
                  <a:srgbClr val="717271"/>
                </a:solidFill>
                <a:latin typeface="Arial"/>
                <a:ea typeface="Microsoft YaHei"/>
              </a:rPr>
              <a:t> </a:t>
            </a:r>
            <a:r>
              <a:rPr sz="1050" b="0">
                <a:solidFill>
                  <a:srgbClr val="545556"/>
                </a:solidFill>
                <a:latin typeface="Arial"/>
                <a:ea typeface="Microsoft YaHei"/>
              </a:rPr>
              <a:t>notes</a:t>
            </a:r>
            <a:r>
              <a:rPr sz="1050" b="0">
                <a:solidFill>
                  <a:srgbClr val="5E5E5F"/>
                </a:solidFill>
                <a:latin typeface="Arial"/>
                <a:ea typeface="Microsoft YaHei"/>
              </a:rPr>
              <a:t> this combination</a:t>
            </a:r>
            <a:r>
              <a:rPr sz="1050" b="0">
                <a:solidFill>
                  <a:srgbClr val="2D2C2E"/>
                </a:solidFill>
                <a:latin typeface="Arial"/>
                <a:ea typeface="Microsoft YaHei"/>
              </a:rPr>
              <a:t> </a:t>
            </a:r>
            <a:r>
              <a:rPr sz="1050" b="0">
                <a:solidFill>
                  <a:srgbClr val="656465"/>
                </a:solidFill>
                <a:latin typeface="Arial"/>
                <a:ea typeface="Microsoft YaHei"/>
              </a:rPr>
              <a:t>is </a:t>
            </a:r>
            <a:r>
              <a:rPr sz="1050" b="0">
                <a:solidFill>
                  <a:srgbClr val="848383"/>
                </a:solidFill>
                <a:latin typeface="Arial"/>
                <a:ea typeface="Microsoft YaHei"/>
              </a:rPr>
              <a:t>a </a:t>
            </a:r>
            <a:r>
              <a:rPr sz="1050" b="0">
                <a:solidFill>
                  <a:srgbClr val="5C5D5D"/>
                </a:solidFill>
                <a:latin typeface="Arial"/>
                <a:ea typeface="Microsoft YaHei"/>
              </a:rPr>
              <a:t>more</a:t>
            </a:r>
          </a:p>
          <a:p>
            <a:pPr algn="l">
              <a:lnSpc>
                <a:spcPts val="1400"/>
              </a:lnSpc>
              <a:spcBef>
                <a:spcPts val="0"/>
              </a:spcBef>
              <a:spcAft>
                <a:spcPts val="0"/>
              </a:spcAft>
            </a:pPr>
            <a:r>
              <a:rPr sz="1050" b="0">
                <a:solidFill>
                  <a:srgbClr val="606061"/>
                </a:solidFill>
                <a:latin typeface="Arial"/>
                <a:ea typeface="Microsoft YaHei"/>
              </a:rPr>
              <a:t>negative </a:t>
            </a:r>
            <a:r>
              <a:rPr sz="1050" b="0">
                <a:solidFill>
                  <a:srgbClr val="6E6F70"/>
                </a:solidFill>
                <a:latin typeface="Arial"/>
                <a:ea typeface="Microsoft YaHei"/>
              </a:rPr>
              <a:t>signal</a:t>
            </a:r>
            <a:r>
              <a:rPr sz="1050" b="0">
                <a:solidFill>
                  <a:srgbClr val="C9C9C8"/>
                </a:solidFill>
                <a:latin typeface="Arial"/>
                <a:ea typeface="Microsoft YaHei"/>
              </a:rPr>
              <a:t> </a:t>
            </a:r>
            <a:r>
              <a:rPr sz="1050" b="0">
                <a:solidFill>
                  <a:srgbClr val="817F81"/>
                </a:solidFill>
                <a:latin typeface="Arial"/>
                <a:ea typeface="Microsoft YaHei"/>
              </a:rPr>
              <a:t>for</a:t>
            </a:r>
            <a:r>
              <a:rPr sz="1050" b="0">
                <a:solidFill>
                  <a:srgbClr val="737374"/>
                </a:solidFill>
                <a:latin typeface="Arial"/>
                <a:ea typeface="Microsoft YaHei"/>
              </a:rPr>
              <a:t> both</a:t>
            </a:r>
            <a:r>
              <a:rPr sz="1050" b="0">
                <a:solidFill>
                  <a:srgbClr val="40413F"/>
                </a:solidFill>
                <a:latin typeface="Arial"/>
                <a:ea typeface="Microsoft YaHei"/>
              </a:rPr>
              <a:t> </a:t>
            </a:r>
            <a:r>
              <a:rPr sz="1050" b="0">
                <a:solidFill>
                  <a:srgbClr val="696A6B"/>
                </a:solidFill>
                <a:latin typeface="Arial"/>
                <a:ea typeface="Microsoft YaHei"/>
              </a:rPr>
              <a:t>markets</a:t>
            </a:r>
            <a:r>
              <a:rPr sz="1050" b="0">
                <a:solidFill>
                  <a:srgbClr val="8E8D8F"/>
                </a:solidFill>
                <a:latin typeface="Arial"/>
                <a:ea typeface="Microsoft YaHei"/>
              </a:rPr>
              <a:t> </a:t>
            </a:r>
            <a:r>
              <a:rPr sz="1050" b="0">
                <a:solidFill>
                  <a:srgbClr val="666667"/>
                </a:solidFill>
                <a:latin typeface="Arial"/>
                <a:ea typeface="Microsoft YaHei"/>
              </a:rPr>
              <a:t>than</a:t>
            </a:r>
            <a:r>
              <a:rPr sz="1050" b="0">
                <a:solidFill>
                  <a:srgbClr val="959497"/>
                </a:solidFill>
                <a:latin typeface="Arial"/>
                <a:ea typeface="Microsoft YaHei"/>
              </a:rPr>
              <a:t> </a:t>
            </a:r>
            <a:r>
              <a:rPr sz="1050" b="0">
                <a:solidFill>
                  <a:srgbClr val="616261"/>
                </a:solidFill>
                <a:latin typeface="Arial"/>
                <a:ea typeface="Microsoft YaHei"/>
              </a:rPr>
              <a:t>either</a:t>
            </a:r>
            <a:r>
              <a:rPr sz="1050" b="0">
                <a:solidFill>
                  <a:srgbClr val="5D5C5E"/>
                </a:solidFill>
                <a:latin typeface="Arial"/>
                <a:ea typeface="Microsoft YaHei"/>
              </a:rPr>
              <a:t> </a:t>
            </a:r>
            <a:r>
              <a:rPr sz="1050" b="0">
                <a:solidFill>
                  <a:srgbClr val="646464"/>
                </a:solidFill>
                <a:latin typeface="Arial"/>
                <a:ea typeface="Microsoft YaHei"/>
              </a:rPr>
              <a:t>alone</a:t>
            </a:r>
          </a:p>
        </p:txBody>
      </p:sp>
      <p:sp>
        <p:nvSpPr>
          <p:cNvPr id="11" name="TextBox 10"/>
          <p:cNvSpPr txBox="1"/>
          <p:nvPr/>
        </p:nvSpPr>
        <p:spPr>
          <a:xfrm>
            <a:off x="1092200" y="1555750"/>
            <a:ext cx="450850" cy="209550"/>
          </a:xfrm>
          <a:prstGeom prst="rect">
            <a:avLst/>
          </a:prstGeom>
          <a:noFill/>
        </p:spPr>
        <p:txBody>
          <a:bodyPr wrap="none" anchor="ctr" lIns="0" rIns="0" tIns="0" bIns="0">
            <a:noAutofit/>
          </a:bodyPr>
          <a:lstStyle/>
          <a:p>
            <a:pPr algn="l"/>
            <a:r>
              <a:rPr sz="2100" b="0">
                <a:solidFill>
                  <a:srgbClr val="6987B4"/>
                </a:solidFill>
                <a:latin typeface="Arial"/>
                <a:ea typeface="Microsoft YaHei"/>
              </a:rPr>
              <a:t>8.8</a:t>
            </a:r>
          </a:p>
        </p:txBody>
      </p:sp>
      <p:sp>
        <p:nvSpPr>
          <p:cNvPr id="12" name="TextBox 11"/>
          <p:cNvSpPr txBox="1"/>
          <p:nvPr/>
        </p:nvSpPr>
        <p:spPr>
          <a:xfrm>
            <a:off x="7734300" y="1568450"/>
            <a:ext cx="1955800" cy="127000"/>
          </a:xfrm>
          <a:prstGeom prst="rect">
            <a:avLst/>
          </a:prstGeom>
          <a:noFill/>
        </p:spPr>
        <p:txBody>
          <a:bodyPr wrap="none" anchor="ctr" lIns="0" rIns="0" tIns="0" bIns="0">
            <a:noAutofit/>
          </a:bodyPr>
          <a:lstStyle/>
          <a:p>
            <a:pPr algn="l"/>
            <a:r>
              <a:rPr sz="800" b="0">
                <a:solidFill>
                  <a:srgbClr val="575769"/>
                </a:solidFill>
                <a:latin typeface="Arial"/>
                <a:ea typeface="Microsoft YaHei"/>
              </a:rPr>
              <a:t>Market</a:t>
            </a:r>
            <a:r>
              <a:rPr sz="800" b="0">
                <a:solidFill>
                  <a:srgbClr val="6D6D6F"/>
                </a:solidFill>
                <a:latin typeface="Arial"/>
                <a:ea typeface="Microsoft YaHei"/>
              </a:rPr>
              <a:t> </a:t>
            </a:r>
            <a:r>
              <a:rPr sz="800" b="0">
                <a:solidFill>
                  <a:srgbClr val="676768"/>
                </a:solidFill>
                <a:latin typeface="Arial"/>
                <a:ea typeface="Microsoft YaHei"/>
              </a:rPr>
              <a:t>value</a:t>
            </a:r>
            <a:r>
              <a:rPr sz="800" b="0">
                <a:solidFill>
                  <a:srgbClr val="5A5A5A"/>
                </a:solidFill>
                <a:latin typeface="Arial"/>
                <a:ea typeface="Microsoft YaHei"/>
              </a:rPr>
              <a:t> of </a:t>
            </a:r>
            <a:r>
              <a:rPr sz="800" b="0">
                <a:solidFill>
                  <a:srgbClr val="686968"/>
                </a:solidFill>
                <a:latin typeface="Arial"/>
                <a:ea typeface="Microsoft YaHei"/>
              </a:rPr>
              <a:t>index</a:t>
            </a:r>
            <a:r>
              <a:rPr sz="800" b="0">
                <a:solidFill>
                  <a:srgbClr val="4D4F4F"/>
                </a:solidFill>
                <a:latin typeface="Arial"/>
                <a:ea typeface="Microsoft YaHei"/>
              </a:rPr>
              <a:t>-</a:t>
            </a:r>
            <a:r>
              <a:rPr sz="800" b="0">
                <a:solidFill>
                  <a:srgbClr val="626062"/>
                </a:solidFill>
                <a:latin typeface="Arial"/>
                <a:ea typeface="Microsoft YaHei"/>
              </a:rPr>
              <a:t>eligible </a:t>
            </a:r>
            <a:r>
              <a:rPr sz="800" b="0">
                <a:solidFill>
                  <a:srgbClr val="595959"/>
                </a:solidFill>
                <a:latin typeface="Arial"/>
                <a:ea typeface="Microsoft YaHei"/>
              </a:rPr>
              <a:t>debt</a:t>
            </a:r>
            <a:r>
              <a:rPr sz="800" b="0">
                <a:solidFill>
                  <a:srgbClr val="707070"/>
                </a:solidFill>
                <a:latin typeface="Arial"/>
                <a:ea typeface="Microsoft YaHei"/>
              </a:rPr>
              <a:t> (Ihs)</a:t>
            </a:r>
          </a:p>
        </p:txBody>
      </p:sp>
      <p:sp>
        <p:nvSpPr>
          <p:cNvPr id="13" name="TextBox 12"/>
          <p:cNvSpPr txBox="1"/>
          <p:nvPr/>
        </p:nvSpPr>
        <p:spPr>
          <a:xfrm>
            <a:off x="7067550" y="1593850"/>
            <a:ext cx="234950" cy="120650"/>
          </a:xfrm>
          <a:prstGeom prst="rect">
            <a:avLst/>
          </a:prstGeom>
          <a:noFill/>
        </p:spPr>
        <p:txBody>
          <a:bodyPr wrap="none" anchor="ctr" lIns="0" rIns="0" tIns="0" bIns="0">
            <a:noAutofit/>
          </a:bodyPr>
          <a:lstStyle/>
          <a:p>
            <a:pPr algn="l"/>
            <a:r>
              <a:rPr sz="800" b="1">
                <a:solidFill>
                  <a:srgbClr val="807F7F"/>
                </a:solidFill>
                <a:latin typeface="Arial"/>
                <a:ea typeface="Microsoft YaHei"/>
              </a:rPr>
              <a:t>(</a:t>
            </a:r>
            <a:r>
              <a:rPr sz="800" b="1">
                <a:solidFill>
                  <a:srgbClr val="797979"/>
                </a:solidFill>
                <a:latin typeface="Arial"/>
                <a:ea typeface="Microsoft YaHei"/>
              </a:rPr>
              <a:t>lhs)</a:t>
            </a:r>
          </a:p>
        </p:txBody>
      </p:sp>
      <p:sp>
        <p:nvSpPr>
          <p:cNvPr id="14" name="TextBox 13"/>
          <p:cNvSpPr txBox="1"/>
          <p:nvPr/>
        </p:nvSpPr>
        <p:spPr>
          <a:xfrm>
            <a:off x="11430000" y="1593850"/>
            <a:ext cx="241300" cy="120650"/>
          </a:xfrm>
          <a:prstGeom prst="rect">
            <a:avLst/>
          </a:prstGeom>
          <a:noFill/>
        </p:spPr>
        <p:txBody>
          <a:bodyPr wrap="none" anchor="ctr" lIns="0" rIns="0" tIns="0" bIns="0">
            <a:noAutofit/>
          </a:bodyPr>
          <a:lstStyle/>
          <a:p>
            <a:pPr algn="l"/>
            <a:r>
              <a:rPr sz="800" b="0">
                <a:solidFill>
                  <a:srgbClr val="6B6B6B"/>
                </a:solidFill>
                <a:latin typeface="Arial"/>
                <a:ea typeface="Microsoft YaHei"/>
              </a:rPr>
              <a:t>(rhs)</a:t>
            </a:r>
          </a:p>
        </p:txBody>
      </p:sp>
      <p:sp>
        <p:nvSpPr>
          <p:cNvPr id="15" name="TextBox 14"/>
          <p:cNvSpPr txBox="1"/>
          <p:nvPr/>
        </p:nvSpPr>
        <p:spPr>
          <a:xfrm>
            <a:off x="7067550" y="1727200"/>
            <a:ext cx="196850" cy="107950"/>
          </a:xfrm>
          <a:prstGeom prst="rect">
            <a:avLst/>
          </a:prstGeom>
          <a:noFill/>
        </p:spPr>
        <p:txBody>
          <a:bodyPr wrap="none" anchor="ctr" lIns="0" rIns="0" tIns="0" bIns="0">
            <a:noAutofit/>
          </a:bodyPr>
          <a:lstStyle/>
          <a:p>
            <a:pPr algn="l"/>
            <a:r>
              <a:rPr sz="900" b="1">
                <a:solidFill>
                  <a:srgbClr val="5B585B"/>
                </a:solidFill>
                <a:latin typeface="Arial"/>
                <a:ea typeface="Microsoft YaHei"/>
              </a:rPr>
              <a:t>200</a:t>
            </a:r>
          </a:p>
        </p:txBody>
      </p:sp>
      <p:sp>
        <p:nvSpPr>
          <p:cNvPr id="16" name="TextBox 15"/>
          <p:cNvSpPr txBox="1"/>
          <p:nvPr/>
        </p:nvSpPr>
        <p:spPr>
          <a:xfrm>
            <a:off x="11499850" y="1733550"/>
            <a:ext cx="171450" cy="107950"/>
          </a:xfrm>
          <a:prstGeom prst="rect">
            <a:avLst/>
          </a:prstGeom>
          <a:noFill/>
        </p:spPr>
        <p:txBody>
          <a:bodyPr wrap="none" anchor="ctr" lIns="0" rIns="0" tIns="0" bIns="0">
            <a:noAutofit/>
          </a:bodyPr>
          <a:lstStyle/>
          <a:p>
            <a:pPr algn="l"/>
            <a:r>
              <a:rPr sz="850" b="1">
                <a:solidFill>
                  <a:srgbClr val="727171"/>
                </a:solidFill>
                <a:latin typeface="Arial"/>
                <a:ea typeface="Microsoft YaHei"/>
              </a:rPr>
              <a:t>2</a:t>
            </a:r>
            <a:r>
              <a:rPr sz="850" b="1">
                <a:solidFill>
                  <a:srgbClr val="9B9C9E"/>
                </a:solidFill>
                <a:latin typeface="Arial"/>
                <a:ea typeface="Microsoft YaHei"/>
              </a:rPr>
              <a:t>.</a:t>
            </a:r>
            <a:r>
              <a:rPr sz="850" b="1">
                <a:solidFill>
                  <a:srgbClr val="67676B"/>
                </a:solidFill>
                <a:latin typeface="Arial"/>
                <a:ea typeface="Microsoft YaHei"/>
              </a:rPr>
              <a:t>5</a:t>
            </a:r>
          </a:p>
        </p:txBody>
      </p:sp>
      <p:sp>
        <p:nvSpPr>
          <p:cNvPr id="17" name="TextBox 16"/>
          <p:cNvSpPr txBox="1"/>
          <p:nvPr/>
        </p:nvSpPr>
        <p:spPr>
          <a:xfrm>
            <a:off x="1854200" y="1892300"/>
            <a:ext cx="4565650" cy="273050"/>
          </a:xfrm>
          <a:prstGeom prst="rect">
            <a:avLst/>
          </a:prstGeom>
          <a:noFill/>
        </p:spPr>
        <p:txBody>
          <a:bodyPr wrap="none" anchor="ctr" lIns="0" rIns="0" tIns="0" bIns="0">
            <a:noAutofit/>
          </a:bodyPr>
          <a:lstStyle/>
          <a:p>
            <a:pPr algn="l">
              <a:lnSpc>
                <a:spcPts val="1300"/>
              </a:lnSpc>
              <a:spcBef>
                <a:spcPts val="0"/>
              </a:spcBef>
              <a:spcAft>
                <a:spcPts val="0"/>
              </a:spcAft>
            </a:pPr>
            <a:r>
              <a:rPr sz="850" b="0">
                <a:solidFill>
                  <a:srgbClr val="6D6E6E"/>
                </a:solidFill>
                <a:latin typeface="Arial"/>
                <a:ea typeface="Microsoft YaHei"/>
              </a:rPr>
              <a:t>Five</a:t>
            </a:r>
            <a:r>
              <a:rPr sz="850" b="0">
                <a:solidFill>
                  <a:srgbClr val="797979"/>
                </a:solidFill>
                <a:latin typeface="Arial"/>
                <a:ea typeface="Microsoft YaHei"/>
              </a:rPr>
              <a:t> largest</a:t>
            </a:r>
            <a:r>
              <a:rPr sz="850" b="0">
                <a:solidFill>
                  <a:srgbClr val="767776"/>
                </a:solidFill>
                <a:latin typeface="Arial"/>
                <a:ea typeface="Microsoft YaHei"/>
              </a:rPr>
              <a:t> hyperscalers</a:t>
            </a:r>
            <a:r>
              <a:rPr sz="850" b="0">
                <a:solidFill>
                  <a:srgbClr val="6E6F6F"/>
                </a:solidFill>
                <a:latin typeface="Arial"/>
                <a:ea typeface="Microsoft YaHei"/>
              </a:rPr>
              <a:t> expected </a:t>
            </a:r>
            <a:r>
              <a:rPr sz="850" b="0">
                <a:solidFill>
                  <a:srgbClr val="6E6D6E"/>
                </a:solidFill>
                <a:latin typeface="Arial"/>
                <a:ea typeface="Microsoft YaHei"/>
              </a:rPr>
              <a:t>to</a:t>
            </a:r>
            <a:r>
              <a:rPr sz="850" b="0">
                <a:solidFill>
                  <a:srgbClr val="C0C0C0"/>
                </a:solidFill>
                <a:latin typeface="Arial"/>
                <a:ea typeface="Microsoft YaHei"/>
              </a:rPr>
              <a:t> </a:t>
            </a:r>
            <a:r>
              <a:rPr sz="850" b="0">
                <a:solidFill>
                  <a:srgbClr val="6E6D6E"/>
                </a:solidFill>
                <a:latin typeface="Arial"/>
                <a:ea typeface="Microsoft YaHei"/>
              </a:rPr>
              <a:t>invest</a:t>
            </a:r>
            <a:r>
              <a:rPr sz="850" b="0">
                <a:solidFill>
                  <a:srgbClr val="838485"/>
                </a:solidFill>
                <a:latin typeface="Arial"/>
                <a:ea typeface="Microsoft YaHei"/>
              </a:rPr>
              <a:t> </a:t>
            </a:r>
            <a:r>
              <a:rPr sz="850" b="0">
                <a:solidFill>
                  <a:srgbClr val="525352"/>
                </a:solidFill>
                <a:latin typeface="Arial"/>
                <a:ea typeface="Microsoft YaHei"/>
              </a:rPr>
              <a:t>a </a:t>
            </a:r>
            <a:r>
              <a:rPr sz="850" b="0">
                <a:solidFill>
                  <a:srgbClr val="666666"/>
                </a:solidFill>
                <a:latin typeface="Arial"/>
                <a:ea typeface="Microsoft YaHei"/>
              </a:rPr>
              <a:t>combined $5.8tn</a:t>
            </a:r>
            <a:r>
              <a:rPr sz="850" b="0">
                <a:solidFill>
                  <a:srgbClr val="4A4A49"/>
                </a:solidFill>
                <a:latin typeface="Arial"/>
                <a:ea typeface="Microsoft YaHei"/>
              </a:rPr>
              <a:t> </a:t>
            </a:r>
            <a:r>
              <a:rPr sz="850" b="0">
                <a:solidFill>
                  <a:srgbClr val="808181"/>
                </a:solidFill>
                <a:latin typeface="Arial"/>
                <a:ea typeface="Microsoft YaHei"/>
              </a:rPr>
              <a:t>in</a:t>
            </a:r>
            <a:r>
              <a:rPr sz="850" b="0">
                <a:solidFill>
                  <a:srgbClr val="5E5E5C"/>
                </a:solidFill>
                <a:latin typeface="Arial"/>
                <a:ea typeface="Microsoft YaHei"/>
              </a:rPr>
              <a:t> AI</a:t>
            </a:r>
            <a:r>
              <a:rPr sz="850" b="0">
                <a:solidFill>
                  <a:srgbClr val="A7A6A7"/>
                </a:solidFill>
                <a:latin typeface="Arial"/>
                <a:ea typeface="Microsoft YaHei"/>
              </a:rPr>
              <a:t> </a:t>
            </a:r>
            <a:r>
              <a:rPr sz="850" b="0">
                <a:solidFill>
                  <a:srgbClr val="797A7A"/>
                </a:solidFill>
                <a:latin typeface="Arial"/>
                <a:ea typeface="Microsoft YaHei"/>
              </a:rPr>
              <a:t>capex </a:t>
            </a:r>
            <a:r>
              <a:rPr sz="850" b="0">
                <a:solidFill>
                  <a:srgbClr val="646665"/>
                </a:solidFill>
                <a:latin typeface="Arial"/>
                <a:ea typeface="Microsoft YaHei"/>
              </a:rPr>
              <a:t>(FY2025-30</a:t>
            </a:r>
            <a:r>
              <a:rPr sz="850" b="0">
                <a:solidFill>
                  <a:srgbClr val="555656"/>
                </a:solidFill>
                <a:latin typeface="Arial"/>
                <a:ea typeface="Microsoft YaHei"/>
              </a:rPr>
              <a:t>)</a:t>
            </a:r>
            <a:r>
              <a:rPr sz="850" b="0">
                <a:solidFill>
                  <a:srgbClr val="979599"/>
                </a:solidFill>
                <a:latin typeface="Arial"/>
                <a:ea typeface="Microsoft YaHei"/>
              </a:rPr>
              <a:t>;</a:t>
            </a:r>
          </a:p>
          <a:p>
            <a:pPr algn="l">
              <a:lnSpc>
                <a:spcPts val="1300"/>
              </a:lnSpc>
              <a:spcBef>
                <a:spcPts val="0"/>
              </a:spcBef>
              <a:spcAft>
                <a:spcPts val="0"/>
              </a:spcAft>
            </a:pPr>
            <a:r>
              <a:rPr sz="850" b="0">
                <a:solidFill>
                  <a:srgbClr val="656463"/>
                </a:solidFill>
                <a:latin typeface="Arial"/>
                <a:ea typeface="Microsoft YaHei"/>
              </a:rPr>
              <a:t>consensus capex</a:t>
            </a:r>
            <a:r>
              <a:rPr sz="850" b="0">
                <a:solidFill>
                  <a:srgbClr val="868587"/>
                </a:solidFill>
                <a:latin typeface="Arial"/>
                <a:ea typeface="Microsoft YaHei"/>
              </a:rPr>
              <a:t> </a:t>
            </a:r>
            <a:r>
              <a:rPr sz="850" b="0">
                <a:solidFill>
                  <a:srgbClr val="5A5A5B"/>
                </a:solidFill>
                <a:latin typeface="Arial"/>
                <a:ea typeface="Microsoft YaHei"/>
              </a:rPr>
              <a:t>already</a:t>
            </a:r>
            <a:r>
              <a:rPr sz="850" b="0">
                <a:solidFill>
                  <a:srgbClr val="545254"/>
                </a:solidFill>
                <a:latin typeface="Arial"/>
                <a:ea typeface="Microsoft YaHei"/>
              </a:rPr>
              <a:t> </a:t>
            </a:r>
            <a:r>
              <a:rPr sz="850" b="0">
                <a:solidFill>
                  <a:srgbClr val="6F6E6E"/>
                </a:solidFill>
                <a:latin typeface="Arial"/>
                <a:ea typeface="Microsoft YaHei"/>
              </a:rPr>
              <a:t>consumes the </a:t>
            </a:r>
            <a:r>
              <a:rPr sz="850" b="0">
                <a:solidFill>
                  <a:srgbClr val="6D6E70"/>
                </a:solidFill>
                <a:latin typeface="Arial"/>
                <a:ea typeface="Microsoft YaHei"/>
              </a:rPr>
              <a:t>majority of</a:t>
            </a:r>
            <a:r>
              <a:rPr sz="850" b="0">
                <a:solidFill>
                  <a:srgbClr val="8B8C8C"/>
                </a:solidFill>
                <a:latin typeface="Arial"/>
                <a:ea typeface="Microsoft YaHei"/>
              </a:rPr>
              <a:t> </a:t>
            </a:r>
            <a:r>
              <a:rPr sz="850" b="0">
                <a:solidFill>
                  <a:srgbClr val="656566"/>
                </a:solidFill>
                <a:latin typeface="Arial"/>
                <a:ea typeface="Microsoft YaHei"/>
              </a:rPr>
              <a:t>their </a:t>
            </a:r>
            <a:r>
              <a:rPr sz="850" b="0">
                <a:solidFill>
                  <a:srgbClr val="626161"/>
                </a:solidFill>
                <a:latin typeface="Arial"/>
                <a:ea typeface="Microsoft YaHei"/>
              </a:rPr>
              <a:t>operating</a:t>
            </a:r>
            <a:r>
              <a:rPr sz="850" b="0">
                <a:solidFill>
                  <a:srgbClr val="4E5151"/>
                </a:solidFill>
                <a:latin typeface="Arial"/>
                <a:ea typeface="Microsoft YaHei"/>
              </a:rPr>
              <a:t> </a:t>
            </a:r>
            <a:r>
              <a:rPr sz="850" b="0">
                <a:solidFill>
                  <a:srgbClr val="6C6C6D"/>
                </a:solidFill>
                <a:latin typeface="Arial"/>
                <a:ea typeface="Microsoft YaHei"/>
              </a:rPr>
              <a:t>cash flow</a:t>
            </a:r>
          </a:p>
        </p:txBody>
      </p:sp>
      <p:sp>
        <p:nvSpPr>
          <p:cNvPr id="18" name="TextBox 17"/>
          <p:cNvSpPr txBox="1"/>
          <p:nvPr/>
        </p:nvSpPr>
        <p:spPr>
          <a:xfrm>
            <a:off x="11493500" y="2025650"/>
            <a:ext cx="177800" cy="107950"/>
          </a:xfrm>
          <a:prstGeom prst="rect">
            <a:avLst/>
          </a:prstGeom>
          <a:noFill/>
        </p:spPr>
        <p:txBody>
          <a:bodyPr wrap="none" anchor="ctr" lIns="0" rIns="0" tIns="0" bIns="0">
            <a:noAutofit/>
          </a:bodyPr>
          <a:lstStyle/>
          <a:p>
            <a:pPr algn="l"/>
            <a:r>
              <a:rPr sz="850" b="1">
                <a:solidFill>
                  <a:srgbClr val="878588"/>
                </a:solidFill>
                <a:latin typeface="Arial"/>
                <a:ea typeface="Microsoft YaHei"/>
              </a:rPr>
              <a:t>2.0</a:t>
            </a:r>
          </a:p>
        </p:txBody>
      </p:sp>
      <p:sp>
        <p:nvSpPr>
          <p:cNvPr id="19" name="TextBox 18"/>
          <p:cNvSpPr txBox="1"/>
          <p:nvPr/>
        </p:nvSpPr>
        <p:spPr>
          <a:xfrm>
            <a:off x="7073900" y="2101850"/>
            <a:ext cx="190500" cy="107950"/>
          </a:xfrm>
          <a:prstGeom prst="rect">
            <a:avLst/>
          </a:prstGeom>
          <a:noFill/>
        </p:spPr>
        <p:txBody>
          <a:bodyPr wrap="none" anchor="ctr" lIns="0" rIns="0" tIns="0" bIns="0">
            <a:noAutofit/>
          </a:bodyPr>
          <a:lstStyle/>
          <a:p>
            <a:pPr algn="l"/>
            <a:r>
              <a:rPr sz="850" b="1">
                <a:solidFill>
                  <a:srgbClr val="595859"/>
                </a:solidFill>
                <a:latin typeface="Arial"/>
                <a:ea typeface="Microsoft YaHei"/>
              </a:rPr>
              <a:t>150</a:t>
            </a:r>
          </a:p>
        </p:txBody>
      </p:sp>
      <p:sp>
        <p:nvSpPr>
          <p:cNvPr id="20" name="TextBox 19"/>
          <p:cNvSpPr txBox="1"/>
          <p:nvPr/>
        </p:nvSpPr>
        <p:spPr>
          <a:xfrm>
            <a:off x="1847850" y="2292350"/>
            <a:ext cx="4165600" cy="285750"/>
          </a:xfrm>
          <a:prstGeom prst="rect">
            <a:avLst/>
          </a:prstGeom>
          <a:noFill/>
        </p:spPr>
        <p:txBody>
          <a:bodyPr wrap="none" anchor="ctr" lIns="0" rIns="0" tIns="0" bIns="0">
            <a:noAutofit/>
          </a:bodyPr>
          <a:lstStyle/>
          <a:p>
            <a:pPr algn="l">
              <a:lnSpc>
                <a:spcPts val="1300"/>
              </a:lnSpc>
              <a:spcBef>
                <a:spcPts val="0"/>
              </a:spcBef>
              <a:spcAft>
                <a:spcPts val="0"/>
              </a:spcAft>
            </a:pPr>
            <a:r>
              <a:rPr sz="900" b="0">
                <a:solidFill>
                  <a:srgbClr val="6F7171"/>
                </a:solidFill>
                <a:latin typeface="Arial"/>
                <a:ea typeface="Microsoft YaHei"/>
              </a:rPr>
              <a:t>Hyperscalers</a:t>
            </a:r>
            <a:r>
              <a:rPr sz="900" b="0">
                <a:solidFill>
                  <a:srgbClr val="666666"/>
                </a:solidFill>
                <a:latin typeface="Arial"/>
                <a:ea typeface="Microsoft YaHei"/>
              </a:rPr>
              <a:t> have issued $194bn</a:t>
            </a:r>
            <a:r>
              <a:rPr sz="900" b="0">
                <a:solidFill>
                  <a:srgbClr val="787878"/>
                </a:solidFill>
                <a:latin typeface="Arial"/>
                <a:ea typeface="Microsoft YaHei"/>
              </a:rPr>
              <a:t> of</a:t>
            </a:r>
            <a:r>
              <a:rPr sz="900" b="0">
                <a:solidFill>
                  <a:srgbClr val="3F3D3F"/>
                </a:solidFill>
                <a:latin typeface="Arial"/>
                <a:ea typeface="Microsoft YaHei"/>
              </a:rPr>
              <a:t> </a:t>
            </a:r>
            <a:r>
              <a:rPr sz="900" b="0">
                <a:solidFill>
                  <a:srgbClr val="676468"/>
                </a:solidFill>
                <a:latin typeface="Arial"/>
                <a:ea typeface="Microsoft YaHei"/>
              </a:rPr>
              <a:t>IG</a:t>
            </a:r>
            <a:r>
              <a:rPr sz="900" b="0">
                <a:solidFill>
                  <a:srgbClr val="6D6E6E"/>
                </a:solidFill>
                <a:latin typeface="Arial"/>
                <a:ea typeface="Microsoft YaHei"/>
              </a:rPr>
              <a:t>-rated</a:t>
            </a:r>
            <a:r>
              <a:rPr sz="900" b="0">
                <a:solidFill>
                  <a:srgbClr val="4D4E50"/>
                </a:solidFill>
                <a:latin typeface="Arial"/>
                <a:ea typeface="Microsoft YaHei"/>
              </a:rPr>
              <a:t> debt</a:t>
            </a:r>
            <a:r>
              <a:rPr sz="900" b="0">
                <a:solidFill>
                  <a:srgbClr val="6A6A6B"/>
                </a:solidFill>
                <a:latin typeface="Arial"/>
                <a:ea typeface="Microsoft YaHei"/>
              </a:rPr>
              <a:t> YTD 2026</a:t>
            </a:r>
            <a:r>
              <a:rPr sz="900" b="0">
                <a:solidFill>
                  <a:srgbClr val="9F9EA0"/>
                </a:solidFill>
                <a:latin typeface="Arial"/>
                <a:ea typeface="Microsoft YaHei"/>
              </a:rPr>
              <a:t>,</a:t>
            </a:r>
            <a:r>
              <a:rPr sz="900" b="0">
                <a:solidFill>
                  <a:srgbClr val="636465"/>
                </a:solidFill>
                <a:latin typeface="Arial"/>
                <a:ea typeface="Microsoft YaHei"/>
              </a:rPr>
              <a:t> already exceeding</a:t>
            </a:r>
          </a:p>
          <a:p>
            <a:pPr algn="l">
              <a:lnSpc>
                <a:spcPts val="1300"/>
              </a:lnSpc>
              <a:spcBef>
                <a:spcPts val="0"/>
              </a:spcBef>
              <a:spcAft>
                <a:spcPts val="0"/>
              </a:spcAft>
            </a:pPr>
            <a:r>
              <a:rPr sz="900" b="0">
                <a:solidFill>
                  <a:srgbClr val="5F5F5F"/>
                </a:solidFill>
                <a:latin typeface="Arial"/>
                <a:ea typeface="Microsoft YaHei"/>
              </a:rPr>
              <a:t>full</a:t>
            </a:r>
            <a:r>
              <a:rPr sz="900" b="0">
                <a:solidFill>
                  <a:srgbClr val="6B6B6B"/>
                </a:solidFill>
                <a:latin typeface="Arial"/>
                <a:ea typeface="Microsoft YaHei"/>
              </a:rPr>
              <a:t>-year</a:t>
            </a:r>
            <a:r>
              <a:rPr sz="900" b="0">
                <a:solidFill>
                  <a:srgbClr val="68696A"/>
                </a:solidFill>
                <a:latin typeface="Arial"/>
                <a:ea typeface="Microsoft YaHei"/>
              </a:rPr>
              <a:t> 2025'</a:t>
            </a:r>
            <a:r>
              <a:rPr sz="900" b="0">
                <a:solidFill>
                  <a:srgbClr val="888688"/>
                </a:solidFill>
                <a:latin typeface="Arial"/>
                <a:ea typeface="Microsoft YaHei"/>
              </a:rPr>
              <a:t>s</a:t>
            </a:r>
            <a:r>
              <a:rPr sz="900" b="0">
                <a:solidFill>
                  <a:srgbClr val="3C403E"/>
                </a:solidFill>
                <a:latin typeface="Arial"/>
                <a:ea typeface="Microsoft YaHei"/>
              </a:rPr>
              <a:t> </a:t>
            </a:r>
            <a:r>
              <a:rPr sz="900" b="0">
                <a:solidFill>
                  <a:srgbClr val="5C5B5E"/>
                </a:solidFill>
                <a:latin typeface="Arial"/>
                <a:ea typeface="Microsoft YaHei"/>
              </a:rPr>
              <a:t>$108bn</a:t>
            </a:r>
          </a:p>
        </p:txBody>
      </p:sp>
      <p:sp>
        <p:nvSpPr>
          <p:cNvPr id="21" name="TextBox 20"/>
          <p:cNvSpPr txBox="1"/>
          <p:nvPr/>
        </p:nvSpPr>
        <p:spPr>
          <a:xfrm>
            <a:off x="11499850" y="2324100"/>
            <a:ext cx="171450" cy="107950"/>
          </a:xfrm>
          <a:prstGeom prst="rect">
            <a:avLst/>
          </a:prstGeom>
          <a:noFill/>
        </p:spPr>
        <p:txBody>
          <a:bodyPr wrap="none" anchor="ctr" lIns="0" rIns="0" tIns="0" bIns="0">
            <a:noAutofit/>
          </a:bodyPr>
          <a:lstStyle/>
          <a:p>
            <a:pPr algn="l"/>
            <a:r>
              <a:rPr sz="850" b="1">
                <a:solidFill>
                  <a:srgbClr val="9B999B"/>
                </a:solidFill>
                <a:latin typeface="Arial"/>
                <a:ea typeface="Microsoft YaHei"/>
              </a:rPr>
              <a:t>1.</a:t>
            </a:r>
            <a:r>
              <a:rPr sz="850" b="1">
                <a:solidFill>
                  <a:srgbClr val="696969"/>
                </a:solidFill>
                <a:latin typeface="Arial"/>
                <a:ea typeface="Microsoft YaHei"/>
              </a:rPr>
              <a:t>5</a:t>
            </a:r>
          </a:p>
        </p:txBody>
      </p:sp>
      <p:sp>
        <p:nvSpPr>
          <p:cNvPr id="22" name="TextBox 21"/>
          <p:cNvSpPr txBox="1"/>
          <p:nvPr/>
        </p:nvSpPr>
        <p:spPr>
          <a:xfrm>
            <a:off x="7073900" y="2457450"/>
            <a:ext cx="190500" cy="107950"/>
          </a:xfrm>
          <a:prstGeom prst="rect">
            <a:avLst/>
          </a:prstGeom>
          <a:noFill/>
        </p:spPr>
        <p:txBody>
          <a:bodyPr wrap="none" anchor="ctr" lIns="0" rIns="0" tIns="0" bIns="0">
            <a:noAutofit/>
          </a:bodyPr>
          <a:lstStyle/>
          <a:p>
            <a:pPr algn="l"/>
            <a:r>
              <a:rPr sz="850" b="1">
                <a:solidFill>
                  <a:srgbClr val="575658"/>
                </a:solidFill>
                <a:latin typeface="Arial"/>
                <a:ea typeface="Microsoft YaHei"/>
              </a:rPr>
              <a:t>100</a:t>
            </a:r>
          </a:p>
        </p:txBody>
      </p:sp>
      <p:sp>
        <p:nvSpPr>
          <p:cNvPr id="23" name="TextBox 22"/>
          <p:cNvSpPr txBox="1"/>
          <p:nvPr/>
        </p:nvSpPr>
        <p:spPr>
          <a:xfrm>
            <a:off x="11506200" y="2622550"/>
            <a:ext cx="165100" cy="107950"/>
          </a:xfrm>
          <a:prstGeom prst="rect">
            <a:avLst/>
          </a:prstGeom>
          <a:noFill/>
        </p:spPr>
        <p:txBody>
          <a:bodyPr wrap="none" anchor="ctr" lIns="0" rIns="0" tIns="0" bIns="0">
            <a:noAutofit/>
          </a:bodyPr>
          <a:lstStyle/>
          <a:p>
            <a:pPr algn="l"/>
            <a:r>
              <a:rPr sz="800" b="1">
                <a:solidFill>
                  <a:srgbClr val="8D8E8C"/>
                </a:solidFill>
                <a:latin typeface="Arial"/>
                <a:ea typeface="Microsoft YaHei"/>
              </a:rPr>
              <a:t>1.0</a:t>
            </a:r>
          </a:p>
        </p:txBody>
      </p:sp>
      <p:sp>
        <p:nvSpPr>
          <p:cNvPr id="24" name="TextBox 23"/>
          <p:cNvSpPr txBox="1"/>
          <p:nvPr/>
        </p:nvSpPr>
        <p:spPr>
          <a:xfrm>
            <a:off x="1847850" y="2705100"/>
            <a:ext cx="4318000" cy="279400"/>
          </a:xfrm>
          <a:prstGeom prst="rect">
            <a:avLst/>
          </a:prstGeom>
          <a:noFill/>
        </p:spPr>
        <p:txBody>
          <a:bodyPr wrap="none" anchor="ctr" lIns="0" rIns="0" tIns="0" bIns="0">
            <a:noAutofit/>
          </a:bodyPr>
          <a:lstStyle/>
          <a:p>
            <a:pPr algn="l">
              <a:lnSpc>
                <a:spcPts val="1300"/>
              </a:lnSpc>
              <a:spcBef>
                <a:spcPts val="0"/>
              </a:spcBef>
              <a:spcAft>
                <a:spcPts val="0"/>
              </a:spcAft>
            </a:pPr>
            <a:r>
              <a:rPr sz="900" b="0">
                <a:solidFill>
                  <a:srgbClr val="68676A"/>
                </a:solidFill>
                <a:latin typeface="Arial"/>
                <a:ea typeface="Microsoft YaHei"/>
              </a:rPr>
              <a:t>Technology </a:t>
            </a:r>
            <a:r>
              <a:rPr sz="900" b="0">
                <a:solidFill>
                  <a:srgbClr val="616264"/>
                </a:solidFill>
                <a:latin typeface="Arial"/>
                <a:ea typeface="Microsoft YaHei"/>
              </a:rPr>
              <a:t>now</a:t>
            </a:r>
            <a:r>
              <a:rPr sz="900" b="0">
                <a:solidFill>
                  <a:srgbClr val="6C6B6C"/>
                </a:solidFill>
                <a:latin typeface="Arial"/>
                <a:ea typeface="Microsoft YaHei"/>
              </a:rPr>
              <a:t> represents</a:t>
            </a:r>
            <a:r>
              <a:rPr sz="900" b="0">
                <a:solidFill>
                  <a:srgbClr val="5F5E60"/>
                </a:solidFill>
                <a:latin typeface="Arial"/>
                <a:ea typeface="Microsoft YaHei"/>
              </a:rPr>
              <a:t> 20</a:t>
            </a:r>
            <a:r>
              <a:rPr sz="900" b="0">
                <a:solidFill>
                  <a:srgbClr val="727374"/>
                </a:solidFill>
                <a:latin typeface="Arial"/>
                <a:ea typeface="Microsoft YaHei"/>
              </a:rPr>
              <a:t>% </a:t>
            </a:r>
            <a:r>
              <a:rPr sz="900" b="0">
                <a:solidFill>
                  <a:srgbClr val="666767"/>
                </a:solidFill>
                <a:latin typeface="Arial"/>
                <a:ea typeface="Microsoft YaHei"/>
              </a:rPr>
              <a:t>of</a:t>
            </a:r>
            <a:r>
              <a:rPr sz="900" b="0">
                <a:solidFill>
                  <a:srgbClr val="81817F"/>
                </a:solidFill>
                <a:latin typeface="Arial"/>
                <a:ea typeface="Microsoft YaHei"/>
              </a:rPr>
              <a:t> </a:t>
            </a:r>
            <a:r>
              <a:rPr sz="900" b="0">
                <a:solidFill>
                  <a:srgbClr val="686768"/>
                </a:solidFill>
                <a:latin typeface="Arial"/>
                <a:ea typeface="Microsoft YaHei"/>
              </a:rPr>
              <a:t>all </a:t>
            </a:r>
            <a:r>
              <a:rPr sz="900" b="0">
                <a:solidFill>
                  <a:srgbClr val="5D5D60"/>
                </a:solidFill>
                <a:latin typeface="Arial"/>
                <a:ea typeface="Microsoft YaHei"/>
              </a:rPr>
              <a:t>YTD</a:t>
            </a:r>
            <a:r>
              <a:rPr sz="900" b="0">
                <a:solidFill>
                  <a:srgbClr val="4C4C4D"/>
                </a:solidFill>
                <a:latin typeface="Arial"/>
                <a:ea typeface="Microsoft YaHei"/>
              </a:rPr>
              <a:t> </a:t>
            </a:r>
            <a:r>
              <a:rPr sz="900" b="0">
                <a:solidFill>
                  <a:srgbClr val="757576"/>
                </a:solidFill>
                <a:latin typeface="Arial"/>
                <a:ea typeface="Microsoft YaHei"/>
              </a:rPr>
              <a:t>USD</a:t>
            </a:r>
            <a:r>
              <a:rPr sz="900" b="0">
                <a:solidFill>
                  <a:srgbClr val="707171"/>
                </a:solidFill>
                <a:latin typeface="Arial"/>
                <a:ea typeface="Microsoft YaHei"/>
              </a:rPr>
              <a:t> IG </a:t>
            </a:r>
            <a:r>
              <a:rPr sz="900" b="0">
                <a:solidFill>
                  <a:srgbClr val="6D6E6D"/>
                </a:solidFill>
                <a:latin typeface="Arial"/>
                <a:ea typeface="Microsoft YaHei"/>
              </a:rPr>
              <a:t>gross</a:t>
            </a:r>
            <a:r>
              <a:rPr sz="900" b="0">
                <a:solidFill>
                  <a:srgbClr val="595A5A"/>
                </a:solidFill>
                <a:latin typeface="Arial"/>
                <a:ea typeface="Microsoft YaHei"/>
              </a:rPr>
              <a:t> </a:t>
            </a:r>
            <a:r>
              <a:rPr sz="900" b="0">
                <a:solidFill>
                  <a:srgbClr val="686869"/>
                </a:solidFill>
                <a:latin typeface="Arial"/>
                <a:ea typeface="Microsoft YaHei"/>
              </a:rPr>
              <a:t>supply (a new </a:t>
            </a:r>
            <a:r>
              <a:rPr sz="900" b="0">
                <a:solidFill>
                  <a:srgbClr val="6C6C6E"/>
                </a:solidFill>
                <a:latin typeface="Arial"/>
                <a:ea typeface="Microsoft YaHei"/>
              </a:rPr>
              <a:t>record</a:t>
            </a:r>
            <a:r>
              <a:rPr sz="900" b="0">
                <a:solidFill>
                  <a:srgbClr val="5B5D5B"/>
                </a:solidFill>
                <a:latin typeface="Arial"/>
                <a:ea typeface="Microsoft YaHei"/>
              </a:rPr>
              <a:t>)</a:t>
            </a:r>
            <a:r>
              <a:rPr sz="900" b="0">
                <a:solidFill>
                  <a:srgbClr val="898886"/>
                </a:solidFill>
                <a:latin typeface="Arial"/>
                <a:ea typeface="Microsoft YaHei"/>
              </a:rPr>
              <a:t>,</a:t>
            </a:r>
          </a:p>
          <a:p>
            <a:pPr algn="l">
              <a:lnSpc>
                <a:spcPts val="1300"/>
              </a:lnSpc>
              <a:spcBef>
                <a:spcPts val="0"/>
              </a:spcBef>
              <a:spcAft>
                <a:spcPts val="0"/>
              </a:spcAft>
            </a:pPr>
            <a:r>
              <a:rPr sz="900" b="0">
                <a:solidFill>
                  <a:srgbClr val="595958"/>
                </a:solidFill>
                <a:latin typeface="Arial"/>
                <a:ea typeface="Microsoft YaHei"/>
              </a:rPr>
              <a:t>and</a:t>
            </a:r>
            <a:r>
              <a:rPr sz="900" b="0">
                <a:solidFill>
                  <a:srgbClr val="646566"/>
                </a:solidFill>
                <a:latin typeface="Arial"/>
                <a:ea typeface="Microsoft YaHei"/>
              </a:rPr>
              <a:t> USD </a:t>
            </a:r>
            <a:r>
              <a:rPr sz="900" b="0">
                <a:solidFill>
                  <a:srgbClr val="464547"/>
                </a:solidFill>
                <a:latin typeface="Arial"/>
                <a:ea typeface="Microsoft YaHei"/>
              </a:rPr>
              <a:t>IG</a:t>
            </a:r>
            <a:r>
              <a:rPr sz="900" b="0">
                <a:solidFill>
                  <a:srgbClr val="6D6F70"/>
                </a:solidFill>
                <a:latin typeface="Arial"/>
                <a:ea typeface="Microsoft YaHei"/>
              </a:rPr>
              <a:t> </a:t>
            </a:r>
            <a:r>
              <a:rPr sz="900" b="0">
                <a:solidFill>
                  <a:srgbClr val="5B5A5A"/>
                </a:solidFill>
                <a:latin typeface="Arial"/>
                <a:ea typeface="Microsoft YaHei"/>
              </a:rPr>
              <a:t>Tech</a:t>
            </a:r>
            <a:r>
              <a:rPr sz="900" b="0">
                <a:solidFill>
                  <a:srgbClr val="5E5B5E"/>
                </a:solidFill>
                <a:latin typeface="Arial"/>
                <a:ea typeface="Microsoft YaHei"/>
              </a:rPr>
              <a:t> </a:t>
            </a:r>
            <a:r>
              <a:rPr sz="900" b="0">
                <a:solidFill>
                  <a:srgbClr val="757575"/>
                </a:solidFill>
                <a:latin typeface="Arial"/>
                <a:ea typeface="Microsoft YaHei"/>
              </a:rPr>
              <a:t>spreads</a:t>
            </a:r>
            <a:r>
              <a:rPr sz="900" b="0">
                <a:solidFill>
                  <a:srgbClr val="989798"/>
                </a:solidFill>
                <a:latin typeface="Arial"/>
                <a:ea typeface="Microsoft YaHei"/>
              </a:rPr>
              <a:t> </a:t>
            </a:r>
            <a:r>
              <a:rPr sz="900" b="0">
                <a:solidFill>
                  <a:srgbClr val="707071"/>
                </a:solidFill>
                <a:latin typeface="Arial"/>
                <a:ea typeface="Microsoft YaHei"/>
              </a:rPr>
              <a:t>have moved </a:t>
            </a:r>
            <a:r>
              <a:rPr sz="900" b="0">
                <a:solidFill>
                  <a:srgbClr val="606162"/>
                </a:solidFill>
                <a:latin typeface="Arial"/>
                <a:ea typeface="Microsoft YaHei"/>
              </a:rPr>
              <a:t>from </a:t>
            </a:r>
            <a:r>
              <a:rPr sz="900" b="0">
                <a:solidFill>
                  <a:srgbClr val="606161"/>
                </a:solidFill>
                <a:latin typeface="Arial"/>
                <a:ea typeface="Microsoft YaHei"/>
              </a:rPr>
              <a:t>historically</a:t>
            </a:r>
            <a:r>
              <a:rPr sz="900" b="0">
                <a:solidFill>
                  <a:srgbClr val="7A777A"/>
                </a:solidFill>
                <a:latin typeface="Arial"/>
                <a:ea typeface="Microsoft YaHei"/>
              </a:rPr>
              <a:t> </a:t>
            </a:r>
            <a:r>
              <a:rPr sz="900" b="0">
                <a:solidFill>
                  <a:srgbClr val="737374"/>
                </a:solidFill>
                <a:latin typeface="Arial"/>
                <a:ea typeface="Microsoft YaHei"/>
              </a:rPr>
              <a:t>tight</a:t>
            </a:r>
            <a:r>
              <a:rPr sz="900" b="0">
                <a:solidFill>
                  <a:srgbClr val="656664"/>
                </a:solidFill>
                <a:latin typeface="Arial"/>
                <a:ea typeface="Microsoft YaHei"/>
              </a:rPr>
              <a:t> to modestly </a:t>
            </a:r>
            <a:r>
              <a:rPr sz="900" b="0">
                <a:solidFill>
                  <a:srgbClr val="59595B"/>
                </a:solidFill>
                <a:latin typeface="Arial"/>
                <a:ea typeface="Microsoft YaHei"/>
              </a:rPr>
              <a:t>wide</a:t>
            </a:r>
            <a:r>
              <a:rPr sz="900" b="0">
                <a:solidFill>
                  <a:srgbClr val="6B6B6D"/>
                </a:solidFill>
                <a:latin typeface="Arial"/>
                <a:ea typeface="Microsoft YaHei"/>
              </a:rPr>
              <a:t> vs</a:t>
            </a:r>
          </a:p>
        </p:txBody>
      </p:sp>
      <p:sp>
        <p:nvSpPr>
          <p:cNvPr id="25" name="TextBox 24"/>
          <p:cNvSpPr txBox="1"/>
          <p:nvPr/>
        </p:nvSpPr>
        <p:spPr>
          <a:xfrm>
            <a:off x="11493500" y="2914650"/>
            <a:ext cx="177800" cy="107950"/>
          </a:xfrm>
          <a:prstGeom prst="rect">
            <a:avLst/>
          </a:prstGeom>
          <a:noFill/>
        </p:spPr>
        <p:txBody>
          <a:bodyPr wrap="none" anchor="ctr" lIns="0" rIns="0" tIns="0" bIns="0">
            <a:noAutofit/>
          </a:bodyPr>
          <a:lstStyle/>
          <a:p>
            <a:pPr algn="l"/>
            <a:r>
              <a:rPr sz="850" b="1">
                <a:solidFill>
                  <a:srgbClr val="7E7F80"/>
                </a:solidFill>
                <a:latin typeface="Arial"/>
                <a:ea typeface="Microsoft YaHei"/>
              </a:rPr>
              <a:t>0.5</a:t>
            </a:r>
          </a:p>
        </p:txBody>
      </p:sp>
      <p:sp>
        <p:nvSpPr>
          <p:cNvPr id="26" name="TextBox 25"/>
          <p:cNvSpPr txBox="1"/>
          <p:nvPr/>
        </p:nvSpPr>
        <p:spPr>
          <a:xfrm>
            <a:off x="1847850" y="3035300"/>
            <a:ext cx="1225550" cy="114300"/>
          </a:xfrm>
          <a:prstGeom prst="rect">
            <a:avLst/>
          </a:prstGeom>
          <a:noFill/>
        </p:spPr>
        <p:txBody>
          <a:bodyPr wrap="none" anchor="ctr" lIns="0" rIns="0" tIns="0" bIns="0">
            <a:noAutofit/>
          </a:bodyPr>
          <a:lstStyle/>
          <a:p>
            <a:pPr algn="l"/>
            <a:r>
              <a:rPr sz="950" b="1">
                <a:solidFill>
                  <a:srgbClr val="626163"/>
                </a:solidFill>
                <a:latin typeface="Arial"/>
                <a:ea typeface="Microsoft YaHei"/>
              </a:rPr>
              <a:t>the</a:t>
            </a:r>
            <a:r>
              <a:rPr sz="950" b="1">
                <a:solidFill>
                  <a:srgbClr val="666768"/>
                </a:solidFill>
                <a:latin typeface="Arial"/>
                <a:ea typeface="Microsoft YaHei"/>
              </a:rPr>
              <a:t> broader</a:t>
            </a:r>
            <a:r>
              <a:rPr sz="950" b="1">
                <a:solidFill>
                  <a:srgbClr val="646565"/>
                </a:solidFill>
                <a:latin typeface="Arial"/>
                <a:ea typeface="Microsoft YaHei"/>
              </a:rPr>
              <a:t> IG market</a:t>
            </a:r>
          </a:p>
        </p:txBody>
      </p:sp>
      <p:sp>
        <p:nvSpPr>
          <p:cNvPr id="27" name="TextBox 26"/>
          <p:cNvSpPr txBox="1"/>
          <p:nvPr/>
        </p:nvSpPr>
        <p:spPr>
          <a:xfrm>
            <a:off x="7181850" y="3206750"/>
            <a:ext cx="82550" cy="107950"/>
          </a:xfrm>
          <a:prstGeom prst="rect">
            <a:avLst/>
          </a:prstGeom>
          <a:noFill/>
        </p:spPr>
        <p:txBody>
          <a:bodyPr wrap="none" anchor="ctr" lIns="0" rIns="0" tIns="0" bIns="0">
            <a:noAutofit/>
          </a:bodyPr>
          <a:lstStyle/>
          <a:p>
            <a:pPr algn="l"/>
            <a:r>
              <a:rPr sz="1000" b="1">
                <a:solidFill>
                  <a:srgbClr val="545354"/>
                </a:solidFill>
                <a:latin typeface="Arial"/>
                <a:ea typeface="Microsoft YaHei"/>
              </a:rPr>
              <a:t>0</a:t>
            </a:r>
          </a:p>
        </p:txBody>
      </p:sp>
      <p:sp>
        <p:nvSpPr>
          <p:cNvPr id="28" name="TextBox 27"/>
          <p:cNvSpPr txBox="1"/>
          <p:nvPr/>
        </p:nvSpPr>
        <p:spPr>
          <a:xfrm>
            <a:off x="11493500" y="3206750"/>
            <a:ext cx="177800" cy="114300"/>
          </a:xfrm>
          <a:prstGeom prst="rect">
            <a:avLst/>
          </a:prstGeom>
          <a:noFill/>
        </p:spPr>
        <p:txBody>
          <a:bodyPr wrap="none" anchor="ctr" lIns="0" rIns="0" tIns="0" bIns="0">
            <a:noAutofit/>
          </a:bodyPr>
          <a:lstStyle/>
          <a:p>
            <a:pPr algn="l"/>
            <a:r>
              <a:rPr sz="850" b="1">
                <a:solidFill>
                  <a:srgbClr val="807F81"/>
                </a:solidFill>
                <a:latin typeface="Arial"/>
                <a:ea typeface="Microsoft YaHei"/>
              </a:rPr>
              <a:t>0.0</a:t>
            </a:r>
          </a:p>
        </p:txBody>
      </p:sp>
      <p:sp>
        <p:nvSpPr>
          <p:cNvPr id="29" name="TextBox 28"/>
          <p:cNvSpPr txBox="1"/>
          <p:nvPr/>
        </p:nvSpPr>
        <p:spPr>
          <a:xfrm>
            <a:off x="7505700" y="3321050"/>
            <a:ext cx="247650" cy="107950"/>
          </a:xfrm>
          <a:prstGeom prst="rect">
            <a:avLst/>
          </a:prstGeom>
          <a:noFill/>
        </p:spPr>
        <p:txBody>
          <a:bodyPr wrap="none" anchor="ctr" lIns="0" rIns="0" tIns="0" bIns="0">
            <a:noAutofit/>
          </a:bodyPr>
          <a:lstStyle/>
          <a:p>
            <a:pPr algn="l"/>
            <a:r>
              <a:rPr sz="1000" b="1">
                <a:solidFill>
                  <a:srgbClr val="787978"/>
                </a:solidFill>
                <a:latin typeface="Arial"/>
                <a:ea typeface="Microsoft YaHei"/>
              </a:rPr>
              <a:t>JPM</a:t>
            </a:r>
          </a:p>
        </p:txBody>
      </p:sp>
      <p:sp>
        <p:nvSpPr>
          <p:cNvPr id="30" name="TextBox 29"/>
          <p:cNvSpPr txBox="1"/>
          <p:nvPr/>
        </p:nvSpPr>
        <p:spPr>
          <a:xfrm>
            <a:off x="7664450" y="3321050"/>
            <a:ext cx="977900" cy="298450"/>
          </a:xfrm>
          <a:prstGeom prst="rect">
            <a:avLst/>
          </a:prstGeom>
          <a:noFill/>
        </p:spPr>
        <p:txBody>
          <a:bodyPr wrap="none" anchor="ctr" lIns="0" rIns="0" tIns="0" bIns="0">
            <a:noAutofit/>
          </a:bodyPr>
          <a:lstStyle/>
          <a:p>
            <a:pPr algn="ctr">
              <a:lnSpc>
                <a:spcPts val="1400"/>
              </a:lnSpc>
              <a:spcBef>
                <a:spcPts val="0"/>
              </a:spcBef>
              <a:spcAft>
                <a:spcPts val="0"/>
              </a:spcAft>
            </a:pPr>
            <a:r>
              <a:rPr sz="750" b="1">
                <a:solidFill>
                  <a:srgbClr val="727474"/>
                </a:solidFill>
                <a:latin typeface="Arial"/>
                <a:ea typeface="Microsoft YaHei"/>
              </a:rPr>
              <a:t>ynam): </a:t>
            </a:r>
            <a:r>
              <a:rPr sz="750" b="1">
                <a:solidFill>
                  <a:srgbClr val="626161"/>
                </a:solidFill>
                <a:latin typeface="Arial"/>
                <a:ea typeface="Microsoft YaHei"/>
              </a:rPr>
              <a:t>Scal</a:t>
            </a:r>
          </a:p>
          <a:p>
            <a:pPr algn="ctr">
              <a:lnSpc>
                <a:spcPts val="1400"/>
              </a:lnSpc>
              <a:spcBef>
                <a:spcPts val="0"/>
              </a:spcBef>
              <a:spcAft>
                <a:spcPts val="0"/>
              </a:spcAft>
            </a:pPr>
            <a:r>
              <a:rPr sz="750" b="1">
                <a:solidFill>
                  <a:srgbClr val="89888A"/>
                </a:solidFill>
                <a:latin typeface="Arial"/>
                <a:ea typeface="Microsoft YaHei"/>
              </a:rPr>
              <a:t>Top</a:t>
            </a:r>
            <a:r>
              <a:rPr sz="750" b="1">
                <a:solidFill>
                  <a:srgbClr val="868687"/>
                </a:solidFill>
                <a:latin typeface="Arial"/>
                <a:ea typeface="Microsoft YaHei"/>
              </a:rPr>
              <a:t> 3</a:t>
            </a:r>
            <a:r>
              <a:rPr sz="750" b="1">
                <a:solidFill>
                  <a:srgbClr val="555557"/>
                </a:solidFill>
                <a:latin typeface="Arial"/>
                <a:ea typeface="Microsoft YaHei"/>
              </a:rPr>
              <a:t> </a:t>
            </a:r>
            <a:r>
              <a:rPr sz="750" b="1">
                <a:solidFill>
                  <a:srgbClr val="727171"/>
                </a:solidFill>
                <a:latin typeface="Arial"/>
                <a:ea typeface="Microsoft YaHei"/>
              </a:rPr>
              <a:t>largest</a:t>
            </a:r>
            <a:r>
              <a:rPr sz="750" b="1">
                <a:solidFill>
                  <a:srgbClr val="787878"/>
                </a:solidFill>
                <a:latin typeface="Arial"/>
                <a:ea typeface="Microsoft YaHei"/>
              </a:rPr>
              <a:t> </a:t>
            </a:r>
            <a:r>
              <a:rPr sz="750" b="1">
                <a:solidFill>
                  <a:srgbClr val="7F7E7E"/>
                </a:solidFill>
                <a:latin typeface="Arial"/>
                <a:ea typeface="Microsoft YaHei"/>
              </a:rPr>
              <a:t>issuers</a:t>
            </a:r>
          </a:p>
        </p:txBody>
      </p:sp>
      <p:sp>
        <p:nvSpPr>
          <p:cNvPr id="31" name="TextBox 30"/>
          <p:cNvSpPr txBox="1"/>
          <p:nvPr/>
        </p:nvSpPr>
        <p:spPr>
          <a:xfrm>
            <a:off x="8578850" y="3321050"/>
            <a:ext cx="247650" cy="107950"/>
          </a:xfrm>
          <a:prstGeom prst="rect">
            <a:avLst/>
          </a:prstGeom>
          <a:noFill/>
        </p:spPr>
        <p:txBody>
          <a:bodyPr wrap="none" anchor="ctr" lIns="0" rIns="0" tIns="0" bIns="0">
            <a:noAutofit/>
          </a:bodyPr>
          <a:lstStyle/>
          <a:p>
            <a:pPr algn="l"/>
            <a:r>
              <a:rPr sz="1000" b="1">
                <a:solidFill>
                  <a:srgbClr val="5E5F5F"/>
                </a:solidFill>
                <a:latin typeface="Arial"/>
                <a:ea typeface="Microsoft YaHei"/>
              </a:rPr>
              <a:t>BAC</a:t>
            </a:r>
          </a:p>
        </p:txBody>
      </p:sp>
      <p:sp>
        <p:nvSpPr>
          <p:cNvPr id="32" name="TextBox 31"/>
          <p:cNvSpPr txBox="1"/>
          <p:nvPr/>
        </p:nvSpPr>
        <p:spPr>
          <a:xfrm>
            <a:off x="9061450" y="3321050"/>
            <a:ext cx="330200" cy="107950"/>
          </a:xfrm>
          <a:prstGeom prst="rect">
            <a:avLst/>
          </a:prstGeom>
          <a:noFill/>
        </p:spPr>
        <p:txBody>
          <a:bodyPr wrap="none" anchor="ctr" lIns="0" rIns="0" tIns="0" bIns="0">
            <a:noAutofit/>
          </a:bodyPr>
          <a:lstStyle/>
          <a:p>
            <a:pPr algn="l"/>
            <a:r>
              <a:rPr sz="950" b="1">
                <a:solidFill>
                  <a:srgbClr val="686869"/>
                </a:solidFill>
                <a:latin typeface="Arial"/>
                <a:ea typeface="Microsoft YaHei"/>
              </a:rPr>
              <a:t>AMZN</a:t>
            </a:r>
          </a:p>
        </p:txBody>
      </p:sp>
      <p:sp>
        <p:nvSpPr>
          <p:cNvPr id="33" name="TextBox 32"/>
          <p:cNvSpPr txBox="1"/>
          <p:nvPr/>
        </p:nvSpPr>
        <p:spPr>
          <a:xfrm>
            <a:off x="9563100" y="3321050"/>
            <a:ext cx="330200" cy="107950"/>
          </a:xfrm>
          <a:prstGeom prst="rect">
            <a:avLst/>
          </a:prstGeom>
          <a:noFill/>
        </p:spPr>
        <p:txBody>
          <a:bodyPr wrap="none" anchor="ctr" lIns="0" rIns="0" tIns="0" bIns="0">
            <a:noAutofit/>
          </a:bodyPr>
          <a:lstStyle/>
          <a:p>
            <a:pPr algn="l"/>
            <a:r>
              <a:rPr sz="1000" b="1">
                <a:solidFill>
                  <a:srgbClr val="5C5D5C"/>
                </a:solidFill>
                <a:latin typeface="Arial"/>
                <a:ea typeface="Microsoft YaHei"/>
              </a:rPr>
              <a:t>ORCL</a:t>
            </a:r>
          </a:p>
        </p:txBody>
      </p:sp>
      <p:sp>
        <p:nvSpPr>
          <p:cNvPr id="34" name="TextBox 33"/>
          <p:cNvSpPr txBox="1"/>
          <p:nvPr/>
        </p:nvSpPr>
        <p:spPr>
          <a:xfrm>
            <a:off x="9759950" y="3321050"/>
            <a:ext cx="635000" cy="298450"/>
          </a:xfrm>
          <a:prstGeom prst="rect">
            <a:avLst/>
          </a:prstGeom>
          <a:noFill/>
        </p:spPr>
        <p:txBody>
          <a:bodyPr wrap="none" anchor="ctr" lIns="0" rIns="0" tIns="0" bIns="0">
            <a:noAutofit/>
          </a:bodyPr>
          <a:lstStyle/>
          <a:p>
            <a:pPr algn="r">
              <a:lnSpc>
                <a:spcPts val="1400"/>
              </a:lnSpc>
              <a:spcBef>
                <a:spcPts val="0"/>
              </a:spcBef>
              <a:spcAft>
                <a:spcPts val="0"/>
              </a:spcAft>
            </a:pPr>
            <a:r>
              <a:rPr sz="850" b="1">
                <a:solidFill>
                  <a:srgbClr val="5A5A5B"/>
                </a:solidFill>
                <a:latin typeface="Arial"/>
                <a:ea typeface="Microsoft YaHei"/>
              </a:rPr>
              <a:t>META</a:t>
            </a:r>
          </a:p>
          <a:p>
            <a:pPr algn="r">
              <a:lnSpc>
                <a:spcPts val="1400"/>
              </a:lnSpc>
              <a:spcBef>
                <a:spcPts val="0"/>
              </a:spcBef>
              <a:spcAft>
                <a:spcPts val="0"/>
              </a:spcAft>
            </a:pPr>
            <a:r>
              <a:rPr sz="850" b="1">
                <a:solidFill>
                  <a:srgbClr val="676769"/>
                </a:solidFill>
                <a:latin typeface="Arial"/>
                <a:ea typeface="Microsoft YaHei"/>
              </a:rPr>
              <a:t>hyperscalers</a:t>
            </a:r>
          </a:p>
        </p:txBody>
      </p:sp>
      <p:sp>
        <p:nvSpPr>
          <p:cNvPr id="35" name="TextBox 34"/>
          <p:cNvSpPr txBox="1"/>
          <p:nvPr/>
        </p:nvSpPr>
        <p:spPr>
          <a:xfrm>
            <a:off x="10509250" y="3321050"/>
            <a:ext cx="419100" cy="107950"/>
          </a:xfrm>
          <a:prstGeom prst="rect">
            <a:avLst/>
          </a:prstGeom>
          <a:noFill/>
        </p:spPr>
        <p:txBody>
          <a:bodyPr wrap="none" anchor="ctr" lIns="0" rIns="0" tIns="0" bIns="0">
            <a:noAutofit/>
          </a:bodyPr>
          <a:lstStyle/>
          <a:p>
            <a:pPr algn="l"/>
            <a:r>
              <a:rPr sz="1000" b="1">
                <a:solidFill>
                  <a:srgbClr val="5E5D5E"/>
                </a:solidFill>
                <a:latin typeface="Arial"/>
                <a:ea typeface="Microsoft YaHei"/>
              </a:rPr>
              <a:t>GOOGL</a:t>
            </a:r>
          </a:p>
        </p:txBody>
      </p:sp>
      <p:sp>
        <p:nvSpPr>
          <p:cNvPr id="36" name="TextBox 35"/>
          <p:cNvSpPr txBox="1"/>
          <p:nvPr/>
        </p:nvSpPr>
        <p:spPr>
          <a:xfrm>
            <a:off x="11036300" y="3321050"/>
            <a:ext cx="317500" cy="107950"/>
          </a:xfrm>
          <a:prstGeom prst="rect">
            <a:avLst/>
          </a:prstGeom>
          <a:noFill/>
        </p:spPr>
        <p:txBody>
          <a:bodyPr wrap="none" anchor="ctr" lIns="0" rIns="0" tIns="0" bIns="0">
            <a:noAutofit/>
          </a:bodyPr>
          <a:lstStyle/>
          <a:p>
            <a:pPr algn="l"/>
            <a:r>
              <a:rPr sz="1000" b="1">
                <a:solidFill>
                  <a:srgbClr val="646464"/>
                </a:solidFill>
                <a:latin typeface="Arial"/>
                <a:ea typeface="Microsoft YaHei"/>
              </a:rPr>
              <a:t>MSFT</a:t>
            </a:r>
          </a:p>
        </p:txBody>
      </p:sp>
      <p:sp>
        <p:nvSpPr>
          <p:cNvPr id="37" name="TextBox 36"/>
          <p:cNvSpPr txBox="1"/>
          <p:nvPr/>
        </p:nvSpPr>
        <p:spPr>
          <a:xfrm>
            <a:off x="1720850" y="3524250"/>
            <a:ext cx="4375150" cy="171450"/>
          </a:xfrm>
          <a:prstGeom prst="rect">
            <a:avLst/>
          </a:prstGeom>
          <a:noFill/>
        </p:spPr>
        <p:txBody>
          <a:bodyPr wrap="none" anchor="ctr" lIns="0" rIns="0" tIns="0" bIns="0">
            <a:noAutofit/>
          </a:bodyPr>
          <a:lstStyle/>
          <a:p>
            <a:pPr algn="l"/>
            <a:r>
              <a:rPr sz="1150" b="0">
                <a:solidFill>
                  <a:srgbClr val="294879"/>
                </a:solidFill>
                <a:latin typeface="Arial"/>
                <a:ea typeface="Microsoft YaHei"/>
              </a:rPr>
              <a:t>Market saturation constraint </a:t>
            </a:r>
            <a:r>
              <a:rPr sz="1150" b="0">
                <a:solidFill>
                  <a:srgbClr val="2C4975"/>
                </a:solidFill>
                <a:latin typeface="Arial"/>
                <a:ea typeface="Microsoft YaHei"/>
              </a:rPr>
              <a:t>(Lynam): Scaling</a:t>
            </a:r>
            <a:r>
              <a:rPr sz="1150" b="0">
                <a:solidFill>
                  <a:srgbClr val="8A898B"/>
                </a:solidFill>
                <a:latin typeface="Arial"/>
                <a:ea typeface="Microsoft YaHei"/>
              </a:rPr>
              <a:t> </a:t>
            </a:r>
            <a:r>
              <a:rPr sz="1150" b="0">
                <a:solidFill>
                  <a:srgbClr val="616162"/>
                </a:solidFill>
                <a:latin typeface="Arial"/>
                <a:ea typeface="Microsoft YaHei"/>
              </a:rPr>
              <a:t>hyperscaler debt</a:t>
            </a:r>
          </a:p>
        </p:txBody>
      </p:sp>
      <p:sp>
        <p:nvSpPr>
          <p:cNvPr id="38" name="TextBox 37"/>
          <p:cNvSpPr txBox="1"/>
          <p:nvPr/>
        </p:nvSpPr>
        <p:spPr>
          <a:xfrm>
            <a:off x="1708150" y="3721100"/>
            <a:ext cx="4273550" cy="704850"/>
          </a:xfrm>
          <a:prstGeom prst="rect">
            <a:avLst/>
          </a:prstGeom>
          <a:noFill/>
        </p:spPr>
        <p:txBody>
          <a:bodyPr wrap="none" anchor="ctr" lIns="0" rIns="0" tIns="0" bIns="0">
            <a:noAutofit/>
          </a:bodyPr>
          <a:lstStyle/>
          <a:p>
            <a:pPr algn="l">
              <a:lnSpc>
                <a:spcPts val="1450"/>
              </a:lnSpc>
              <a:spcBef>
                <a:spcPts val="0"/>
              </a:spcBef>
              <a:spcAft>
                <a:spcPts val="0"/>
              </a:spcAft>
            </a:pPr>
            <a:r>
              <a:rPr sz="1000" b="0">
                <a:solidFill>
                  <a:srgbClr val="5E5E5F"/>
                </a:solidFill>
                <a:latin typeface="Arial"/>
                <a:ea typeface="Microsoft YaHei"/>
              </a:rPr>
              <a:t>to </a:t>
            </a:r>
            <a:r>
              <a:rPr sz="1000" b="0">
                <a:solidFill>
                  <a:srgbClr val="626161"/>
                </a:solidFill>
                <a:latin typeface="Arial"/>
                <a:ea typeface="Microsoft YaHei"/>
              </a:rPr>
              <a:t>US</a:t>
            </a:r>
            <a:r>
              <a:rPr sz="1000" b="0">
                <a:solidFill>
                  <a:srgbClr val="656666"/>
                </a:solidFill>
                <a:latin typeface="Arial"/>
                <a:ea typeface="Microsoft YaHei"/>
              </a:rPr>
              <a:t> Banks</a:t>
            </a:r>
            <a:r>
              <a:rPr sz="1000" b="0">
                <a:solidFill>
                  <a:srgbClr val="848686"/>
                </a:solidFill>
                <a:latin typeface="Arial"/>
                <a:ea typeface="Microsoft YaHei"/>
              </a:rPr>
              <a:t>'</a:t>
            </a:r>
            <a:r>
              <a:rPr sz="1000" b="0">
                <a:solidFill>
                  <a:srgbClr val="5C5C5C"/>
                </a:solidFill>
                <a:latin typeface="Arial"/>
                <a:ea typeface="Microsoft YaHei"/>
              </a:rPr>
              <a:t> current</a:t>
            </a:r>
            <a:r>
              <a:rPr sz="1000" b="0">
                <a:solidFill>
                  <a:srgbClr val="5E5E5F"/>
                </a:solidFill>
                <a:latin typeface="Arial"/>
                <a:ea typeface="Microsoft YaHei"/>
              </a:rPr>
              <a:t> index share </a:t>
            </a:r>
            <a:r>
              <a:rPr sz="1000" b="0">
                <a:solidFill>
                  <a:srgbClr val="5B5D5C"/>
                </a:solidFill>
                <a:latin typeface="Arial"/>
                <a:ea typeface="Microsoft YaHei"/>
              </a:rPr>
              <a:t>implies</a:t>
            </a:r>
            <a:r>
              <a:rPr sz="1000" b="0">
                <a:solidFill>
                  <a:srgbClr val="5E5E5F"/>
                </a:solidFill>
                <a:latin typeface="Arial"/>
                <a:ea typeface="Microsoft YaHei"/>
              </a:rPr>
              <a:t> </a:t>
            </a:r>
            <a:r>
              <a:rPr sz="1000" b="0">
                <a:solidFill>
                  <a:srgbClr val="585A5B"/>
                </a:solidFill>
                <a:latin typeface="Arial"/>
                <a:ea typeface="Microsoft YaHei"/>
              </a:rPr>
              <a:t>only</a:t>
            </a:r>
            <a:r>
              <a:rPr sz="1000" b="0">
                <a:solidFill>
                  <a:srgbClr val="5E5E5F"/>
                </a:solidFill>
                <a:latin typeface="Arial"/>
                <a:ea typeface="Microsoft YaHei"/>
              </a:rPr>
              <a:t> ~$510bn of incremental</a:t>
            </a:r>
          </a:p>
          <a:p>
            <a:pPr algn="l">
              <a:lnSpc>
                <a:spcPts val="1450"/>
              </a:lnSpc>
              <a:spcBef>
                <a:spcPts val="0"/>
              </a:spcBef>
              <a:spcAft>
                <a:spcPts val="0"/>
              </a:spcAft>
            </a:pPr>
            <a:r>
              <a:rPr sz="1000" b="0">
                <a:solidFill>
                  <a:srgbClr val="6A696B"/>
                </a:solidFill>
                <a:latin typeface="Arial"/>
                <a:ea typeface="Microsoft YaHei"/>
              </a:rPr>
              <a:t>debt</a:t>
            </a:r>
            <a:r>
              <a:rPr sz="1000" b="0">
                <a:solidFill>
                  <a:srgbClr val="2F2E31"/>
                </a:solidFill>
                <a:latin typeface="Arial"/>
                <a:ea typeface="Microsoft YaHei"/>
              </a:rPr>
              <a:t> </a:t>
            </a:r>
            <a:r>
              <a:rPr sz="1000" b="0">
                <a:solidFill>
                  <a:srgbClr val="5E5E5F"/>
                </a:solidFill>
                <a:latin typeface="Arial"/>
                <a:ea typeface="Microsoft YaHei"/>
              </a:rPr>
              <a:t>capacity</a:t>
            </a:r>
            <a:r>
              <a:rPr sz="1000" b="0">
                <a:solidFill>
                  <a:srgbClr val="6C6B6E"/>
                </a:solidFill>
                <a:latin typeface="Arial"/>
                <a:ea typeface="Microsoft YaHei"/>
              </a:rPr>
              <a:t> </a:t>
            </a:r>
            <a:r>
              <a:rPr sz="1000" b="0">
                <a:solidFill>
                  <a:srgbClr val="8E9293"/>
                </a:solidFill>
                <a:latin typeface="Arial"/>
                <a:ea typeface="Microsoft YaHei"/>
              </a:rPr>
              <a:t>— far</a:t>
            </a:r>
            <a:r>
              <a:rPr sz="1000" b="0">
                <a:solidFill>
                  <a:srgbClr val="686866"/>
                </a:solidFill>
                <a:latin typeface="Arial"/>
                <a:ea typeface="Microsoft YaHei"/>
              </a:rPr>
              <a:t> </a:t>
            </a:r>
            <a:r>
              <a:rPr sz="1000" b="0">
                <a:solidFill>
                  <a:srgbClr val="676669"/>
                </a:solidFill>
                <a:latin typeface="Arial"/>
                <a:ea typeface="Microsoft YaHei"/>
              </a:rPr>
              <a:t>short of </a:t>
            </a:r>
            <a:r>
              <a:rPr sz="1000" b="0">
                <a:solidFill>
                  <a:srgbClr val="79787C"/>
                </a:solidFill>
                <a:latin typeface="Arial"/>
                <a:ea typeface="Microsoft YaHei"/>
              </a:rPr>
              <a:t>the</a:t>
            </a:r>
            <a:r>
              <a:rPr sz="1000" b="0">
                <a:solidFill>
                  <a:srgbClr val="4D4E4E"/>
                </a:solidFill>
                <a:latin typeface="Arial"/>
                <a:ea typeface="Microsoft YaHei"/>
              </a:rPr>
              <a:t> </a:t>
            </a:r>
            <a:r>
              <a:rPr sz="1000" b="0">
                <a:solidFill>
                  <a:srgbClr val="656566"/>
                </a:solidFill>
                <a:latin typeface="Arial"/>
                <a:ea typeface="Microsoft YaHei"/>
              </a:rPr>
              <a:t>trillions</a:t>
            </a:r>
            <a:r>
              <a:rPr sz="1000" b="0">
                <a:solidFill>
                  <a:srgbClr val="8E9191"/>
                </a:solidFill>
                <a:latin typeface="Arial"/>
                <a:ea typeface="Microsoft YaHei"/>
              </a:rPr>
              <a:t> </a:t>
            </a:r>
            <a:r>
              <a:rPr sz="1000" b="0">
                <a:solidFill>
                  <a:srgbClr val="5D5D5C"/>
                </a:solidFill>
                <a:latin typeface="Arial"/>
                <a:ea typeface="Microsoft YaHei"/>
              </a:rPr>
              <a:t>needed</a:t>
            </a:r>
            <a:r>
              <a:rPr sz="1000" b="0">
                <a:solidFill>
                  <a:srgbClr val="747672"/>
                </a:solidFill>
                <a:latin typeface="Arial"/>
                <a:ea typeface="Microsoft YaHei"/>
              </a:rPr>
              <a:t>,</a:t>
            </a:r>
            <a:r>
              <a:rPr sz="1000" b="0">
                <a:solidFill>
                  <a:srgbClr val="5A5A5A"/>
                </a:solidFill>
                <a:latin typeface="Arial"/>
                <a:ea typeface="Microsoft YaHei"/>
              </a:rPr>
              <a:t> suggesting</a:t>
            </a:r>
            <a:r>
              <a:rPr sz="1000" b="0">
                <a:solidFill>
                  <a:srgbClr val="A6A5A9"/>
                </a:solidFill>
                <a:latin typeface="Arial"/>
                <a:ea typeface="Microsoft YaHei"/>
              </a:rPr>
              <a:t> </a:t>
            </a:r>
            <a:r>
              <a:rPr sz="1000" b="0">
                <a:solidFill>
                  <a:srgbClr val="6F6F70"/>
                </a:solidFill>
                <a:latin typeface="Arial"/>
                <a:ea typeface="Microsoft YaHei"/>
              </a:rPr>
              <a:t>private</a:t>
            </a:r>
          </a:p>
          <a:p>
            <a:pPr algn="l">
              <a:lnSpc>
                <a:spcPts val="1450"/>
              </a:lnSpc>
              <a:spcBef>
                <a:spcPts val="0"/>
              </a:spcBef>
              <a:spcAft>
                <a:spcPts val="0"/>
              </a:spcAft>
            </a:pPr>
            <a:r>
              <a:rPr sz="1000" b="0">
                <a:solidFill>
                  <a:srgbClr val="636366"/>
                </a:solidFill>
                <a:latin typeface="Arial"/>
                <a:ea typeface="Microsoft YaHei"/>
              </a:rPr>
              <a:t>credit</a:t>
            </a:r>
            <a:r>
              <a:rPr sz="1000" b="0">
                <a:solidFill>
                  <a:srgbClr val="535354"/>
                </a:solidFill>
                <a:latin typeface="Arial"/>
                <a:ea typeface="Microsoft YaHei"/>
              </a:rPr>
              <a:t> and</a:t>
            </a:r>
            <a:r>
              <a:rPr sz="1000" b="0">
                <a:solidFill>
                  <a:srgbClr val="616163"/>
                </a:solidFill>
                <a:latin typeface="Arial"/>
                <a:ea typeface="Microsoft YaHei"/>
              </a:rPr>
              <a:t> 'project </a:t>
            </a:r>
            <a:r>
              <a:rPr sz="1000" b="0">
                <a:solidFill>
                  <a:srgbClr val="616163"/>
                </a:solidFill>
                <a:latin typeface="Arial"/>
                <a:ea typeface="Microsoft YaHei"/>
              </a:rPr>
              <a:t>finance</a:t>
            </a:r>
            <a:r>
              <a:rPr sz="1000" b="0">
                <a:solidFill>
                  <a:srgbClr val="919392"/>
                </a:solidFill>
                <a:latin typeface="Arial"/>
                <a:ea typeface="Microsoft YaHei"/>
              </a:rPr>
              <a:t>'</a:t>
            </a:r>
            <a:r>
              <a:rPr sz="1000" b="0">
                <a:solidFill>
                  <a:srgbClr val="676869"/>
                </a:solidFill>
                <a:latin typeface="Arial"/>
                <a:ea typeface="Microsoft YaHei"/>
              </a:rPr>
              <a:t> structures </a:t>
            </a:r>
            <a:r>
              <a:rPr sz="1000" b="0">
                <a:solidFill>
                  <a:srgbClr val="575659"/>
                </a:solidFill>
                <a:latin typeface="Arial"/>
                <a:ea typeface="Microsoft YaHei"/>
              </a:rPr>
              <a:t>will</a:t>
            </a:r>
            <a:r>
              <a:rPr sz="1000" b="0">
                <a:solidFill>
                  <a:srgbClr val="606062"/>
                </a:solidFill>
                <a:latin typeface="Arial"/>
                <a:ea typeface="Microsoft YaHei"/>
              </a:rPr>
              <a:t> </a:t>
            </a:r>
            <a:r>
              <a:rPr sz="1000" b="0">
                <a:solidFill>
                  <a:srgbClr val="5B5C5D"/>
                </a:solidFill>
                <a:latin typeface="Arial"/>
                <a:ea typeface="Microsoft YaHei"/>
              </a:rPr>
              <a:t>increasingly </a:t>
            </a:r>
            <a:r>
              <a:rPr sz="1000" b="0">
                <a:solidFill>
                  <a:srgbClr val="5E5E5F"/>
                </a:solidFill>
                <a:latin typeface="Arial"/>
                <a:ea typeface="Microsoft YaHei"/>
              </a:rPr>
              <a:t>fill</a:t>
            </a:r>
            <a:r>
              <a:rPr sz="1000" b="0">
                <a:solidFill>
                  <a:srgbClr val="606062"/>
                </a:solidFill>
                <a:latin typeface="Arial"/>
                <a:ea typeface="Microsoft YaHei"/>
              </a:rPr>
              <a:t> the gap</a:t>
            </a:r>
          </a:p>
          <a:p>
            <a:pPr algn="l">
              <a:lnSpc>
                <a:spcPts val="1450"/>
              </a:lnSpc>
              <a:spcBef>
                <a:spcPts val="0"/>
              </a:spcBef>
              <a:spcAft>
                <a:spcPts val="0"/>
              </a:spcAft>
            </a:pPr>
            <a:r>
              <a:rPr sz="1000" b="0">
                <a:solidFill>
                  <a:srgbClr val="545556"/>
                </a:solidFill>
                <a:latin typeface="Arial"/>
                <a:ea typeface="Microsoft YaHei"/>
              </a:rPr>
              <a:t>post</a:t>
            </a:r>
            <a:r>
              <a:rPr sz="1000" b="0">
                <a:solidFill>
                  <a:srgbClr val="6D6E6D"/>
                </a:solidFill>
                <a:latin typeface="Arial"/>
                <a:ea typeface="Microsoft YaHei"/>
              </a:rPr>
              <a:t>-</a:t>
            </a:r>
            <a:r>
              <a:rPr sz="1000" b="0">
                <a:solidFill>
                  <a:srgbClr val="494A4B"/>
                </a:solidFill>
                <a:latin typeface="Arial"/>
                <a:ea typeface="Microsoft YaHei"/>
              </a:rPr>
              <a:t>2026</a:t>
            </a:r>
          </a:p>
        </p:txBody>
      </p:sp>
      <p:sp>
        <p:nvSpPr>
          <p:cNvPr id="39" name="TextBox 38"/>
          <p:cNvSpPr txBox="1"/>
          <p:nvPr/>
        </p:nvSpPr>
        <p:spPr>
          <a:xfrm>
            <a:off x="7651750" y="3873500"/>
            <a:ext cx="3695700" cy="254000"/>
          </a:xfrm>
          <a:prstGeom prst="rect">
            <a:avLst/>
          </a:prstGeom>
          <a:noFill/>
        </p:spPr>
        <p:txBody>
          <a:bodyPr wrap="none" anchor="ctr" lIns="0" rIns="0" tIns="0" bIns="0">
            <a:noAutofit/>
          </a:bodyPr>
          <a:lstStyle/>
          <a:p>
            <a:pPr algn="l">
              <a:lnSpc>
                <a:spcPts val="1100"/>
              </a:lnSpc>
              <a:spcBef>
                <a:spcPts val="0"/>
              </a:spcBef>
              <a:spcAft>
                <a:spcPts val="0"/>
              </a:spcAft>
            </a:pPr>
            <a:r>
              <a:rPr sz="900" b="1">
                <a:solidFill>
                  <a:srgbClr val="59595C"/>
                </a:solidFill>
                <a:latin typeface="Arial"/>
                <a:ea typeface="Microsoft YaHei"/>
              </a:rPr>
              <a:t>shows</a:t>
            </a:r>
            <a:r>
              <a:rPr sz="900" b="1">
                <a:solidFill>
                  <a:srgbClr val="83868C"/>
                </a:solidFill>
                <a:latin typeface="Arial"/>
                <a:ea typeface="Microsoft YaHei"/>
              </a:rPr>
              <a:t> </a:t>
            </a:r>
            <a:r>
              <a:rPr sz="900" b="1">
                <a:solidFill>
                  <a:srgbClr val="5B5B5F"/>
                </a:solidFill>
                <a:latin typeface="Arial"/>
                <a:ea typeface="Microsoft YaHei"/>
              </a:rPr>
              <a:t>the </a:t>
            </a:r>
            <a:r>
              <a:rPr sz="900" b="1">
                <a:solidFill>
                  <a:srgbClr val="67686C"/>
                </a:solidFill>
                <a:latin typeface="Arial"/>
                <a:ea typeface="Microsoft YaHei"/>
              </a:rPr>
              <a:t>USD</a:t>
            </a:r>
            <a:r>
              <a:rPr sz="900" b="1">
                <a:solidFill>
                  <a:srgbClr val="4A4A4C"/>
                </a:solidFill>
                <a:latin typeface="Arial"/>
                <a:ea typeface="Microsoft YaHei"/>
              </a:rPr>
              <a:t> </a:t>
            </a:r>
            <a:r>
              <a:rPr sz="900" b="1">
                <a:solidFill>
                  <a:srgbClr val="6F7174"/>
                </a:solidFill>
                <a:latin typeface="Arial"/>
                <a:ea typeface="Microsoft YaHei"/>
              </a:rPr>
              <a:t>IG</a:t>
            </a:r>
            <a:r>
              <a:rPr sz="900" b="1">
                <a:solidFill>
                  <a:srgbClr val="5F6262"/>
                </a:solidFill>
                <a:latin typeface="Arial"/>
                <a:ea typeface="Microsoft YaHei"/>
              </a:rPr>
              <a:t> Technology</a:t>
            </a:r>
            <a:r>
              <a:rPr sz="900" b="1">
                <a:solidFill>
                  <a:srgbClr val="3F3E42"/>
                </a:solidFill>
                <a:latin typeface="Arial"/>
                <a:ea typeface="Microsoft YaHei"/>
              </a:rPr>
              <a:t> </a:t>
            </a:r>
            <a:r>
              <a:rPr sz="900" b="1">
                <a:solidFill>
                  <a:srgbClr val="5E6162"/>
                </a:solidFill>
                <a:latin typeface="Arial"/>
                <a:ea typeface="Microsoft YaHei"/>
              </a:rPr>
              <a:t>sector </a:t>
            </a:r>
            <a:r>
              <a:rPr sz="900" b="1">
                <a:solidFill>
                  <a:srgbClr val="5F6062"/>
                </a:solidFill>
                <a:latin typeface="Arial"/>
                <a:ea typeface="Microsoft YaHei"/>
              </a:rPr>
              <a:t>option-adjusted</a:t>
            </a:r>
            <a:r>
              <a:rPr sz="900" b="1">
                <a:solidFill>
                  <a:srgbClr val="5B5A5E"/>
                </a:solidFill>
                <a:latin typeface="Arial"/>
                <a:ea typeface="Microsoft YaHei"/>
              </a:rPr>
              <a:t> spread</a:t>
            </a:r>
            <a:r>
              <a:rPr sz="900" b="1">
                <a:solidFill>
                  <a:srgbClr val="9EA0A2"/>
                </a:solidFill>
                <a:latin typeface="Arial"/>
                <a:ea typeface="Microsoft YaHei"/>
              </a:rPr>
              <a:t> </a:t>
            </a:r>
            <a:r>
              <a:rPr sz="900" b="1">
                <a:solidFill>
                  <a:srgbClr val="535559"/>
                </a:solidFill>
                <a:latin typeface="Arial"/>
                <a:ea typeface="Microsoft YaHei"/>
              </a:rPr>
              <a:t>ratio</a:t>
            </a:r>
            <a:r>
              <a:rPr sz="900" b="1">
                <a:solidFill>
                  <a:srgbClr val="58585C"/>
                </a:solidFill>
                <a:latin typeface="Arial"/>
                <a:ea typeface="Microsoft YaHei"/>
              </a:rPr>
              <a:t> </a:t>
            </a:r>
            <a:r>
              <a:rPr sz="900" b="1">
                <a:solidFill>
                  <a:srgbClr val="72767B"/>
                </a:solidFill>
                <a:latin typeface="Arial"/>
                <a:ea typeface="Microsoft YaHei"/>
              </a:rPr>
              <a:t>vs</a:t>
            </a:r>
          </a:p>
          <a:p>
            <a:pPr algn="l">
              <a:lnSpc>
                <a:spcPts val="1100"/>
              </a:lnSpc>
              <a:spcBef>
                <a:spcPts val="0"/>
              </a:spcBef>
              <a:spcAft>
                <a:spcPts val="0"/>
              </a:spcAft>
            </a:pPr>
            <a:r>
              <a:rPr sz="900" b="1">
                <a:solidFill>
                  <a:srgbClr val="636469"/>
                </a:solidFill>
                <a:latin typeface="Arial"/>
                <a:ea typeface="Microsoft YaHei"/>
              </a:rPr>
              <a:t>the</a:t>
            </a:r>
            <a:r>
              <a:rPr sz="900" b="1">
                <a:solidFill>
                  <a:srgbClr val="646569"/>
                </a:solidFill>
                <a:latin typeface="Arial"/>
                <a:ea typeface="Microsoft YaHei"/>
              </a:rPr>
              <a:t> broader </a:t>
            </a:r>
            <a:r>
              <a:rPr sz="900" b="1">
                <a:solidFill>
                  <a:srgbClr val="4B4A4D"/>
                </a:solidFill>
                <a:latin typeface="Arial"/>
                <a:ea typeface="Microsoft YaHei"/>
              </a:rPr>
              <a:t>USD</a:t>
            </a:r>
            <a:r>
              <a:rPr sz="900" b="1">
                <a:solidFill>
                  <a:srgbClr val="414344"/>
                </a:solidFill>
                <a:latin typeface="Arial"/>
                <a:ea typeface="Microsoft YaHei"/>
              </a:rPr>
              <a:t> </a:t>
            </a:r>
            <a:r>
              <a:rPr sz="900" b="1">
                <a:solidFill>
                  <a:srgbClr val="646369"/>
                </a:solidFill>
                <a:latin typeface="Arial"/>
                <a:ea typeface="Microsoft YaHei"/>
              </a:rPr>
              <a:t>IG Corporate </a:t>
            </a:r>
            <a:r>
              <a:rPr sz="900" b="1">
                <a:solidFill>
                  <a:srgbClr val="636469"/>
                </a:solidFill>
                <a:latin typeface="Arial"/>
                <a:ea typeface="Microsoft YaHei"/>
              </a:rPr>
              <a:t>Index,</a:t>
            </a:r>
            <a:r>
              <a:rPr sz="900" b="1">
                <a:solidFill>
                  <a:srgbClr val="393B42"/>
                </a:solidFill>
                <a:latin typeface="Arial"/>
                <a:ea typeface="Microsoft YaHei"/>
              </a:rPr>
              <a:t> </a:t>
            </a:r>
            <a:r>
              <a:rPr sz="900" b="1">
                <a:solidFill>
                  <a:srgbClr val="666569"/>
                </a:solidFill>
                <a:latin typeface="Arial"/>
                <a:ea typeface="Microsoft YaHei"/>
              </a:rPr>
              <a:t>now trading</a:t>
            </a:r>
            <a:r>
              <a:rPr sz="900" b="1">
                <a:solidFill>
                  <a:srgbClr val="696C70"/>
                </a:solidFill>
                <a:latin typeface="Arial"/>
                <a:ea typeface="Microsoft YaHei"/>
              </a:rPr>
              <a:t> modestly</a:t>
            </a:r>
            <a:r>
              <a:rPr sz="900" b="1">
                <a:solidFill>
                  <a:srgbClr val="62646A"/>
                </a:solidFill>
                <a:latin typeface="Arial"/>
                <a:ea typeface="Microsoft YaHei"/>
              </a:rPr>
              <a:t> wide</a:t>
            </a:r>
          </a:p>
        </p:txBody>
      </p:sp>
      <p:sp>
        <p:nvSpPr>
          <p:cNvPr id="40" name="TextBox 39"/>
          <p:cNvSpPr txBox="1"/>
          <p:nvPr/>
        </p:nvSpPr>
        <p:spPr>
          <a:xfrm>
            <a:off x="7042150" y="4292600"/>
            <a:ext cx="184150" cy="114300"/>
          </a:xfrm>
          <a:prstGeom prst="rect">
            <a:avLst/>
          </a:prstGeom>
          <a:noFill/>
        </p:spPr>
        <p:txBody>
          <a:bodyPr wrap="none" anchor="ctr" lIns="0" rIns="0" tIns="0" bIns="0">
            <a:noAutofit/>
          </a:bodyPr>
          <a:lstStyle/>
          <a:p>
            <a:pPr algn="l"/>
            <a:r>
              <a:rPr sz="900" b="1">
                <a:solidFill>
                  <a:srgbClr val="979998"/>
                </a:solidFill>
                <a:latin typeface="Arial"/>
                <a:ea typeface="Microsoft YaHei"/>
              </a:rPr>
              <a:t>1.</a:t>
            </a:r>
            <a:r>
              <a:rPr sz="900" b="1">
                <a:solidFill>
                  <a:srgbClr val="656465"/>
                </a:solidFill>
                <a:latin typeface="Arial"/>
                <a:ea typeface="Microsoft YaHei"/>
              </a:rPr>
              <a:t>2</a:t>
            </a:r>
          </a:p>
        </p:txBody>
      </p:sp>
      <p:sp>
        <p:nvSpPr>
          <p:cNvPr id="41" name="TextBox 40"/>
          <p:cNvSpPr txBox="1"/>
          <p:nvPr/>
        </p:nvSpPr>
        <p:spPr>
          <a:xfrm>
            <a:off x="8775700" y="4514850"/>
            <a:ext cx="1771650" cy="120650"/>
          </a:xfrm>
          <a:prstGeom prst="rect">
            <a:avLst/>
          </a:prstGeom>
          <a:noFill/>
        </p:spPr>
        <p:txBody>
          <a:bodyPr wrap="none" anchor="ctr" lIns="0" rIns="0" tIns="0" bIns="0">
            <a:noAutofit/>
          </a:bodyPr>
          <a:lstStyle/>
          <a:p>
            <a:pPr algn="l"/>
            <a:r>
              <a:rPr sz="950" b="0">
                <a:solidFill>
                  <a:srgbClr val="646463"/>
                </a:solidFill>
                <a:latin typeface="Arial"/>
                <a:ea typeface="Microsoft YaHei"/>
              </a:rPr>
              <a:t>broader</a:t>
            </a:r>
            <a:r>
              <a:rPr sz="950" b="0">
                <a:solidFill>
                  <a:srgbClr val="AAA9AB"/>
                </a:solidFill>
                <a:latin typeface="Arial"/>
                <a:ea typeface="Microsoft YaHei"/>
              </a:rPr>
              <a:t> </a:t>
            </a:r>
            <a:r>
              <a:rPr sz="950" b="0">
                <a:solidFill>
                  <a:srgbClr val="6C6B6C"/>
                </a:solidFill>
                <a:latin typeface="Arial"/>
                <a:ea typeface="Microsoft YaHei"/>
              </a:rPr>
              <a:t>USD IG Corporate Index</a:t>
            </a:r>
          </a:p>
        </p:txBody>
      </p:sp>
      <p:sp>
        <p:nvSpPr>
          <p:cNvPr id="42" name="TextBox 41"/>
          <p:cNvSpPr txBox="1"/>
          <p:nvPr/>
        </p:nvSpPr>
        <p:spPr>
          <a:xfrm>
            <a:off x="7042150" y="4521200"/>
            <a:ext cx="165100" cy="114300"/>
          </a:xfrm>
          <a:prstGeom prst="rect">
            <a:avLst/>
          </a:prstGeom>
          <a:noFill/>
        </p:spPr>
        <p:txBody>
          <a:bodyPr wrap="none" anchor="ctr" lIns="0" rIns="0" tIns="0" bIns="0">
            <a:noAutofit/>
          </a:bodyPr>
          <a:lstStyle/>
          <a:p>
            <a:pPr algn="l"/>
            <a:r>
              <a:rPr sz="800" b="1">
                <a:solidFill>
                  <a:srgbClr val="828182"/>
                </a:solidFill>
                <a:latin typeface="Arial"/>
                <a:ea typeface="Microsoft YaHei"/>
              </a:rPr>
              <a:t>1.</a:t>
            </a:r>
            <a:r>
              <a:rPr sz="800" b="1">
                <a:solidFill>
                  <a:srgbClr val="626262"/>
                </a:solidFill>
                <a:latin typeface="Arial"/>
                <a:ea typeface="Microsoft YaHei"/>
              </a:rPr>
              <a:t>1</a:t>
            </a:r>
          </a:p>
        </p:txBody>
      </p:sp>
      <p:sp>
        <p:nvSpPr>
          <p:cNvPr id="43" name="TextBox 42"/>
          <p:cNvSpPr txBox="1"/>
          <p:nvPr/>
        </p:nvSpPr>
        <p:spPr>
          <a:xfrm>
            <a:off x="7042150" y="4743450"/>
            <a:ext cx="184150" cy="114300"/>
          </a:xfrm>
          <a:prstGeom prst="rect">
            <a:avLst/>
          </a:prstGeom>
          <a:noFill/>
        </p:spPr>
        <p:txBody>
          <a:bodyPr wrap="none" anchor="ctr" lIns="0" rIns="0" tIns="0" bIns="0">
            <a:noAutofit/>
          </a:bodyPr>
          <a:lstStyle/>
          <a:p>
            <a:pPr algn="l"/>
            <a:r>
              <a:rPr sz="900" b="1">
                <a:solidFill>
                  <a:srgbClr val="79797A"/>
                </a:solidFill>
                <a:latin typeface="Arial"/>
                <a:ea typeface="Microsoft YaHei"/>
              </a:rPr>
              <a:t>1.0</a:t>
            </a:r>
          </a:p>
        </p:txBody>
      </p:sp>
      <p:sp>
        <p:nvSpPr>
          <p:cNvPr id="44" name="TextBox 43"/>
          <p:cNvSpPr txBox="1"/>
          <p:nvPr/>
        </p:nvSpPr>
        <p:spPr>
          <a:xfrm>
            <a:off x="1714500" y="4762500"/>
            <a:ext cx="1454150" cy="177800"/>
          </a:xfrm>
          <a:prstGeom prst="rect">
            <a:avLst/>
          </a:prstGeom>
          <a:noFill/>
        </p:spPr>
        <p:txBody>
          <a:bodyPr wrap="none" anchor="ctr" lIns="0" rIns="0" tIns="0" bIns="0">
            <a:noAutofit/>
          </a:bodyPr>
          <a:lstStyle/>
          <a:p>
            <a:pPr algn="l"/>
            <a:r>
              <a:rPr sz="1250" b="0">
                <a:solidFill>
                  <a:srgbClr val="254275"/>
                </a:solidFill>
                <a:latin typeface="Arial"/>
                <a:ea typeface="Microsoft YaHei"/>
              </a:rPr>
              <a:t>Global divergence</a:t>
            </a:r>
            <a:r>
              <a:rPr sz="1250" b="0">
                <a:solidFill>
                  <a:srgbClr val="415A8B"/>
                </a:solidFill>
                <a:latin typeface="Arial"/>
                <a:ea typeface="Microsoft YaHei"/>
              </a:rPr>
              <a:t>:</a:t>
            </a:r>
          </a:p>
        </p:txBody>
      </p:sp>
      <p:sp>
        <p:nvSpPr>
          <p:cNvPr id="45" name="TextBox 44"/>
          <p:cNvSpPr txBox="1"/>
          <p:nvPr/>
        </p:nvSpPr>
        <p:spPr>
          <a:xfrm>
            <a:off x="7029450" y="4965700"/>
            <a:ext cx="196850" cy="114300"/>
          </a:xfrm>
          <a:prstGeom prst="rect">
            <a:avLst/>
          </a:prstGeom>
          <a:noFill/>
        </p:spPr>
        <p:txBody>
          <a:bodyPr wrap="none" anchor="ctr" lIns="0" rIns="0" tIns="0" bIns="0">
            <a:noAutofit/>
          </a:bodyPr>
          <a:lstStyle/>
          <a:p>
            <a:pPr algn="l"/>
            <a:r>
              <a:rPr sz="950" b="1">
                <a:solidFill>
                  <a:srgbClr val="5F5E5F"/>
                </a:solidFill>
                <a:latin typeface="Arial"/>
                <a:ea typeface="Microsoft YaHei"/>
              </a:rPr>
              <a:t>0.9</a:t>
            </a:r>
          </a:p>
        </p:txBody>
      </p:sp>
      <p:sp>
        <p:nvSpPr>
          <p:cNvPr id="46" name="TextBox 45"/>
          <p:cNvSpPr txBox="1"/>
          <p:nvPr/>
        </p:nvSpPr>
        <p:spPr>
          <a:xfrm>
            <a:off x="1917700" y="5016500"/>
            <a:ext cx="488950" cy="158750"/>
          </a:xfrm>
          <a:prstGeom prst="rect">
            <a:avLst/>
          </a:prstGeom>
          <a:noFill/>
        </p:spPr>
        <p:txBody>
          <a:bodyPr wrap="none" anchor="ctr" lIns="0" rIns="0" tIns="0" bIns="0">
            <a:noAutofit/>
          </a:bodyPr>
          <a:lstStyle/>
          <a:p>
            <a:pPr algn="l"/>
            <a:r>
              <a:rPr sz="1050" b="1">
                <a:solidFill>
                  <a:srgbClr val="032D67"/>
                </a:solidFill>
                <a:latin typeface="Arial"/>
                <a:ea typeface="Microsoft YaHei"/>
              </a:rPr>
              <a:t>Europe:</a:t>
            </a:r>
          </a:p>
        </p:txBody>
      </p:sp>
      <p:sp>
        <p:nvSpPr>
          <p:cNvPr id="47" name="TextBox 46"/>
          <p:cNvSpPr txBox="1"/>
          <p:nvPr/>
        </p:nvSpPr>
        <p:spPr>
          <a:xfrm>
            <a:off x="1892300" y="5035550"/>
            <a:ext cx="4267200" cy="469900"/>
          </a:xfrm>
          <a:prstGeom prst="rect">
            <a:avLst/>
          </a:prstGeom>
          <a:noFill/>
        </p:spPr>
        <p:txBody>
          <a:bodyPr wrap="none" anchor="ctr" lIns="0" rIns="0" tIns="0" bIns="0">
            <a:noAutofit/>
          </a:bodyPr>
          <a:lstStyle/>
          <a:p>
            <a:pPr algn="l">
              <a:lnSpc>
                <a:spcPts val="1350"/>
              </a:lnSpc>
              <a:spcBef>
                <a:spcPts val="0"/>
              </a:spcBef>
              <a:spcAft>
                <a:spcPts val="0"/>
              </a:spcAft>
            </a:pPr>
            <a:r>
              <a:rPr sz="900" b="0">
                <a:solidFill>
                  <a:srgbClr val="666667"/>
                </a:solidFill>
                <a:latin typeface="Arial"/>
                <a:ea typeface="Microsoft YaHei"/>
              </a:rPr>
              <a:t>Equity</a:t>
            </a:r>
            <a:r>
              <a:rPr sz="900" b="0">
                <a:solidFill>
                  <a:srgbClr val="CBCDCE"/>
                </a:solidFill>
                <a:latin typeface="Arial"/>
                <a:ea typeface="Microsoft YaHei"/>
              </a:rPr>
              <a:t> </a:t>
            </a:r>
            <a:r>
              <a:rPr sz="900" b="0">
                <a:solidFill>
                  <a:srgbClr val="626363"/>
                </a:solidFill>
                <a:latin typeface="Arial"/>
                <a:ea typeface="Microsoft YaHei"/>
              </a:rPr>
              <a:t>issuance (~€200bn,</a:t>
            </a:r>
            <a:r>
              <a:rPr sz="900" b="0">
                <a:solidFill>
                  <a:srgbClr val="727272"/>
                </a:solidFill>
                <a:latin typeface="Arial"/>
                <a:ea typeface="Microsoft YaHei"/>
              </a:rPr>
              <a:t> 1</a:t>
            </a:r>
            <a:r>
              <a:rPr sz="900" b="0">
                <a:solidFill>
                  <a:srgbClr val="929292"/>
                </a:solidFill>
                <a:latin typeface="Arial"/>
                <a:ea typeface="Microsoft YaHei"/>
              </a:rPr>
              <a:t>.</a:t>
            </a:r>
            <a:r>
              <a:rPr sz="900" b="0">
                <a:solidFill>
                  <a:srgbClr val="6D6D6D"/>
                </a:solidFill>
                <a:latin typeface="Arial"/>
                <a:ea typeface="Microsoft YaHei"/>
              </a:rPr>
              <a:t>7% of </a:t>
            </a:r>
            <a:r>
              <a:rPr sz="900" b="0">
                <a:solidFill>
                  <a:srgbClr val="5B5A5C"/>
                </a:solidFill>
                <a:latin typeface="Arial"/>
                <a:ea typeface="Microsoft YaHei"/>
              </a:rPr>
              <a:t>market</a:t>
            </a:r>
            <a:r>
              <a:rPr sz="900" b="0">
                <a:solidFill>
                  <a:srgbClr val="7C7A7D"/>
                </a:solidFill>
                <a:latin typeface="Arial"/>
                <a:ea typeface="Microsoft YaHei"/>
              </a:rPr>
              <a:t> </a:t>
            </a:r>
            <a:r>
              <a:rPr sz="900" b="0">
                <a:solidFill>
                  <a:srgbClr val="767676"/>
                </a:solidFill>
                <a:latin typeface="Arial"/>
                <a:ea typeface="Microsoft YaHei"/>
              </a:rPr>
              <a:t>cap) </a:t>
            </a:r>
            <a:r>
              <a:rPr sz="900" b="0">
                <a:solidFill>
                  <a:srgbClr val="68696A"/>
                </a:solidFill>
                <a:latin typeface="Arial"/>
                <a:ea typeface="Microsoft YaHei"/>
              </a:rPr>
              <a:t>is</a:t>
            </a:r>
            <a:r>
              <a:rPr sz="900" b="0">
                <a:solidFill>
                  <a:srgbClr val="636464"/>
                </a:solidFill>
                <a:latin typeface="Arial"/>
                <a:ea typeface="Microsoft YaHei"/>
              </a:rPr>
              <a:t> elevated</a:t>
            </a:r>
            <a:r>
              <a:rPr sz="900" b="0">
                <a:solidFill>
                  <a:srgbClr val="646565"/>
                </a:solidFill>
                <a:latin typeface="Arial"/>
                <a:ea typeface="Microsoft YaHei"/>
              </a:rPr>
              <a:t> but net</a:t>
            </a:r>
          </a:p>
          <a:p>
            <a:pPr algn="l">
              <a:lnSpc>
                <a:spcPts val="1350"/>
              </a:lnSpc>
              <a:spcBef>
                <a:spcPts val="0"/>
              </a:spcBef>
              <a:spcAft>
                <a:spcPts val="0"/>
              </a:spcAft>
            </a:pPr>
            <a:r>
              <a:rPr sz="900" b="0">
                <a:solidFill>
                  <a:srgbClr val="5E5D5F"/>
                </a:solidFill>
                <a:latin typeface="Arial"/>
                <a:ea typeface="Microsoft YaHei"/>
              </a:rPr>
              <a:t>supply </a:t>
            </a:r>
            <a:r>
              <a:rPr sz="900" b="0">
                <a:solidFill>
                  <a:srgbClr val="636465"/>
                </a:solidFill>
                <a:latin typeface="Arial"/>
                <a:ea typeface="Microsoft YaHei"/>
              </a:rPr>
              <a:t>is roughly</a:t>
            </a:r>
            <a:r>
              <a:rPr sz="900" b="0">
                <a:solidFill>
                  <a:srgbClr val="6C6D6E"/>
                </a:solidFill>
                <a:latin typeface="Arial"/>
                <a:ea typeface="Microsoft YaHei"/>
              </a:rPr>
              <a:t> flat</a:t>
            </a:r>
            <a:r>
              <a:rPr sz="900" b="0">
                <a:solidFill>
                  <a:srgbClr val="6E6E6E"/>
                </a:solidFill>
                <a:latin typeface="Arial"/>
                <a:ea typeface="Microsoft YaHei"/>
              </a:rPr>
              <a:t> after</a:t>
            </a:r>
            <a:r>
              <a:rPr sz="900" b="0">
                <a:solidFill>
                  <a:srgbClr val="636263"/>
                </a:solidFill>
                <a:latin typeface="Arial"/>
                <a:ea typeface="Microsoft YaHei"/>
              </a:rPr>
              <a:t> redemptions</a:t>
            </a:r>
            <a:r>
              <a:rPr sz="900" b="0">
                <a:solidFill>
                  <a:srgbClr val="676868"/>
                </a:solidFill>
                <a:latin typeface="Arial"/>
                <a:ea typeface="Microsoft YaHei"/>
              </a:rPr>
              <a:t> — the real</a:t>
            </a:r>
            <a:r>
              <a:rPr sz="900" b="0">
                <a:solidFill>
                  <a:srgbClr val="818386"/>
                </a:solidFill>
                <a:latin typeface="Arial"/>
                <a:ea typeface="Microsoft YaHei"/>
              </a:rPr>
              <a:t> </a:t>
            </a:r>
            <a:r>
              <a:rPr sz="900" b="0">
                <a:solidFill>
                  <a:srgbClr val="6B6A6C"/>
                </a:solidFill>
                <a:latin typeface="Arial"/>
                <a:ea typeface="Microsoft YaHei"/>
              </a:rPr>
              <a:t>constraint</a:t>
            </a:r>
            <a:r>
              <a:rPr sz="900" b="0">
                <a:solidFill>
                  <a:srgbClr val="6B696C"/>
                </a:solidFill>
                <a:latin typeface="Arial"/>
                <a:ea typeface="Microsoft YaHei"/>
              </a:rPr>
              <a:t> is weak </a:t>
            </a:r>
            <a:r>
              <a:rPr sz="900" b="0">
                <a:solidFill>
                  <a:srgbClr val="4F4F51"/>
                </a:solidFill>
                <a:latin typeface="Arial"/>
                <a:ea typeface="Microsoft YaHei"/>
              </a:rPr>
              <a:t>domestic</a:t>
            </a:r>
          </a:p>
          <a:p>
            <a:pPr algn="l">
              <a:lnSpc>
                <a:spcPts val="1350"/>
              </a:lnSpc>
              <a:spcBef>
                <a:spcPts val="0"/>
              </a:spcBef>
              <a:spcAft>
                <a:spcPts val="0"/>
              </a:spcAft>
            </a:pPr>
            <a:r>
              <a:rPr sz="900" b="0">
                <a:solidFill>
                  <a:srgbClr val="6D6D71"/>
                </a:solidFill>
                <a:latin typeface="Arial"/>
                <a:ea typeface="Microsoft YaHei"/>
              </a:rPr>
              <a:t>(retail)</a:t>
            </a:r>
            <a:r>
              <a:rPr sz="900" b="0">
                <a:solidFill>
                  <a:srgbClr val="A2A2A4"/>
                </a:solidFill>
                <a:latin typeface="Arial"/>
                <a:ea typeface="Microsoft YaHei"/>
              </a:rPr>
              <a:t> </a:t>
            </a:r>
            <a:r>
              <a:rPr sz="900" b="0">
                <a:solidFill>
                  <a:srgbClr val="686869"/>
                </a:solidFill>
                <a:latin typeface="Arial"/>
                <a:ea typeface="Microsoft YaHei"/>
              </a:rPr>
              <a:t>equity demand, not oversupply</a:t>
            </a:r>
          </a:p>
        </p:txBody>
      </p:sp>
      <p:sp>
        <p:nvSpPr>
          <p:cNvPr id="48" name="TextBox 47"/>
          <p:cNvSpPr txBox="1"/>
          <p:nvPr/>
        </p:nvSpPr>
        <p:spPr>
          <a:xfrm>
            <a:off x="7029450" y="5200650"/>
            <a:ext cx="196850" cy="114300"/>
          </a:xfrm>
          <a:prstGeom prst="rect">
            <a:avLst/>
          </a:prstGeom>
          <a:noFill/>
        </p:spPr>
        <p:txBody>
          <a:bodyPr wrap="none" anchor="ctr" lIns="0" rIns="0" tIns="0" bIns="0">
            <a:noAutofit/>
          </a:bodyPr>
          <a:lstStyle/>
          <a:p>
            <a:pPr algn="l"/>
            <a:r>
              <a:rPr sz="950" b="1">
                <a:solidFill>
                  <a:srgbClr val="686767"/>
                </a:solidFill>
                <a:latin typeface="Arial"/>
                <a:ea typeface="Microsoft YaHei"/>
              </a:rPr>
              <a:t>0.8</a:t>
            </a:r>
          </a:p>
        </p:txBody>
      </p:sp>
      <p:sp>
        <p:nvSpPr>
          <p:cNvPr id="49" name="TextBox 48"/>
          <p:cNvSpPr txBox="1"/>
          <p:nvPr/>
        </p:nvSpPr>
        <p:spPr>
          <a:xfrm>
            <a:off x="7029450" y="5429250"/>
            <a:ext cx="190500" cy="114300"/>
          </a:xfrm>
          <a:prstGeom prst="rect">
            <a:avLst/>
          </a:prstGeom>
          <a:noFill/>
        </p:spPr>
        <p:txBody>
          <a:bodyPr wrap="none" anchor="ctr" lIns="0" rIns="0" tIns="0" bIns="0">
            <a:noAutofit/>
          </a:bodyPr>
          <a:lstStyle/>
          <a:p>
            <a:pPr algn="l"/>
            <a:r>
              <a:rPr sz="950" b="1">
                <a:solidFill>
                  <a:srgbClr val="5B5D5E"/>
                </a:solidFill>
                <a:latin typeface="Arial"/>
                <a:ea typeface="Microsoft YaHei"/>
              </a:rPr>
              <a:t>0</a:t>
            </a:r>
            <a:r>
              <a:rPr sz="950" b="1">
                <a:solidFill>
                  <a:srgbClr val="828281"/>
                </a:solidFill>
                <a:latin typeface="Arial"/>
                <a:ea typeface="Microsoft YaHei"/>
              </a:rPr>
              <a:t>.7</a:t>
            </a:r>
          </a:p>
        </p:txBody>
      </p:sp>
      <p:sp>
        <p:nvSpPr>
          <p:cNvPr id="50" name="TextBox 49"/>
          <p:cNvSpPr txBox="1"/>
          <p:nvPr/>
        </p:nvSpPr>
        <p:spPr>
          <a:xfrm>
            <a:off x="1898650" y="5613400"/>
            <a:ext cx="730250" cy="171450"/>
          </a:xfrm>
          <a:prstGeom prst="rect">
            <a:avLst/>
          </a:prstGeom>
          <a:noFill/>
        </p:spPr>
        <p:txBody>
          <a:bodyPr wrap="none" anchor="ctr" lIns="0" rIns="0" tIns="0" bIns="0">
            <a:noAutofit/>
          </a:bodyPr>
          <a:lstStyle/>
          <a:p>
            <a:pPr algn="l"/>
            <a:r>
              <a:rPr sz="1150" b="1">
                <a:solidFill>
                  <a:srgbClr val="022B62"/>
                </a:solidFill>
                <a:latin typeface="Arial"/>
                <a:ea typeface="Microsoft YaHei"/>
              </a:rPr>
              <a:t>Hong Kong:</a:t>
            </a:r>
          </a:p>
        </p:txBody>
      </p:sp>
      <p:sp>
        <p:nvSpPr>
          <p:cNvPr id="51" name="TextBox 50"/>
          <p:cNvSpPr txBox="1"/>
          <p:nvPr/>
        </p:nvSpPr>
        <p:spPr>
          <a:xfrm>
            <a:off x="2724150" y="5638800"/>
            <a:ext cx="3073400" cy="146050"/>
          </a:xfrm>
          <a:prstGeom prst="rect">
            <a:avLst/>
          </a:prstGeom>
          <a:noFill/>
        </p:spPr>
        <p:txBody>
          <a:bodyPr wrap="none" anchor="ctr" lIns="0" rIns="0" tIns="0" bIns="0">
            <a:noAutofit/>
          </a:bodyPr>
          <a:lstStyle/>
          <a:p>
            <a:pPr algn="l"/>
            <a:r>
              <a:rPr sz="900" b="0">
                <a:solidFill>
                  <a:srgbClr val="5A595C"/>
                </a:solidFill>
                <a:latin typeface="Arial"/>
                <a:ea typeface="Microsoft YaHei"/>
              </a:rPr>
              <a:t>A </a:t>
            </a:r>
            <a:r>
              <a:rPr sz="900" b="0">
                <a:solidFill>
                  <a:srgbClr val="6A6C6B"/>
                </a:solidFill>
                <a:latin typeface="Arial"/>
                <a:ea typeface="Microsoft YaHei"/>
              </a:rPr>
              <a:t>structurally</a:t>
            </a:r>
            <a:r>
              <a:rPr sz="900" b="0">
                <a:solidFill>
                  <a:srgbClr val="636665"/>
                </a:solidFill>
                <a:latin typeface="Arial"/>
                <a:ea typeface="Microsoft YaHei"/>
              </a:rPr>
              <a:t> different</a:t>
            </a:r>
            <a:r>
              <a:rPr sz="900" b="0">
                <a:solidFill>
                  <a:srgbClr val="565656"/>
                </a:solidFill>
                <a:latin typeface="Arial"/>
                <a:ea typeface="Microsoft YaHei"/>
              </a:rPr>
              <a:t> </a:t>
            </a:r>
            <a:r>
              <a:rPr sz="900" b="0">
                <a:solidFill>
                  <a:srgbClr val="6D6C6F"/>
                </a:solidFill>
                <a:latin typeface="Arial"/>
                <a:ea typeface="Microsoft YaHei"/>
              </a:rPr>
              <a:t>story — a </a:t>
            </a:r>
            <a:r>
              <a:rPr sz="900" b="0">
                <a:solidFill>
                  <a:srgbClr val="595A5B"/>
                </a:solidFill>
                <a:latin typeface="Arial"/>
                <a:ea typeface="Microsoft YaHei"/>
              </a:rPr>
              <a:t>strong</a:t>
            </a:r>
            <a:r>
              <a:rPr sz="900" b="0">
                <a:solidFill>
                  <a:srgbClr val="79797A"/>
                </a:solidFill>
                <a:latin typeface="Arial"/>
                <a:ea typeface="Microsoft YaHei"/>
              </a:rPr>
              <a:t> </a:t>
            </a:r>
            <a:r>
              <a:rPr sz="900" b="0">
                <a:solidFill>
                  <a:srgbClr val="606264"/>
                </a:solidFill>
                <a:latin typeface="Arial"/>
                <a:ea typeface="Microsoft YaHei"/>
              </a:rPr>
              <a:t>resurgence</a:t>
            </a:r>
            <a:r>
              <a:rPr sz="900" b="0">
                <a:solidFill>
                  <a:srgbClr val="AFB0B2"/>
                </a:solidFill>
                <a:latin typeface="Arial"/>
                <a:ea typeface="Microsoft YaHei"/>
              </a:rPr>
              <a:t> </a:t>
            </a:r>
            <a:r>
              <a:rPr sz="900" b="0">
                <a:solidFill>
                  <a:srgbClr val="48494B"/>
                </a:solidFill>
                <a:latin typeface="Arial"/>
                <a:ea typeface="Microsoft YaHei"/>
              </a:rPr>
              <a:t>(IPO</a:t>
            </a:r>
          </a:p>
        </p:txBody>
      </p:sp>
      <p:sp>
        <p:nvSpPr>
          <p:cNvPr id="52" name="TextBox 51"/>
          <p:cNvSpPr txBox="1"/>
          <p:nvPr/>
        </p:nvSpPr>
        <p:spPr>
          <a:xfrm>
            <a:off x="7029450" y="5651500"/>
            <a:ext cx="196850" cy="120650"/>
          </a:xfrm>
          <a:prstGeom prst="rect">
            <a:avLst/>
          </a:prstGeom>
          <a:noFill/>
        </p:spPr>
        <p:txBody>
          <a:bodyPr wrap="none" anchor="ctr" lIns="0" rIns="0" tIns="0" bIns="0">
            <a:noAutofit/>
          </a:bodyPr>
          <a:lstStyle/>
          <a:p>
            <a:pPr algn="l"/>
            <a:r>
              <a:rPr sz="950" b="1">
                <a:solidFill>
                  <a:srgbClr val="686667"/>
                </a:solidFill>
                <a:latin typeface="Arial"/>
                <a:ea typeface="Microsoft YaHei"/>
              </a:rPr>
              <a:t>0.6</a:t>
            </a:r>
          </a:p>
        </p:txBody>
      </p:sp>
      <p:sp>
        <p:nvSpPr>
          <p:cNvPr id="53" name="TextBox 52"/>
          <p:cNvSpPr txBox="1"/>
          <p:nvPr/>
        </p:nvSpPr>
        <p:spPr>
          <a:xfrm>
            <a:off x="1885950" y="5803900"/>
            <a:ext cx="4489450" cy="298450"/>
          </a:xfrm>
          <a:prstGeom prst="rect">
            <a:avLst/>
          </a:prstGeom>
          <a:noFill/>
        </p:spPr>
        <p:txBody>
          <a:bodyPr wrap="none" anchor="ctr" lIns="0" rIns="0" tIns="0" bIns="0">
            <a:noAutofit/>
          </a:bodyPr>
          <a:lstStyle/>
          <a:p>
            <a:pPr algn="l">
              <a:lnSpc>
                <a:spcPts val="1350"/>
              </a:lnSpc>
              <a:spcBef>
                <a:spcPts val="0"/>
              </a:spcBef>
              <a:spcAft>
                <a:spcPts val="0"/>
              </a:spcAft>
            </a:pPr>
            <a:r>
              <a:rPr sz="900" b="0">
                <a:solidFill>
                  <a:srgbClr val="666766"/>
                </a:solidFill>
                <a:latin typeface="Arial"/>
                <a:ea typeface="Microsoft YaHei"/>
              </a:rPr>
              <a:t>proceeds </a:t>
            </a:r>
            <a:r>
              <a:rPr sz="900" b="0">
                <a:solidFill>
                  <a:srgbClr val="787A7A"/>
                </a:solidFill>
                <a:latin typeface="Arial"/>
                <a:ea typeface="Microsoft YaHei"/>
              </a:rPr>
              <a:t>tracking</a:t>
            </a:r>
            <a:r>
              <a:rPr sz="900" b="0">
                <a:solidFill>
                  <a:srgbClr val="525053"/>
                </a:solidFill>
                <a:latin typeface="Arial"/>
                <a:ea typeface="Microsoft YaHei"/>
              </a:rPr>
              <a:t> </a:t>
            </a:r>
            <a:r>
              <a:rPr sz="900" b="0">
                <a:solidFill>
                  <a:srgbClr val="6A6A6B"/>
                </a:solidFill>
                <a:latin typeface="Arial"/>
                <a:ea typeface="Microsoft YaHei"/>
              </a:rPr>
              <a:t>to $</a:t>
            </a:r>
            <a:r>
              <a:rPr sz="900" b="0">
                <a:solidFill>
                  <a:srgbClr val="565557"/>
                </a:solidFill>
                <a:latin typeface="Arial"/>
                <a:ea typeface="Microsoft YaHei"/>
              </a:rPr>
              <a:t>60bn</a:t>
            </a:r>
            <a:r>
              <a:rPr sz="900" b="0">
                <a:solidFill>
                  <a:srgbClr val="B2B3B4"/>
                </a:solidFill>
                <a:latin typeface="Arial"/>
                <a:ea typeface="Microsoft YaHei"/>
              </a:rPr>
              <a:t> </a:t>
            </a:r>
            <a:r>
              <a:rPr sz="900" b="0">
                <a:solidFill>
                  <a:srgbClr val="525254"/>
                </a:solidFill>
                <a:latin typeface="Arial"/>
                <a:ea typeface="Microsoft YaHei"/>
              </a:rPr>
              <a:t>in</a:t>
            </a:r>
            <a:r>
              <a:rPr sz="900" b="0">
                <a:solidFill>
                  <a:srgbClr val="484949"/>
                </a:solidFill>
                <a:latin typeface="Arial"/>
                <a:ea typeface="Microsoft YaHei"/>
              </a:rPr>
              <a:t> </a:t>
            </a:r>
            <a:r>
              <a:rPr sz="900" b="0">
                <a:solidFill>
                  <a:srgbClr val="737375"/>
                </a:solidFill>
                <a:latin typeface="Arial"/>
                <a:ea typeface="Microsoft YaHei"/>
              </a:rPr>
              <a:t>2026) </a:t>
            </a:r>
            <a:r>
              <a:rPr sz="900" b="0">
                <a:solidFill>
                  <a:srgbClr val="767878"/>
                </a:solidFill>
                <a:latin typeface="Arial"/>
                <a:ea typeface="Microsoft YaHei"/>
              </a:rPr>
              <a:t>supported</a:t>
            </a:r>
            <a:r>
              <a:rPr sz="900" b="0">
                <a:solidFill>
                  <a:srgbClr val="4F5051"/>
                </a:solidFill>
                <a:latin typeface="Arial"/>
                <a:ea typeface="Microsoft YaHei"/>
              </a:rPr>
              <a:t> </a:t>
            </a:r>
            <a:r>
              <a:rPr sz="900" b="0">
                <a:solidFill>
                  <a:srgbClr val="5E5D5E"/>
                </a:solidFill>
                <a:latin typeface="Arial"/>
                <a:ea typeface="Microsoft YaHei"/>
              </a:rPr>
              <a:t>by</a:t>
            </a:r>
            <a:r>
              <a:rPr sz="900" b="0">
                <a:solidFill>
                  <a:srgbClr val="656667"/>
                </a:solidFill>
                <a:latin typeface="Arial"/>
                <a:ea typeface="Microsoft YaHei"/>
              </a:rPr>
              <a:t> deep </a:t>
            </a:r>
            <a:r>
              <a:rPr sz="900" b="0">
                <a:solidFill>
                  <a:srgbClr val="8F8F8F"/>
                </a:solidFill>
                <a:latin typeface="Arial"/>
                <a:ea typeface="Microsoft YaHei"/>
              </a:rPr>
              <a:t>multi</a:t>
            </a:r>
            <a:r>
              <a:rPr sz="900" b="0">
                <a:solidFill>
                  <a:srgbClr val="7A7B7B"/>
                </a:solidFill>
                <a:latin typeface="Arial"/>
                <a:ea typeface="Microsoft YaHei"/>
              </a:rPr>
              <a:t>-channel</a:t>
            </a:r>
            <a:r>
              <a:rPr sz="900" b="0">
                <a:solidFill>
                  <a:srgbClr val="5D5F5F"/>
                </a:solidFill>
                <a:latin typeface="Arial"/>
                <a:ea typeface="Microsoft YaHei"/>
              </a:rPr>
              <a:t> </a:t>
            </a:r>
            <a:r>
              <a:rPr sz="900" b="0">
                <a:solidFill>
                  <a:srgbClr val="747473"/>
                </a:solidFill>
                <a:latin typeface="Arial"/>
                <a:ea typeface="Microsoft YaHei"/>
              </a:rPr>
              <a:t>liquidity</a:t>
            </a:r>
          </a:p>
          <a:p>
            <a:pPr algn="l">
              <a:lnSpc>
                <a:spcPts val="1350"/>
              </a:lnSpc>
              <a:spcBef>
                <a:spcPts val="0"/>
              </a:spcBef>
              <a:spcAft>
                <a:spcPts val="0"/>
              </a:spcAft>
            </a:pPr>
            <a:r>
              <a:rPr sz="900" b="0">
                <a:solidFill>
                  <a:srgbClr val="4F4D51"/>
                </a:solidFill>
                <a:latin typeface="Arial"/>
                <a:ea typeface="Microsoft YaHei"/>
              </a:rPr>
              <a:t>(</a:t>
            </a:r>
            <a:r>
              <a:rPr sz="900" b="0">
                <a:solidFill>
                  <a:srgbClr val="656664"/>
                </a:solidFill>
                <a:latin typeface="Arial"/>
                <a:ea typeface="Microsoft YaHei"/>
              </a:rPr>
              <a:t>~$400bn</a:t>
            </a:r>
            <a:r>
              <a:rPr sz="900" b="0">
                <a:solidFill>
                  <a:srgbClr val="333334"/>
                </a:solidFill>
                <a:latin typeface="Arial"/>
                <a:ea typeface="Microsoft YaHei"/>
              </a:rPr>
              <a:t>)</a:t>
            </a:r>
            <a:r>
              <a:rPr sz="900" b="0">
                <a:solidFill>
                  <a:srgbClr val="707073"/>
                </a:solidFill>
                <a:latin typeface="Arial"/>
                <a:ea typeface="Microsoft YaHei"/>
              </a:rPr>
              <a:t>, suggesting</a:t>
            </a:r>
            <a:r>
              <a:rPr sz="900" b="0">
                <a:solidFill>
                  <a:srgbClr val="525355"/>
                </a:solidFill>
                <a:latin typeface="Arial"/>
                <a:ea typeface="Microsoft YaHei"/>
              </a:rPr>
              <a:t> </a:t>
            </a:r>
            <a:r>
              <a:rPr sz="900" b="0">
                <a:solidFill>
                  <a:srgbClr val="656568"/>
                </a:solidFill>
                <a:latin typeface="Arial"/>
                <a:ea typeface="Microsoft YaHei"/>
              </a:rPr>
              <a:t>region</a:t>
            </a:r>
            <a:r>
              <a:rPr sz="900" b="0">
                <a:solidFill>
                  <a:srgbClr val="6F6F73"/>
                </a:solidFill>
                <a:latin typeface="Arial"/>
                <a:ea typeface="Microsoft YaHei"/>
              </a:rPr>
              <a:t>-</a:t>
            </a:r>
            <a:r>
              <a:rPr sz="900" b="0">
                <a:solidFill>
                  <a:srgbClr val="676768"/>
                </a:solidFill>
                <a:latin typeface="Arial"/>
                <a:ea typeface="Microsoft YaHei"/>
              </a:rPr>
              <a:t>specific</a:t>
            </a:r>
            <a:r>
              <a:rPr sz="900" b="0">
                <a:solidFill>
                  <a:srgbClr val="626165"/>
                </a:solidFill>
                <a:latin typeface="Arial"/>
                <a:ea typeface="Microsoft YaHei"/>
              </a:rPr>
              <a:t> dynamics</a:t>
            </a:r>
            <a:r>
              <a:rPr sz="900" b="0">
                <a:solidFill>
                  <a:srgbClr val="67696A"/>
                </a:solidFill>
                <a:latin typeface="Arial"/>
                <a:ea typeface="Microsoft YaHei"/>
              </a:rPr>
              <a:t> rather </a:t>
            </a:r>
            <a:r>
              <a:rPr sz="900" b="0">
                <a:solidFill>
                  <a:srgbClr val="656668"/>
                </a:solidFill>
                <a:latin typeface="Arial"/>
                <a:ea typeface="Microsoft YaHei"/>
              </a:rPr>
              <a:t>than a </a:t>
            </a:r>
            <a:r>
              <a:rPr sz="900" b="0">
                <a:solidFill>
                  <a:srgbClr val="6C6D6C"/>
                </a:solidFill>
                <a:latin typeface="Arial"/>
                <a:ea typeface="Microsoft YaHei"/>
              </a:rPr>
              <a:t>uniform</a:t>
            </a:r>
            <a:r>
              <a:rPr sz="900" b="0">
                <a:solidFill>
                  <a:srgbClr val="28282A"/>
                </a:solidFill>
                <a:latin typeface="Arial"/>
                <a:ea typeface="Microsoft YaHei"/>
              </a:rPr>
              <a:t> </a:t>
            </a:r>
            <a:r>
              <a:rPr sz="900" b="0">
                <a:solidFill>
                  <a:srgbClr val="696B6D"/>
                </a:solidFill>
                <a:latin typeface="Arial"/>
                <a:ea typeface="Microsoft YaHei"/>
              </a:rPr>
              <a:t>global</a:t>
            </a:r>
            <a:r>
              <a:rPr sz="900" b="0">
                <a:solidFill>
                  <a:srgbClr val="646567"/>
                </a:solidFill>
                <a:latin typeface="Arial"/>
                <a:ea typeface="Microsoft YaHei"/>
              </a:rPr>
              <a:t> 'wave</a:t>
            </a:r>
            <a:r>
              <a:rPr sz="900" b="0">
                <a:solidFill>
                  <a:srgbClr val="8A8A8D"/>
                </a:solidFill>
                <a:latin typeface="Arial"/>
                <a:ea typeface="Microsoft YaHei"/>
              </a:rPr>
              <a:t>'</a:t>
            </a:r>
          </a:p>
        </p:txBody>
      </p:sp>
      <p:sp>
        <p:nvSpPr>
          <p:cNvPr id="54" name="TextBox 53"/>
          <p:cNvSpPr txBox="1"/>
          <p:nvPr/>
        </p:nvSpPr>
        <p:spPr>
          <a:xfrm>
            <a:off x="7029450" y="5886450"/>
            <a:ext cx="196850" cy="114300"/>
          </a:xfrm>
          <a:prstGeom prst="rect">
            <a:avLst/>
          </a:prstGeom>
          <a:noFill/>
        </p:spPr>
        <p:txBody>
          <a:bodyPr wrap="none" anchor="ctr" lIns="0" rIns="0" tIns="0" bIns="0">
            <a:noAutofit/>
          </a:bodyPr>
          <a:lstStyle/>
          <a:p>
            <a:pPr algn="l"/>
            <a:r>
              <a:rPr sz="950" b="1">
                <a:solidFill>
                  <a:srgbClr val="747374"/>
                </a:solidFill>
                <a:latin typeface="Arial"/>
                <a:ea typeface="Microsoft YaHei"/>
              </a:rPr>
              <a:t>0.5</a:t>
            </a:r>
          </a:p>
        </p:txBody>
      </p:sp>
      <p:sp>
        <p:nvSpPr>
          <p:cNvPr id="55" name="TextBox 54"/>
          <p:cNvSpPr txBox="1"/>
          <p:nvPr/>
        </p:nvSpPr>
        <p:spPr>
          <a:xfrm>
            <a:off x="9525000" y="6038850"/>
            <a:ext cx="438150" cy="133350"/>
          </a:xfrm>
          <a:prstGeom prst="rect">
            <a:avLst/>
          </a:prstGeom>
          <a:noFill/>
        </p:spPr>
        <p:txBody>
          <a:bodyPr wrap="none" anchor="ctr" lIns="0" rIns="0" tIns="0" bIns="0">
            <a:noAutofit/>
          </a:bodyPr>
          <a:lstStyle/>
          <a:p>
            <a:pPr algn="l"/>
            <a:r>
              <a:rPr sz="1100" b="1">
                <a:solidFill>
                  <a:srgbClr val="545354"/>
                </a:solidFill>
                <a:latin typeface="Arial"/>
                <a:ea typeface="Microsoft YaHei"/>
              </a:rPr>
              <a:t>Jan</a:t>
            </a:r>
            <a:r>
              <a:rPr sz="1100" b="1">
                <a:solidFill>
                  <a:srgbClr val="BEBEBD"/>
                </a:solidFill>
                <a:latin typeface="Arial"/>
                <a:ea typeface="Microsoft YaHei"/>
              </a:rPr>
              <a:t>-</a:t>
            </a:r>
            <a:r>
              <a:rPr sz="1100" b="1">
                <a:solidFill>
                  <a:srgbClr val="676767"/>
                </a:solidFill>
                <a:latin typeface="Arial"/>
                <a:ea typeface="Microsoft YaHei"/>
              </a:rPr>
              <a:t>19</a:t>
            </a:r>
          </a:p>
        </p:txBody>
      </p:sp>
      <p:sp>
        <p:nvSpPr>
          <p:cNvPr id="56" name="TextBox 55"/>
          <p:cNvSpPr txBox="1"/>
          <p:nvPr/>
        </p:nvSpPr>
        <p:spPr>
          <a:xfrm>
            <a:off x="10318750" y="6038850"/>
            <a:ext cx="438150" cy="133350"/>
          </a:xfrm>
          <a:prstGeom prst="rect">
            <a:avLst/>
          </a:prstGeom>
          <a:noFill/>
        </p:spPr>
        <p:txBody>
          <a:bodyPr wrap="none" anchor="ctr" lIns="0" rIns="0" tIns="0" bIns="0">
            <a:noAutofit/>
          </a:bodyPr>
          <a:lstStyle/>
          <a:p>
            <a:pPr algn="l"/>
            <a:r>
              <a:rPr sz="1100" b="1">
                <a:solidFill>
                  <a:srgbClr val="585757"/>
                </a:solidFill>
                <a:latin typeface="Arial"/>
                <a:ea typeface="Microsoft YaHei"/>
              </a:rPr>
              <a:t>Jan</a:t>
            </a:r>
            <a:r>
              <a:rPr sz="1100" b="1">
                <a:solidFill>
                  <a:srgbClr val="AAA9AA"/>
                </a:solidFill>
                <a:latin typeface="Arial"/>
                <a:ea typeface="Microsoft YaHei"/>
              </a:rPr>
              <a:t>-</a:t>
            </a:r>
            <a:r>
              <a:rPr sz="1100" b="1">
                <a:solidFill>
                  <a:srgbClr val="4F4F4F"/>
                </a:solidFill>
                <a:latin typeface="Arial"/>
                <a:ea typeface="Microsoft YaHei"/>
              </a:rPr>
              <a:t>22</a:t>
            </a:r>
          </a:p>
        </p:txBody>
      </p:sp>
      <p:sp>
        <p:nvSpPr>
          <p:cNvPr id="57" name="TextBox 56"/>
          <p:cNvSpPr txBox="1"/>
          <p:nvPr/>
        </p:nvSpPr>
        <p:spPr>
          <a:xfrm>
            <a:off x="11112500" y="6038850"/>
            <a:ext cx="438150" cy="133350"/>
          </a:xfrm>
          <a:prstGeom prst="rect">
            <a:avLst/>
          </a:prstGeom>
          <a:noFill/>
        </p:spPr>
        <p:txBody>
          <a:bodyPr wrap="none" anchor="ctr" lIns="0" rIns="0" tIns="0" bIns="0">
            <a:noAutofit/>
          </a:bodyPr>
          <a:lstStyle/>
          <a:p>
            <a:pPr algn="l"/>
            <a:r>
              <a:rPr sz="1100" b="0">
                <a:solidFill>
                  <a:srgbClr val="4D4E4E"/>
                </a:solidFill>
                <a:latin typeface="Arial"/>
                <a:ea typeface="Microsoft YaHei"/>
              </a:rPr>
              <a:t>Jan</a:t>
            </a:r>
            <a:r>
              <a:rPr sz="1100" b="0">
                <a:solidFill>
                  <a:srgbClr val="777879"/>
                </a:solidFill>
                <a:latin typeface="Arial"/>
                <a:ea typeface="Microsoft YaHei"/>
              </a:rPr>
              <a:t>-</a:t>
            </a:r>
            <a:r>
              <a:rPr sz="1100" b="0">
                <a:solidFill>
                  <a:srgbClr val="555556"/>
                </a:solidFill>
                <a:latin typeface="Arial"/>
                <a:ea typeface="Microsoft YaHei"/>
              </a:rPr>
              <a:t>25</a:t>
            </a:r>
          </a:p>
        </p:txBody>
      </p:sp>
      <p:sp>
        <p:nvSpPr>
          <p:cNvPr id="58" name="TextBox 57"/>
          <p:cNvSpPr txBox="1"/>
          <p:nvPr/>
        </p:nvSpPr>
        <p:spPr>
          <a:xfrm>
            <a:off x="7162800" y="6045200"/>
            <a:ext cx="438150" cy="127000"/>
          </a:xfrm>
          <a:prstGeom prst="rect">
            <a:avLst/>
          </a:prstGeom>
          <a:noFill/>
        </p:spPr>
        <p:txBody>
          <a:bodyPr wrap="none" anchor="ctr" lIns="0" rIns="0" tIns="0" bIns="0">
            <a:noAutofit/>
          </a:bodyPr>
          <a:lstStyle/>
          <a:p>
            <a:pPr algn="l"/>
            <a:r>
              <a:rPr sz="1100" b="1">
                <a:solidFill>
                  <a:srgbClr val="514F4E"/>
                </a:solidFill>
                <a:latin typeface="Arial"/>
                <a:ea typeface="Microsoft YaHei"/>
              </a:rPr>
              <a:t>Jan</a:t>
            </a:r>
            <a:r>
              <a:rPr sz="1100" b="1">
                <a:solidFill>
                  <a:srgbClr val="727473"/>
                </a:solidFill>
                <a:latin typeface="Arial"/>
                <a:ea typeface="Microsoft YaHei"/>
              </a:rPr>
              <a:t>-</a:t>
            </a:r>
            <a:r>
              <a:rPr sz="1100" b="1">
                <a:solidFill>
                  <a:srgbClr val="7C7D7D"/>
                </a:solidFill>
                <a:latin typeface="Arial"/>
                <a:ea typeface="Microsoft YaHei"/>
              </a:rPr>
              <a:t>10</a:t>
            </a:r>
          </a:p>
        </p:txBody>
      </p:sp>
      <p:sp>
        <p:nvSpPr>
          <p:cNvPr id="59" name="TextBox 58"/>
          <p:cNvSpPr txBox="1"/>
          <p:nvPr/>
        </p:nvSpPr>
        <p:spPr>
          <a:xfrm>
            <a:off x="7943850" y="6045200"/>
            <a:ext cx="431800" cy="127000"/>
          </a:xfrm>
          <a:prstGeom prst="rect">
            <a:avLst/>
          </a:prstGeom>
          <a:noFill/>
        </p:spPr>
        <p:txBody>
          <a:bodyPr wrap="none" anchor="ctr" lIns="0" rIns="0" tIns="0" bIns="0">
            <a:noAutofit/>
          </a:bodyPr>
          <a:lstStyle/>
          <a:p>
            <a:pPr algn="l"/>
            <a:r>
              <a:rPr sz="1050" b="1">
                <a:solidFill>
                  <a:srgbClr val="545455"/>
                </a:solidFill>
                <a:latin typeface="Arial"/>
                <a:ea typeface="Microsoft YaHei"/>
              </a:rPr>
              <a:t>Jan</a:t>
            </a:r>
            <a:r>
              <a:rPr sz="1050" b="1">
                <a:solidFill>
                  <a:srgbClr val="7D7D7D"/>
                </a:solidFill>
                <a:latin typeface="Arial"/>
                <a:ea typeface="Microsoft YaHei"/>
              </a:rPr>
              <a:t>-</a:t>
            </a:r>
            <a:r>
              <a:rPr sz="1050" b="1">
                <a:solidFill>
                  <a:srgbClr val="575657"/>
                </a:solidFill>
                <a:latin typeface="Arial"/>
                <a:ea typeface="Microsoft YaHei"/>
              </a:rPr>
              <a:t>13</a:t>
            </a:r>
          </a:p>
        </p:txBody>
      </p:sp>
      <p:sp>
        <p:nvSpPr>
          <p:cNvPr id="60" name="TextBox 59"/>
          <p:cNvSpPr txBox="1"/>
          <p:nvPr/>
        </p:nvSpPr>
        <p:spPr>
          <a:xfrm>
            <a:off x="8731250" y="6045200"/>
            <a:ext cx="431800" cy="127000"/>
          </a:xfrm>
          <a:prstGeom prst="rect">
            <a:avLst/>
          </a:prstGeom>
          <a:noFill/>
        </p:spPr>
        <p:txBody>
          <a:bodyPr wrap="none" anchor="ctr" lIns="0" rIns="0" tIns="0" bIns="0">
            <a:noAutofit/>
          </a:bodyPr>
          <a:lstStyle/>
          <a:p>
            <a:pPr algn="l"/>
            <a:r>
              <a:rPr sz="1050" b="1">
                <a:solidFill>
                  <a:srgbClr val="626162"/>
                </a:solidFill>
                <a:latin typeface="Arial"/>
                <a:ea typeface="Microsoft YaHei"/>
              </a:rPr>
              <a:t>Jan-</a:t>
            </a:r>
            <a:r>
              <a:rPr sz="1050" b="1">
                <a:solidFill>
                  <a:srgbClr val="676767"/>
                </a:solidFill>
                <a:latin typeface="Arial"/>
                <a:ea typeface="Microsoft YaHei"/>
              </a:rPr>
              <a:t>16</a:t>
            </a:r>
          </a:p>
        </p:txBody>
      </p:sp>
      <p:sp>
        <p:nvSpPr>
          <p:cNvPr id="61" name="TextBox 60"/>
          <p:cNvSpPr txBox="1"/>
          <p:nvPr/>
        </p:nvSpPr>
        <p:spPr>
          <a:xfrm>
            <a:off x="7080250" y="1117600"/>
            <a:ext cx="393700" cy="171450"/>
          </a:xfrm>
          <a:prstGeom prst="rect">
            <a:avLst/>
          </a:prstGeom>
          <a:noFill/>
        </p:spPr>
        <p:txBody>
          <a:bodyPr wrap="none" anchor="ctr" lIns="0" rIns="0" tIns="0" bIns="0">
            <a:noAutofit/>
          </a:bodyPr>
          <a:lstStyle/>
          <a:p>
            <a:pPr algn="l"/>
            <a:r>
              <a:rPr sz="1200" b="0">
                <a:solidFill>
                  <a:srgbClr val="CFD8E4"/>
                </a:solidFill>
                <a:latin typeface="Arial"/>
                <a:ea typeface="Microsoft YaHei"/>
              </a:rPr>
              <a:t>Fig</a:t>
            </a:r>
            <a:r>
              <a:rPr sz="1200" b="0">
                <a:solidFill>
                  <a:srgbClr val="CDD6E3"/>
                </a:solidFill>
                <a:latin typeface="Arial"/>
                <a:ea typeface="Microsoft YaHei"/>
              </a:rPr>
              <a:t>.1</a:t>
            </a:r>
          </a:p>
        </p:txBody>
      </p:sp>
      <p:sp>
        <p:nvSpPr>
          <p:cNvPr id="62" name="TextBox 61"/>
          <p:cNvSpPr txBox="1"/>
          <p:nvPr/>
        </p:nvSpPr>
        <p:spPr>
          <a:xfrm>
            <a:off x="7073900" y="3892550"/>
            <a:ext cx="412750" cy="171450"/>
          </a:xfrm>
          <a:prstGeom prst="rect">
            <a:avLst/>
          </a:prstGeom>
          <a:noFill/>
        </p:spPr>
        <p:txBody>
          <a:bodyPr wrap="none" anchor="ctr" lIns="0" rIns="0" tIns="0" bIns="0">
            <a:noAutofit/>
          </a:bodyPr>
          <a:lstStyle/>
          <a:p>
            <a:pPr algn="l"/>
            <a:r>
              <a:rPr sz="1100" b="1">
                <a:solidFill>
                  <a:srgbClr val="D5DDE7"/>
                </a:solidFill>
                <a:latin typeface="Arial"/>
                <a:ea typeface="Microsoft YaHei"/>
              </a:rPr>
              <a:t>Fig. 2</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8.png"/>
          <p:cNvPicPr>
            <a:picLocks noChangeAspect="1"/>
          </p:cNvPicPr>
          <p:nvPr/>
        </p:nvPicPr>
        <p:blipFill>
          <a:blip r:embed="rId2"/>
          <a:stretch>
            <a:fillRect/>
          </a:stretch>
        </p:blipFill>
        <p:spPr>
          <a:xfrm>
            <a:off x="0" y="0"/>
            <a:ext cx="12192000" cy="6858000"/>
          </a:xfrm>
          <a:prstGeom prst="rect">
            <a:avLst/>
          </a:prstGeom>
        </p:spPr>
      </p:pic>
      <p:pic>
        <p:nvPicPr>
          <p:cNvPr id="3" name="Picture 2" descr="el_8_0.png"/>
          <p:cNvPicPr>
            <a:picLocks noChangeAspect="1"/>
          </p:cNvPicPr>
          <p:nvPr/>
        </p:nvPicPr>
        <p:blipFill>
          <a:blip r:embed="rId3"/>
          <a:stretch>
            <a:fillRect/>
          </a:stretch>
        </p:blipFill>
        <p:spPr>
          <a:xfrm>
            <a:off x="0" y="946150"/>
            <a:ext cx="12192000" cy="1009650"/>
          </a:xfrm>
          <a:prstGeom prst="rect">
            <a:avLst/>
          </a:prstGeom>
        </p:spPr>
      </p:pic>
      <p:pic>
        <p:nvPicPr>
          <p:cNvPr id="4" name="Picture 3" descr="el_8_1.png"/>
          <p:cNvPicPr>
            <a:picLocks noChangeAspect="1"/>
          </p:cNvPicPr>
          <p:nvPr/>
        </p:nvPicPr>
        <p:blipFill>
          <a:blip r:embed="rId4"/>
          <a:stretch>
            <a:fillRect/>
          </a:stretch>
        </p:blipFill>
        <p:spPr>
          <a:xfrm>
            <a:off x="0" y="6267450"/>
            <a:ext cx="12192000" cy="431800"/>
          </a:xfrm>
          <a:prstGeom prst="rect">
            <a:avLst/>
          </a:prstGeom>
        </p:spPr>
      </p:pic>
      <p:pic>
        <p:nvPicPr>
          <p:cNvPr id="5" name="Picture 4" descr="el_8_2.png"/>
          <p:cNvPicPr>
            <a:picLocks noChangeAspect="1"/>
          </p:cNvPicPr>
          <p:nvPr/>
        </p:nvPicPr>
        <p:blipFill>
          <a:blip r:embed="rId5"/>
          <a:stretch>
            <a:fillRect/>
          </a:stretch>
        </p:blipFill>
        <p:spPr>
          <a:xfrm>
            <a:off x="381000" y="5365750"/>
            <a:ext cx="920750" cy="901700"/>
          </a:xfrm>
          <a:prstGeom prst="rect">
            <a:avLst/>
          </a:prstGeom>
        </p:spPr>
      </p:pic>
      <p:pic>
        <p:nvPicPr>
          <p:cNvPr id="6" name="Picture 5" descr="el_8_3.png"/>
          <p:cNvPicPr>
            <a:picLocks noChangeAspect="1"/>
          </p:cNvPicPr>
          <p:nvPr/>
        </p:nvPicPr>
        <p:blipFill>
          <a:blip r:embed="rId6"/>
          <a:stretch>
            <a:fillRect/>
          </a:stretch>
        </p:blipFill>
        <p:spPr>
          <a:xfrm>
            <a:off x="4641850" y="5530850"/>
            <a:ext cx="438150" cy="374650"/>
          </a:xfrm>
          <a:prstGeom prst="rect">
            <a:avLst/>
          </a:prstGeom>
        </p:spPr>
      </p:pic>
      <p:pic>
        <p:nvPicPr>
          <p:cNvPr id="7" name="Picture 6" descr="el_8_4.png"/>
          <p:cNvPicPr>
            <a:picLocks noChangeAspect="1"/>
          </p:cNvPicPr>
          <p:nvPr/>
        </p:nvPicPr>
        <p:blipFill>
          <a:blip r:embed="rId7"/>
          <a:stretch>
            <a:fillRect/>
          </a:stretch>
        </p:blipFill>
        <p:spPr>
          <a:xfrm>
            <a:off x="6032500" y="2432050"/>
            <a:ext cx="412750" cy="381000"/>
          </a:xfrm>
          <a:prstGeom prst="rect">
            <a:avLst/>
          </a:prstGeom>
        </p:spPr>
      </p:pic>
      <p:pic>
        <p:nvPicPr>
          <p:cNvPr id="8" name="Picture 7" descr="el_8_5.png"/>
          <p:cNvPicPr>
            <a:picLocks noChangeAspect="1"/>
          </p:cNvPicPr>
          <p:nvPr/>
        </p:nvPicPr>
        <p:blipFill>
          <a:blip r:embed="rId8"/>
          <a:stretch>
            <a:fillRect/>
          </a:stretch>
        </p:blipFill>
        <p:spPr>
          <a:xfrm>
            <a:off x="8426450" y="5499100"/>
            <a:ext cx="355600" cy="381000"/>
          </a:xfrm>
          <a:prstGeom prst="rect">
            <a:avLst/>
          </a:prstGeom>
        </p:spPr>
      </p:pic>
      <p:pic>
        <p:nvPicPr>
          <p:cNvPr id="9" name="Picture 8" descr="el_8_6.png"/>
          <p:cNvPicPr>
            <a:picLocks noChangeAspect="1"/>
          </p:cNvPicPr>
          <p:nvPr/>
        </p:nvPicPr>
        <p:blipFill>
          <a:blip r:embed="rId9"/>
          <a:stretch>
            <a:fillRect/>
          </a:stretch>
        </p:blipFill>
        <p:spPr>
          <a:xfrm>
            <a:off x="10179050" y="5492750"/>
            <a:ext cx="336550" cy="400050"/>
          </a:xfrm>
          <a:prstGeom prst="rect">
            <a:avLst/>
          </a:prstGeom>
        </p:spPr>
      </p:pic>
      <p:pic>
        <p:nvPicPr>
          <p:cNvPr id="10" name="Picture 9" descr="el_8_7.png"/>
          <p:cNvPicPr>
            <a:picLocks noChangeAspect="1"/>
          </p:cNvPicPr>
          <p:nvPr/>
        </p:nvPicPr>
        <p:blipFill>
          <a:blip r:embed="rId10"/>
          <a:stretch>
            <a:fillRect/>
          </a:stretch>
        </p:blipFill>
        <p:spPr>
          <a:xfrm>
            <a:off x="6489700" y="5518150"/>
            <a:ext cx="361950" cy="361950"/>
          </a:xfrm>
          <a:prstGeom prst="rect">
            <a:avLst/>
          </a:prstGeom>
        </p:spPr>
      </p:pic>
      <p:pic>
        <p:nvPicPr>
          <p:cNvPr id="11" name="Picture 10" descr="el_8_8.png"/>
          <p:cNvPicPr>
            <a:picLocks noChangeAspect="1"/>
          </p:cNvPicPr>
          <p:nvPr/>
        </p:nvPicPr>
        <p:blipFill>
          <a:blip r:embed="rId11"/>
          <a:stretch>
            <a:fillRect/>
          </a:stretch>
        </p:blipFill>
        <p:spPr>
          <a:xfrm>
            <a:off x="6045200" y="3841750"/>
            <a:ext cx="317500" cy="317500"/>
          </a:xfrm>
          <a:prstGeom prst="rect">
            <a:avLst/>
          </a:prstGeom>
        </p:spPr>
      </p:pic>
      <p:pic>
        <p:nvPicPr>
          <p:cNvPr id="12" name="Picture 11" descr="el_8_9.png"/>
          <p:cNvPicPr>
            <a:picLocks noChangeAspect="1"/>
          </p:cNvPicPr>
          <p:nvPr/>
        </p:nvPicPr>
        <p:blipFill>
          <a:blip r:embed="rId12"/>
          <a:stretch>
            <a:fillRect/>
          </a:stretch>
        </p:blipFill>
        <p:spPr>
          <a:xfrm>
            <a:off x="6045200" y="4362450"/>
            <a:ext cx="311150" cy="317500"/>
          </a:xfrm>
          <a:prstGeom prst="rect">
            <a:avLst/>
          </a:prstGeom>
        </p:spPr>
      </p:pic>
      <p:pic>
        <p:nvPicPr>
          <p:cNvPr id="13" name="Picture 12" descr="el_8_10.png"/>
          <p:cNvPicPr>
            <a:picLocks noChangeAspect="1"/>
          </p:cNvPicPr>
          <p:nvPr/>
        </p:nvPicPr>
        <p:blipFill>
          <a:blip r:embed="rId13"/>
          <a:stretch>
            <a:fillRect/>
          </a:stretch>
        </p:blipFill>
        <p:spPr>
          <a:xfrm>
            <a:off x="8928100" y="5835650"/>
            <a:ext cx="863600" cy="120650"/>
          </a:xfrm>
          <a:prstGeom prst="rect">
            <a:avLst/>
          </a:prstGeom>
        </p:spPr>
      </p:pic>
      <p:pic>
        <p:nvPicPr>
          <p:cNvPr id="14" name="Picture 13" descr="el_8_11.png"/>
          <p:cNvPicPr>
            <a:picLocks noChangeAspect="1"/>
          </p:cNvPicPr>
          <p:nvPr/>
        </p:nvPicPr>
        <p:blipFill>
          <a:blip r:embed="rId14"/>
          <a:stretch>
            <a:fillRect/>
          </a:stretch>
        </p:blipFill>
        <p:spPr>
          <a:xfrm>
            <a:off x="6051550" y="3168650"/>
            <a:ext cx="298450" cy="317500"/>
          </a:xfrm>
          <a:prstGeom prst="rect">
            <a:avLst/>
          </a:prstGeom>
        </p:spPr>
      </p:pic>
      <p:pic>
        <p:nvPicPr>
          <p:cNvPr id="15" name="Picture 14" descr="el_8_12.png"/>
          <p:cNvPicPr>
            <a:picLocks noChangeAspect="1"/>
          </p:cNvPicPr>
          <p:nvPr/>
        </p:nvPicPr>
        <p:blipFill>
          <a:blip r:embed="rId15"/>
          <a:stretch>
            <a:fillRect/>
          </a:stretch>
        </p:blipFill>
        <p:spPr>
          <a:xfrm>
            <a:off x="5238750" y="6127750"/>
            <a:ext cx="679450" cy="146050"/>
          </a:xfrm>
          <a:prstGeom prst="rect">
            <a:avLst/>
          </a:prstGeom>
        </p:spPr>
      </p:pic>
      <p:pic>
        <p:nvPicPr>
          <p:cNvPr id="16" name="Picture 15" descr="el_8_13.png"/>
          <p:cNvPicPr>
            <a:picLocks noChangeAspect="1"/>
          </p:cNvPicPr>
          <p:nvPr/>
        </p:nvPicPr>
        <p:blipFill>
          <a:blip r:embed="rId16"/>
          <a:stretch>
            <a:fillRect/>
          </a:stretch>
        </p:blipFill>
        <p:spPr>
          <a:xfrm>
            <a:off x="10674350" y="6140450"/>
            <a:ext cx="400050" cy="127000"/>
          </a:xfrm>
          <a:prstGeom prst="rect">
            <a:avLst/>
          </a:prstGeom>
        </p:spPr>
      </p:pic>
      <p:pic>
        <p:nvPicPr>
          <p:cNvPr id="17" name="Picture 16" descr="el_8_14.png"/>
          <p:cNvPicPr>
            <a:picLocks noChangeAspect="1"/>
          </p:cNvPicPr>
          <p:nvPr/>
        </p:nvPicPr>
        <p:blipFill>
          <a:blip r:embed="rId17"/>
          <a:stretch>
            <a:fillRect/>
          </a:stretch>
        </p:blipFill>
        <p:spPr>
          <a:xfrm>
            <a:off x="5378450" y="6000750"/>
            <a:ext cx="387350" cy="114300"/>
          </a:xfrm>
          <a:prstGeom prst="rect">
            <a:avLst/>
          </a:prstGeom>
        </p:spPr>
      </p:pic>
      <p:pic>
        <p:nvPicPr>
          <p:cNvPr id="18" name="Picture 17" descr="el_8_15.png"/>
          <p:cNvPicPr>
            <a:picLocks noChangeAspect="1"/>
          </p:cNvPicPr>
          <p:nvPr/>
        </p:nvPicPr>
        <p:blipFill>
          <a:blip r:embed="rId18"/>
          <a:stretch>
            <a:fillRect/>
          </a:stretch>
        </p:blipFill>
        <p:spPr>
          <a:xfrm>
            <a:off x="368300" y="895350"/>
            <a:ext cx="571500" cy="69850"/>
          </a:xfrm>
          <a:prstGeom prst="rect">
            <a:avLst/>
          </a:prstGeom>
        </p:spPr>
      </p:pic>
      <p:pic>
        <p:nvPicPr>
          <p:cNvPr id="19" name="Picture 18" descr="el_8_16.png"/>
          <p:cNvPicPr>
            <a:picLocks noChangeAspect="1"/>
          </p:cNvPicPr>
          <p:nvPr/>
        </p:nvPicPr>
        <p:blipFill>
          <a:blip r:embed="rId19"/>
          <a:stretch>
            <a:fillRect/>
          </a:stretch>
        </p:blipFill>
        <p:spPr>
          <a:xfrm>
            <a:off x="374650" y="2432050"/>
            <a:ext cx="349250" cy="50800"/>
          </a:xfrm>
          <a:prstGeom prst="rect">
            <a:avLst/>
          </a:prstGeom>
        </p:spPr>
      </p:pic>
      <p:pic>
        <p:nvPicPr>
          <p:cNvPr id="20" name="Picture 19" descr="el_8_17.png"/>
          <p:cNvPicPr>
            <a:picLocks noChangeAspect="1"/>
          </p:cNvPicPr>
          <p:nvPr/>
        </p:nvPicPr>
        <p:blipFill>
          <a:blip r:embed="rId20"/>
          <a:stretch>
            <a:fillRect/>
          </a:stretch>
        </p:blipFill>
        <p:spPr>
          <a:xfrm>
            <a:off x="9372600" y="2432050"/>
            <a:ext cx="342900" cy="50800"/>
          </a:xfrm>
          <a:prstGeom prst="rect">
            <a:avLst/>
          </a:prstGeom>
        </p:spPr>
      </p:pic>
      <p:pic>
        <p:nvPicPr>
          <p:cNvPr id="21" name="Picture 20" descr="el_8_18.png"/>
          <p:cNvPicPr>
            <a:picLocks noChangeAspect="1"/>
          </p:cNvPicPr>
          <p:nvPr/>
        </p:nvPicPr>
        <p:blipFill>
          <a:blip r:embed="rId21"/>
          <a:stretch>
            <a:fillRect/>
          </a:stretch>
        </p:blipFill>
        <p:spPr>
          <a:xfrm>
            <a:off x="2990850" y="2432050"/>
            <a:ext cx="342900" cy="50800"/>
          </a:xfrm>
          <a:prstGeom prst="rect">
            <a:avLst/>
          </a:prstGeom>
        </p:spPr>
      </p:pic>
      <p:pic>
        <p:nvPicPr>
          <p:cNvPr id="22" name="Picture 21" descr="el_8_19.png"/>
          <p:cNvPicPr>
            <a:picLocks noChangeAspect="1"/>
          </p:cNvPicPr>
          <p:nvPr/>
        </p:nvPicPr>
        <p:blipFill>
          <a:blip r:embed="rId22"/>
          <a:stretch>
            <a:fillRect/>
          </a:stretch>
        </p:blipFill>
        <p:spPr>
          <a:xfrm>
            <a:off x="10674350" y="5695950"/>
            <a:ext cx="247650" cy="44450"/>
          </a:xfrm>
          <a:prstGeom prst="rect">
            <a:avLst/>
          </a:prstGeom>
        </p:spPr>
      </p:pic>
      <p:pic>
        <p:nvPicPr>
          <p:cNvPr id="23" name="Picture 22" descr="el_8_20.png"/>
          <p:cNvPicPr>
            <a:picLocks noChangeAspect="1"/>
          </p:cNvPicPr>
          <p:nvPr/>
        </p:nvPicPr>
        <p:blipFill>
          <a:blip r:embed="rId23"/>
          <a:stretch>
            <a:fillRect/>
          </a:stretch>
        </p:blipFill>
        <p:spPr>
          <a:xfrm>
            <a:off x="5238750" y="5695950"/>
            <a:ext cx="247650" cy="44450"/>
          </a:xfrm>
          <a:prstGeom prst="rect">
            <a:avLst/>
          </a:prstGeom>
        </p:spPr>
      </p:pic>
      <p:pic>
        <p:nvPicPr>
          <p:cNvPr id="24" name="Picture 23" descr="el_8_21.png"/>
          <p:cNvPicPr>
            <a:picLocks noChangeAspect="1"/>
          </p:cNvPicPr>
          <p:nvPr/>
        </p:nvPicPr>
        <p:blipFill>
          <a:blip r:embed="rId24"/>
          <a:stretch>
            <a:fillRect/>
          </a:stretch>
        </p:blipFill>
        <p:spPr>
          <a:xfrm>
            <a:off x="8928100" y="5702300"/>
            <a:ext cx="241300" cy="44450"/>
          </a:xfrm>
          <a:prstGeom prst="rect">
            <a:avLst/>
          </a:prstGeom>
        </p:spPr>
      </p:pic>
      <p:pic>
        <p:nvPicPr>
          <p:cNvPr id="25" name="Picture 24" descr="el_8_22.png"/>
          <p:cNvPicPr>
            <a:picLocks noChangeAspect="1"/>
          </p:cNvPicPr>
          <p:nvPr/>
        </p:nvPicPr>
        <p:blipFill>
          <a:blip r:embed="rId25"/>
          <a:stretch>
            <a:fillRect/>
          </a:stretch>
        </p:blipFill>
        <p:spPr>
          <a:xfrm>
            <a:off x="7004050" y="5695950"/>
            <a:ext cx="241300" cy="44450"/>
          </a:xfrm>
          <a:prstGeom prst="rect">
            <a:avLst/>
          </a:prstGeom>
        </p:spPr>
      </p:pic>
      <p:sp>
        <p:nvSpPr>
          <p:cNvPr id="26" name="TextBox 25"/>
          <p:cNvSpPr txBox="1"/>
          <p:nvPr/>
        </p:nvSpPr>
        <p:spPr>
          <a:xfrm>
            <a:off x="374650" y="361950"/>
            <a:ext cx="7531100" cy="323850"/>
          </a:xfrm>
          <a:prstGeom prst="rect">
            <a:avLst/>
          </a:prstGeom>
          <a:noFill/>
        </p:spPr>
        <p:txBody>
          <a:bodyPr wrap="none" anchor="ctr" lIns="0" rIns="0" tIns="0" bIns="0">
            <a:noAutofit/>
          </a:bodyPr>
          <a:lstStyle/>
          <a:p>
            <a:pPr algn="l"/>
            <a:r>
              <a:rPr sz="2800" b="1">
                <a:solidFill>
                  <a:srgbClr val="F7F8F9"/>
                </a:solidFill>
                <a:latin typeface="Arial"/>
                <a:ea typeface="Microsoft YaHei"/>
              </a:rPr>
              <a:t>Discussion, Limitations &amp; Open Questions</a:t>
            </a:r>
          </a:p>
        </p:txBody>
      </p:sp>
      <p:sp>
        <p:nvSpPr>
          <p:cNvPr id="27" name="TextBox 26"/>
          <p:cNvSpPr txBox="1"/>
          <p:nvPr/>
        </p:nvSpPr>
        <p:spPr>
          <a:xfrm>
            <a:off x="2997200" y="1962150"/>
            <a:ext cx="2203450" cy="381000"/>
          </a:xfrm>
          <a:prstGeom prst="rect">
            <a:avLst/>
          </a:prstGeom>
          <a:noFill/>
        </p:spPr>
        <p:txBody>
          <a:bodyPr wrap="none" anchor="ctr" lIns="0" rIns="0" tIns="0" bIns="0">
            <a:noAutofit/>
          </a:bodyPr>
          <a:lstStyle/>
          <a:p>
            <a:pPr algn="l">
              <a:lnSpc>
                <a:spcPts val="1700"/>
              </a:lnSpc>
              <a:spcBef>
                <a:spcPts val="0"/>
              </a:spcBef>
              <a:spcAft>
                <a:spcPts val="0"/>
              </a:spcAft>
            </a:pPr>
            <a:r>
              <a:rPr sz="1350" b="1">
                <a:solidFill>
                  <a:srgbClr val="12357B"/>
                </a:solidFill>
                <a:latin typeface="Arial"/>
                <a:ea typeface="Microsoft YaHei"/>
              </a:rPr>
              <a:t>Methodological</a:t>
            </a:r>
            <a:r>
              <a:rPr sz="1350" b="1">
                <a:solidFill>
                  <a:srgbClr val="96A7C6"/>
                </a:solidFill>
                <a:latin typeface="Arial"/>
                <a:ea typeface="Microsoft YaHei"/>
              </a:rPr>
              <a:t> </a:t>
            </a:r>
            <a:r>
              <a:rPr sz="1350" b="1">
                <a:solidFill>
                  <a:srgbClr val="1C3A7A"/>
                </a:solidFill>
                <a:latin typeface="Arial"/>
                <a:ea typeface="Microsoft YaHei"/>
              </a:rPr>
              <a:t>limitations</a:t>
            </a:r>
          </a:p>
          <a:p>
            <a:pPr algn="l">
              <a:lnSpc>
                <a:spcPts val="1700"/>
              </a:lnSpc>
              <a:spcBef>
                <a:spcPts val="0"/>
              </a:spcBef>
              <a:spcAft>
                <a:spcPts val="0"/>
              </a:spcAft>
            </a:pPr>
            <a:r>
              <a:rPr sz="1350" b="1">
                <a:solidFill>
                  <a:srgbClr val="163A7A"/>
                </a:solidFill>
                <a:latin typeface="Arial"/>
                <a:ea typeface="Microsoft YaHei"/>
              </a:rPr>
              <a:t>of</a:t>
            </a:r>
            <a:r>
              <a:rPr sz="1350" b="1">
                <a:solidFill>
                  <a:srgbClr val="6C83A4"/>
                </a:solidFill>
                <a:latin typeface="Arial"/>
                <a:ea typeface="Microsoft YaHei"/>
              </a:rPr>
              <a:t> </a:t>
            </a:r>
            <a:r>
              <a:rPr sz="1350" b="1">
                <a:solidFill>
                  <a:srgbClr val="1B3B7E"/>
                </a:solidFill>
                <a:latin typeface="Arial"/>
                <a:ea typeface="Microsoft YaHei"/>
              </a:rPr>
              <a:t>this evidence</a:t>
            </a:r>
            <a:r>
              <a:rPr sz="1350" b="1">
                <a:solidFill>
                  <a:srgbClr val="8DA1BC"/>
                </a:solidFill>
                <a:latin typeface="Arial"/>
                <a:ea typeface="Microsoft YaHei"/>
              </a:rPr>
              <a:t> </a:t>
            </a:r>
            <a:r>
              <a:rPr sz="1350" b="1">
                <a:solidFill>
                  <a:srgbClr val="21417C"/>
                </a:solidFill>
                <a:latin typeface="Arial"/>
                <a:ea typeface="Microsoft YaHei"/>
              </a:rPr>
              <a:t>base</a:t>
            </a:r>
            <a:r>
              <a:rPr sz="1350" b="1">
                <a:solidFill>
                  <a:srgbClr val="355389"/>
                </a:solidFill>
                <a:latin typeface="Arial"/>
                <a:ea typeface="Microsoft YaHei"/>
              </a:rPr>
              <a:t>:</a:t>
            </a:r>
          </a:p>
        </p:txBody>
      </p:sp>
      <p:sp>
        <p:nvSpPr>
          <p:cNvPr id="28" name="TextBox 27"/>
          <p:cNvSpPr txBox="1"/>
          <p:nvPr/>
        </p:nvSpPr>
        <p:spPr>
          <a:xfrm>
            <a:off x="9378950" y="1962150"/>
            <a:ext cx="1327150" cy="419100"/>
          </a:xfrm>
          <a:prstGeom prst="rect">
            <a:avLst/>
          </a:prstGeom>
          <a:noFill/>
        </p:spPr>
        <p:txBody>
          <a:bodyPr wrap="none" anchor="ctr" lIns="0" rIns="0" tIns="0" bIns="0">
            <a:noAutofit/>
          </a:bodyPr>
          <a:lstStyle/>
          <a:p>
            <a:pPr algn="l">
              <a:lnSpc>
                <a:spcPts val="1700"/>
              </a:lnSpc>
              <a:spcBef>
                <a:spcPts val="0"/>
              </a:spcBef>
              <a:spcAft>
                <a:spcPts val="0"/>
              </a:spcAft>
            </a:pPr>
            <a:r>
              <a:rPr sz="1500" b="1">
                <a:solidFill>
                  <a:srgbClr val="113576"/>
                </a:solidFill>
                <a:latin typeface="Arial"/>
                <a:ea typeface="Microsoft YaHei"/>
              </a:rPr>
              <a:t>What to watch</a:t>
            </a:r>
          </a:p>
          <a:p>
            <a:pPr algn="l">
              <a:lnSpc>
                <a:spcPts val="1700"/>
              </a:lnSpc>
              <a:spcBef>
                <a:spcPts val="0"/>
              </a:spcBef>
              <a:spcAft>
                <a:spcPts val="0"/>
              </a:spcAft>
            </a:pPr>
            <a:r>
              <a:rPr sz="1500" b="1">
                <a:solidFill>
                  <a:srgbClr val="1B3979"/>
                </a:solidFill>
                <a:latin typeface="Arial"/>
                <a:ea typeface="Microsoft YaHei"/>
              </a:rPr>
              <a:t>going forward:</a:t>
            </a:r>
          </a:p>
        </p:txBody>
      </p:sp>
      <p:sp>
        <p:nvSpPr>
          <p:cNvPr id="29" name="TextBox 28"/>
          <p:cNvSpPr txBox="1"/>
          <p:nvPr/>
        </p:nvSpPr>
        <p:spPr>
          <a:xfrm>
            <a:off x="374650" y="1968500"/>
            <a:ext cx="1219200" cy="374650"/>
          </a:xfrm>
          <a:prstGeom prst="rect">
            <a:avLst/>
          </a:prstGeom>
          <a:noFill/>
        </p:spPr>
        <p:txBody>
          <a:bodyPr wrap="none" anchor="ctr" lIns="0" rIns="0" tIns="0" bIns="0">
            <a:noAutofit/>
          </a:bodyPr>
          <a:lstStyle/>
          <a:p>
            <a:pPr algn="l">
              <a:lnSpc>
                <a:spcPts val="1700"/>
              </a:lnSpc>
              <a:spcBef>
                <a:spcPts val="0"/>
              </a:spcBef>
              <a:spcAft>
                <a:spcPts val="0"/>
              </a:spcAft>
            </a:pPr>
            <a:r>
              <a:rPr sz="1600" b="1">
                <a:solidFill>
                  <a:srgbClr val="163779"/>
                </a:solidFill>
                <a:latin typeface="Arial"/>
                <a:ea typeface="Microsoft YaHei"/>
              </a:rPr>
              <a:t>Key takeaway</a:t>
            </a:r>
          </a:p>
          <a:p>
            <a:pPr algn="l">
              <a:lnSpc>
                <a:spcPts val="1700"/>
              </a:lnSpc>
              <a:spcBef>
                <a:spcPts val="0"/>
              </a:spcBef>
              <a:spcAft>
                <a:spcPts val="0"/>
              </a:spcAft>
            </a:pPr>
            <a:r>
              <a:rPr sz="1600" b="1">
                <a:solidFill>
                  <a:srgbClr val="1A397D"/>
                </a:solidFill>
                <a:latin typeface="Arial"/>
                <a:ea typeface="Microsoft YaHei"/>
              </a:rPr>
              <a:t>to debate:</a:t>
            </a:r>
          </a:p>
        </p:txBody>
      </p:sp>
      <p:sp>
        <p:nvSpPr>
          <p:cNvPr id="30" name="TextBox 29"/>
          <p:cNvSpPr txBox="1"/>
          <p:nvPr/>
        </p:nvSpPr>
        <p:spPr>
          <a:xfrm>
            <a:off x="6096000" y="1968500"/>
            <a:ext cx="1371600" cy="406400"/>
          </a:xfrm>
          <a:prstGeom prst="rect">
            <a:avLst/>
          </a:prstGeom>
          <a:noFill/>
        </p:spPr>
        <p:txBody>
          <a:bodyPr wrap="none" anchor="ctr" lIns="0" rIns="0" tIns="0" bIns="0">
            <a:noAutofit/>
          </a:bodyPr>
          <a:lstStyle/>
          <a:p>
            <a:pPr algn="l">
              <a:lnSpc>
                <a:spcPts val="1700"/>
              </a:lnSpc>
              <a:spcBef>
                <a:spcPts val="0"/>
              </a:spcBef>
              <a:spcAft>
                <a:spcPts val="0"/>
              </a:spcAft>
            </a:pPr>
            <a:r>
              <a:rPr sz="1550" b="1">
                <a:solidFill>
                  <a:srgbClr val="123778"/>
                </a:solidFill>
                <a:latin typeface="Arial"/>
                <a:ea typeface="Microsoft YaHei"/>
              </a:rPr>
              <a:t>Open Questions</a:t>
            </a:r>
          </a:p>
          <a:p>
            <a:pPr algn="l">
              <a:lnSpc>
                <a:spcPts val="1700"/>
              </a:lnSpc>
              <a:spcBef>
                <a:spcPts val="0"/>
              </a:spcBef>
              <a:spcAft>
                <a:spcPts val="0"/>
              </a:spcAft>
            </a:pPr>
            <a:r>
              <a:rPr sz="1550" b="1">
                <a:solidFill>
                  <a:srgbClr val="163C7B"/>
                </a:solidFill>
                <a:latin typeface="Arial"/>
                <a:ea typeface="Microsoft YaHei"/>
              </a:rPr>
              <a:t>for the group:</a:t>
            </a:r>
          </a:p>
        </p:txBody>
      </p:sp>
      <p:sp>
        <p:nvSpPr>
          <p:cNvPr id="31" name="TextBox 30"/>
          <p:cNvSpPr txBox="1"/>
          <p:nvPr/>
        </p:nvSpPr>
        <p:spPr>
          <a:xfrm>
            <a:off x="6400800" y="2565400"/>
            <a:ext cx="2228850" cy="120650"/>
          </a:xfrm>
          <a:prstGeom prst="rect">
            <a:avLst/>
          </a:prstGeom>
          <a:noFill/>
        </p:spPr>
        <p:txBody>
          <a:bodyPr wrap="none" anchor="ctr" lIns="0" rIns="0" tIns="0" bIns="0">
            <a:noAutofit/>
          </a:bodyPr>
          <a:lstStyle/>
          <a:p>
            <a:pPr algn="l"/>
            <a:r>
              <a:rPr sz="900" b="1">
                <a:solidFill>
                  <a:srgbClr val="707177"/>
                </a:solidFill>
                <a:latin typeface="Arial"/>
                <a:ea typeface="Microsoft YaHei"/>
              </a:rPr>
              <a:t>Is</a:t>
            </a:r>
            <a:r>
              <a:rPr sz="900" b="1">
                <a:solidFill>
                  <a:srgbClr val="87898C"/>
                </a:solidFill>
                <a:latin typeface="Arial"/>
                <a:ea typeface="Microsoft YaHei"/>
              </a:rPr>
              <a:t> '</a:t>
            </a:r>
            <a:r>
              <a:rPr sz="900" b="1">
                <a:solidFill>
                  <a:srgbClr val="79787F"/>
                </a:solidFill>
                <a:latin typeface="Arial"/>
                <a:ea typeface="Microsoft YaHei"/>
              </a:rPr>
              <a:t>deal</a:t>
            </a:r>
            <a:r>
              <a:rPr sz="900" b="1">
                <a:solidFill>
                  <a:srgbClr val="7F8087"/>
                </a:solidFill>
                <a:latin typeface="Arial"/>
                <a:ea typeface="Microsoft YaHei"/>
              </a:rPr>
              <a:t> </a:t>
            </a:r>
            <a:r>
              <a:rPr sz="900" b="1">
                <a:solidFill>
                  <a:srgbClr val="7B7C83"/>
                </a:solidFill>
                <a:latin typeface="Arial"/>
                <a:ea typeface="Microsoft YaHei"/>
              </a:rPr>
              <a:t>count'</a:t>
            </a:r>
            <a:r>
              <a:rPr sz="900" b="1">
                <a:solidFill>
                  <a:srgbClr val="8E8F95"/>
                </a:solidFill>
                <a:latin typeface="Arial"/>
                <a:ea typeface="Microsoft YaHei"/>
              </a:rPr>
              <a:t> </a:t>
            </a:r>
            <a:r>
              <a:rPr sz="900" b="1">
                <a:solidFill>
                  <a:srgbClr val="717176"/>
                </a:solidFill>
                <a:latin typeface="Arial"/>
                <a:ea typeface="Microsoft YaHei"/>
              </a:rPr>
              <a:t>or</a:t>
            </a:r>
            <a:r>
              <a:rPr sz="900" b="1">
                <a:solidFill>
                  <a:srgbClr val="54555E"/>
                </a:solidFill>
                <a:latin typeface="Arial"/>
                <a:ea typeface="Microsoft YaHei"/>
              </a:rPr>
              <a:t> </a:t>
            </a:r>
            <a:r>
              <a:rPr sz="900" b="1">
                <a:solidFill>
                  <a:srgbClr val="75777B"/>
                </a:solidFill>
                <a:latin typeface="Arial"/>
                <a:ea typeface="Microsoft YaHei"/>
              </a:rPr>
              <a:t>'dollar</a:t>
            </a:r>
            <a:r>
              <a:rPr sz="900" b="1">
                <a:solidFill>
                  <a:srgbClr val="83868D"/>
                </a:solidFill>
                <a:latin typeface="Arial"/>
                <a:ea typeface="Microsoft YaHei"/>
              </a:rPr>
              <a:t> </a:t>
            </a:r>
            <a:r>
              <a:rPr sz="900" b="1">
                <a:solidFill>
                  <a:srgbClr val="616467"/>
                </a:solidFill>
                <a:latin typeface="Arial"/>
                <a:ea typeface="Microsoft YaHei"/>
              </a:rPr>
              <a:t>volume'</a:t>
            </a:r>
            <a:r>
              <a:rPr sz="900" b="1">
                <a:solidFill>
                  <a:srgbClr val="424652"/>
                </a:solidFill>
                <a:latin typeface="Arial"/>
                <a:ea typeface="Microsoft YaHei"/>
              </a:rPr>
              <a:t> </a:t>
            </a:r>
            <a:r>
              <a:rPr sz="900" b="1">
                <a:solidFill>
                  <a:srgbClr val="72737B"/>
                </a:solidFill>
                <a:latin typeface="Arial"/>
                <a:ea typeface="Microsoft YaHei"/>
              </a:rPr>
              <a:t>the</a:t>
            </a:r>
            <a:r>
              <a:rPr sz="900" b="1">
                <a:solidFill>
                  <a:srgbClr val="A7A7AB"/>
                </a:solidFill>
                <a:latin typeface="Arial"/>
                <a:ea typeface="Microsoft YaHei"/>
              </a:rPr>
              <a:t> </a:t>
            </a:r>
            <a:r>
              <a:rPr sz="900" b="1">
                <a:solidFill>
                  <a:srgbClr val="7A7881"/>
                </a:solidFill>
                <a:latin typeface="Arial"/>
                <a:ea typeface="Microsoft YaHei"/>
              </a:rPr>
              <a:t>more</a:t>
            </a:r>
          </a:p>
        </p:txBody>
      </p:sp>
      <p:sp>
        <p:nvSpPr>
          <p:cNvPr id="32" name="TextBox 31"/>
          <p:cNvSpPr txBox="1"/>
          <p:nvPr/>
        </p:nvSpPr>
        <p:spPr>
          <a:xfrm>
            <a:off x="3117850" y="2635250"/>
            <a:ext cx="2241550" cy="806450"/>
          </a:xfrm>
          <a:prstGeom prst="rect">
            <a:avLst/>
          </a:prstGeom>
          <a:noFill/>
        </p:spPr>
        <p:txBody>
          <a:bodyPr wrap="none" anchor="ctr" lIns="0" rIns="0" tIns="0" bIns="0">
            <a:noAutofit/>
          </a:bodyPr>
          <a:lstStyle/>
          <a:p>
            <a:pPr algn="l">
              <a:lnSpc>
                <a:spcPts val="1300"/>
              </a:lnSpc>
              <a:spcBef>
                <a:spcPts val="0"/>
              </a:spcBef>
              <a:spcAft>
                <a:spcPts val="0"/>
              </a:spcAft>
            </a:pPr>
            <a:r>
              <a:rPr sz="950" b="0">
                <a:solidFill>
                  <a:srgbClr val="6C6E78"/>
                </a:solidFill>
                <a:latin typeface="Arial"/>
                <a:ea typeface="Microsoft YaHei"/>
              </a:rPr>
              <a:t>This </a:t>
            </a:r>
            <a:r>
              <a:rPr sz="950" b="0">
                <a:solidFill>
                  <a:srgbClr val="82828F"/>
                </a:solidFill>
                <a:latin typeface="Arial"/>
                <a:ea typeface="Microsoft YaHei"/>
              </a:rPr>
              <a:t>is</a:t>
            </a:r>
            <a:r>
              <a:rPr sz="950" b="0">
                <a:solidFill>
                  <a:srgbClr val="6C6D76"/>
                </a:solidFill>
                <a:latin typeface="Arial"/>
                <a:ea typeface="Microsoft YaHei"/>
              </a:rPr>
              <a:t> </a:t>
            </a:r>
            <a:r>
              <a:rPr sz="950" b="0">
                <a:solidFill>
                  <a:srgbClr val="5E606D"/>
                </a:solidFill>
                <a:latin typeface="Arial"/>
                <a:ea typeface="Microsoft YaHei"/>
              </a:rPr>
              <a:t>an</a:t>
            </a:r>
            <a:r>
              <a:rPr sz="950" b="0">
                <a:solidFill>
                  <a:srgbClr val="6E6F79"/>
                </a:solidFill>
                <a:latin typeface="Arial"/>
                <a:ea typeface="Microsoft YaHei"/>
              </a:rPr>
              <a:t> interview/commentary piece,</a:t>
            </a:r>
          </a:p>
          <a:p>
            <a:pPr algn="l">
              <a:lnSpc>
                <a:spcPts val="1300"/>
              </a:lnSpc>
              <a:spcBef>
                <a:spcPts val="0"/>
              </a:spcBef>
              <a:spcAft>
                <a:spcPts val="0"/>
              </a:spcAft>
            </a:pPr>
            <a:r>
              <a:rPr sz="950" b="0">
                <a:solidFill>
                  <a:srgbClr val="6C6D77"/>
                </a:solidFill>
                <a:latin typeface="Arial"/>
                <a:ea typeface="Microsoft YaHei"/>
              </a:rPr>
              <a:t>not a </a:t>
            </a:r>
            <a:r>
              <a:rPr sz="950" b="0">
                <a:solidFill>
                  <a:srgbClr val="676C74"/>
                </a:solidFill>
                <a:latin typeface="Arial"/>
                <a:ea typeface="Microsoft YaHei"/>
              </a:rPr>
              <a:t>peer-reviewed</a:t>
            </a:r>
            <a:r>
              <a:rPr sz="950" b="0">
                <a:solidFill>
                  <a:srgbClr val="C3C3C9"/>
                </a:solidFill>
                <a:latin typeface="Arial"/>
                <a:ea typeface="Microsoft YaHei"/>
              </a:rPr>
              <a:t> </a:t>
            </a:r>
            <a:r>
              <a:rPr sz="950" b="0">
                <a:solidFill>
                  <a:srgbClr val="6D6E76"/>
                </a:solidFill>
                <a:latin typeface="Arial"/>
                <a:ea typeface="Microsoft YaHei"/>
              </a:rPr>
              <a:t>causal study</a:t>
            </a:r>
          </a:p>
          <a:p>
            <a:pPr algn="l">
              <a:lnSpc>
                <a:spcPts val="1300"/>
              </a:lnSpc>
              <a:spcBef>
                <a:spcPts val="0"/>
              </a:spcBef>
              <a:spcAft>
                <a:spcPts val="0"/>
              </a:spcAft>
            </a:pPr>
            <a:r>
              <a:rPr sz="950" b="0">
                <a:solidFill>
                  <a:srgbClr val="707280"/>
                </a:solidFill>
                <a:latin typeface="Arial"/>
                <a:ea typeface="Microsoft YaHei"/>
              </a:rPr>
              <a:t>conclusions </a:t>
            </a:r>
            <a:r>
              <a:rPr sz="950" b="0">
                <a:solidFill>
                  <a:srgbClr val="5F616E"/>
                </a:solidFill>
                <a:latin typeface="Arial"/>
                <a:ea typeface="Microsoft YaHei"/>
              </a:rPr>
              <a:t>rely</a:t>
            </a:r>
            <a:r>
              <a:rPr sz="950" b="0">
                <a:solidFill>
                  <a:srgbClr val="6D6E79"/>
                </a:solidFill>
                <a:latin typeface="Arial"/>
                <a:ea typeface="Microsoft YaHei"/>
              </a:rPr>
              <a:t> on descriptive </a:t>
            </a:r>
            <a:r>
              <a:rPr sz="950" b="0">
                <a:solidFill>
                  <a:srgbClr val="686671"/>
                </a:solidFill>
                <a:latin typeface="Arial"/>
                <a:ea typeface="Microsoft YaHei"/>
              </a:rPr>
              <a:t>ratios</a:t>
            </a:r>
          </a:p>
          <a:p>
            <a:pPr algn="l">
              <a:lnSpc>
                <a:spcPts val="1300"/>
              </a:lnSpc>
              <a:spcBef>
                <a:spcPts val="0"/>
              </a:spcBef>
              <a:spcAft>
                <a:spcPts val="0"/>
              </a:spcAft>
            </a:pPr>
            <a:r>
              <a:rPr sz="950" b="0">
                <a:solidFill>
                  <a:srgbClr val="5E616D"/>
                </a:solidFill>
                <a:latin typeface="Arial"/>
                <a:ea typeface="Microsoft YaHei"/>
              </a:rPr>
              <a:t>and</a:t>
            </a:r>
            <a:r>
              <a:rPr sz="950" b="0">
                <a:solidFill>
                  <a:srgbClr val="3C3E4E"/>
                </a:solidFill>
                <a:latin typeface="Arial"/>
                <a:ea typeface="Microsoft YaHei"/>
              </a:rPr>
              <a:t> </a:t>
            </a:r>
            <a:r>
              <a:rPr sz="950" b="0">
                <a:solidFill>
                  <a:srgbClr val="6A6A76"/>
                </a:solidFill>
                <a:latin typeface="Arial"/>
                <a:ea typeface="Microsoft YaHei"/>
              </a:rPr>
              <a:t>expert</a:t>
            </a:r>
            <a:r>
              <a:rPr sz="950" b="0">
                <a:solidFill>
                  <a:srgbClr val="7D7D86"/>
                </a:solidFill>
                <a:latin typeface="Arial"/>
                <a:ea typeface="Microsoft YaHei"/>
              </a:rPr>
              <a:t> </a:t>
            </a:r>
            <a:r>
              <a:rPr sz="950" b="0">
                <a:solidFill>
                  <a:srgbClr val="70717D"/>
                </a:solidFill>
                <a:latin typeface="Arial"/>
                <a:ea typeface="Microsoft YaHei"/>
              </a:rPr>
              <a:t>judgment,</a:t>
            </a:r>
            <a:r>
              <a:rPr sz="950" b="0">
                <a:solidFill>
                  <a:srgbClr val="696973"/>
                </a:solidFill>
                <a:latin typeface="Arial"/>
                <a:ea typeface="Microsoft YaHei"/>
              </a:rPr>
              <a:t> not</a:t>
            </a:r>
            <a:r>
              <a:rPr sz="950" b="0">
                <a:solidFill>
                  <a:srgbClr val="C4C6CB"/>
                </a:solidFill>
                <a:latin typeface="Arial"/>
                <a:ea typeface="Microsoft YaHei"/>
              </a:rPr>
              <a:t> </a:t>
            </a:r>
            <a:r>
              <a:rPr sz="950" b="0">
                <a:solidFill>
                  <a:srgbClr val="5D606C"/>
                </a:solidFill>
                <a:latin typeface="Arial"/>
                <a:ea typeface="Microsoft YaHei"/>
              </a:rPr>
              <a:t>a</a:t>
            </a:r>
            <a:r>
              <a:rPr sz="950" b="0">
                <a:solidFill>
                  <a:srgbClr val="C0BFC6"/>
                </a:solidFill>
                <a:latin typeface="Arial"/>
                <a:ea typeface="Microsoft YaHei"/>
              </a:rPr>
              <a:t> </a:t>
            </a:r>
            <a:r>
              <a:rPr sz="950" b="0">
                <a:solidFill>
                  <a:srgbClr val="70717B"/>
                </a:solidFill>
                <a:latin typeface="Arial"/>
                <a:ea typeface="Microsoft YaHei"/>
              </a:rPr>
              <a:t>formal</a:t>
            </a:r>
          </a:p>
          <a:p>
            <a:pPr algn="l">
              <a:lnSpc>
                <a:spcPts val="1300"/>
              </a:lnSpc>
              <a:spcBef>
                <a:spcPts val="0"/>
              </a:spcBef>
              <a:spcAft>
                <a:spcPts val="0"/>
              </a:spcAft>
            </a:pPr>
            <a:r>
              <a:rPr sz="950" b="0">
                <a:solidFill>
                  <a:srgbClr val="6C6E79"/>
                </a:solidFill>
                <a:latin typeface="Arial"/>
                <a:ea typeface="Microsoft YaHei"/>
              </a:rPr>
              <a:t>identification</a:t>
            </a:r>
            <a:r>
              <a:rPr sz="950" b="0">
                <a:solidFill>
                  <a:srgbClr val="BDBDC5"/>
                </a:solidFill>
                <a:latin typeface="Arial"/>
                <a:ea typeface="Microsoft YaHei"/>
              </a:rPr>
              <a:t> </a:t>
            </a:r>
            <a:r>
              <a:rPr sz="950" b="0">
                <a:solidFill>
                  <a:srgbClr val="6C6E78"/>
                </a:solidFill>
                <a:latin typeface="Arial"/>
                <a:ea typeface="Microsoft YaHei"/>
              </a:rPr>
              <a:t>strategy</a:t>
            </a:r>
          </a:p>
        </p:txBody>
      </p:sp>
      <p:sp>
        <p:nvSpPr>
          <p:cNvPr id="33" name="TextBox 32"/>
          <p:cNvSpPr txBox="1"/>
          <p:nvPr/>
        </p:nvSpPr>
        <p:spPr>
          <a:xfrm>
            <a:off x="501650" y="2660650"/>
            <a:ext cx="2038350" cy="533400"/>
          </a:xfrm>
          <a:prstGeom prst="rect">
            <a:avLst/>
          </a:prstGeom>
          <a:noFill/>
        </p:spPr>
        <p:txBody>
          <a:bodyPr wrap="none" anchor="ctr" lIns="0" rIns="0" tIns="0" bIns="0">
            <a:noAutofit/>
          </a:bodyPr>
          <a:lstStyle/>
          <a:p>
            <a:pPr algn="l">
              <a:lnSpc>
                <a:spcPts val="1650"/>
              </a:lnSpc>
              <a:spcBef>
                <a:spcPts val="0"/>
              </a:spcBef>
              <a:spcAft>
                <a:spcPts val="0"/>
              </a:spcAft>
            </a:pPr>
            <a:r>
              <a:rPr sz="1000" b="0">
                <a:solidFill>
                  <a:srgbClr val="606169"/>
                </a:solidFill>
                <a:latin typeface="Arial"/>
                <a:ea typeface="Microsoft YaHei"/>
              </a:rPr>
              <a:t>The consensus</a:t>
            </a:r>
            <a:r>
              <a:rPr sz="1000" b="0">
                <a:solidFill>
                  <a:srgbClr val="61626A"/>
                </a:solidFill>
                <a:latin typeface="Arial"/>
                <a:ea typeface="Microsoft YaHei"/>
              </a:rPr>
              <a:t> </a:t>
            </a:r>
            <a:r>
              <a:rPr sz="1000" b="0">
                <a:solidFill>
                  <a:srgbClr val="7A7A81"/>
                </a:solidFill>
                <a:latin typeface="Arial"/>
                <a:ea typeface="Microsoft YaHei"/>
              </a:rPr>
              <a:t>is </a:t>
            </a:r>
            <a:r>
              <a:rPr sz="1000" b="0">
                <a:solidFill>
                  <a:srgbClr val="61626A"/>
                </a:solidFill>
                <a:latin typeface="Arial"/>
                <a:ea typeface="Microsoft YaHei"/>
              </a:rPr>
              <a:t>'not yet </a:t>
            </a:r>
            <a:r>
              <a:rPr sz="1000" b="0">
                <a:solidFill>
                  <a:srgbClr val="707177"/>
                </a:solidFill>
                <a:latin typeface="Arial"/>
                <a:ea typeface="Microsoft YaHei"/>
              </a:rPr>
              <a:t>an IPO</a:t>
            </a:r>
          </a:p>
          <a:p>
            <a:pPr algn="l">
              <a:lnSpc>
                <a:spcPts val="1650"/>
              </a:lnSpc>
              <a:spcBef>
                <a:spcPts val="0"/>
              </a:spcBef>
              <a:spcAft>
                <a:spcPts val="0"/>
              </a:spcAft>
            </a:pPr>
            <a:r>
              <a:rPr sz="1000" b="0">
                <a:solidFill>
                  <a:srgbClr val="707079"/>
                </a:solidFill>
                <a:latin typeface="Arial"/>
                <a:ea typeface="Microsoft YaHei"/>
              </a:rPr>
              <a:t>wave, </a:t>
            </a:r>
            <a:r>
              <a:rPr sz="1000" b="0">
                <a:solidFill>
                  <a:srgbClr val="6C6B76"/>
                </a:solidFill>
                <a:latin typeface="Arial"/>
                <a:ea typeface="Microsoft YaHei"/>
              </a:rPr>
              <a:t>and</a:t>
            </a:r>
            <a:r>
              <a:rPr sz="1000" b="0">
                <a:solidFill>
                  <a:srgbClr val="6C6E76"/>
                </a:solidFill>
                <a:latin typeface="Arial"/>
                <a:ea typeface="Microsoft YaHei"/>
              </a:rPr>
              <a:t> digestion concerns look</a:t>
            </a:r>
          </a:p>
          <a:p>
            <a:pPr algn="l">
              <a:lnSpc>
                <a:spcPts val="1650"/>
              </a:lnSpc>
              <a:spcBef>
                <a:spcPts val="0"/>
              </a:spcBef>
              <a:spcAft>
                <a:spcPts val="0"/>
              </a:spcAft>
            </a:pPr>
            <a:r>
              <a:rPr sz="1000" b="0">
                <a:solidFill>
                  <a:srgbClr val="6E6D76"/>
                </a:solidFill>
                <a:latin typeface="Arial"/>
                <a:ea typeface="Microsoft YaHei"/>
              </a:rPr>
              <a:t>manageable</a:t>
            </a:r>
            <a:r>
              <a:rPr sz="1000" b="0">
                <a:solidFill>
                  <a:srgbClr val="707277"/>
                </a:solidFill>
                <a:latin typeface="Arial"/>
                <a:ea typeface="Microsoft YaHei"/>
              </a:rPr>
              <a:t> </a:t>
            </a:r>
            <a:r>
              <a:rPr sz="1000" b="0">
                <a:solidFill>
                  <a:srgbClr val="8A8891"/>
                </a:solidFill>
                <a:latin typeface="Arial"/>
                <a:ea typeface="Microsoft YaHei"/>
              </a:rPr>
              <a:t>for</a:t>
            </a:r>
            <a:r>
              <a:rPr sz="1000" b="0">
                <a:solidFill>
                  <a:srgbClr val="6C6E76"/>
                </a:solidFill>
                <a:latin typeface="Arial"/>
                <a:ea typeface="Microsoft YaHei"/>
              </a:rPr>
              <a:t> now' — but </a:t>
            </a:r>
            <a:r>
              <a:rPr sz="1000" b="0">
                <a:solidFill>
                  <a:srgbClr val="74757D"/>
                </a:solidFill>
                <a:latin typeface="Arial"/>
                <a:ea typeface="Microsoft YaHei"/>
              </a:rPr>
              <a:t>this</a:t>
            </a:r>
            <a:r>
              <a:rPr sz="1000" b="0">
                <a:solidFill>
                  <a:srgbClr val="6F7279"/>
                </a:solidFill>
                <a:latin typeface="Arial"/>
                <a:ea typeface="Microsoft YaHei"/>
              </a:rPr>
              <a:t> </a:t>
            </a:r>
            <a:r>
              <a:rPr sz="1000" b="0">
                <a:solidFill>
                  <a:srgbClr val="7E7E86"/>
                </a:solidFill>
                <a:latin typeface="Arial"/>
                <a:ea typeface="Microsoft YaHei"/>
              </a:rPr>
              <a:t>is</a:t>
            </a:r>
            <a:r>
              <a:rPr sz="1000" b="0">
                <a:solidFill>
                  <a:srgbClr val="ACAEB4"/>
                </a:solidFill>
                <a:latin typeface="Arial"/>
                <a:ea typeface="Microsoft YaHei"/>
              </a:rPr>
              <a:t> </a:t>
            </a:r>
            <a:r>
              <a:rPr sz="1000" b="0">
                <a:solidFill>
                  <a:srgbClr val="6D7079"/>
                </a:solidFill>
                <a:latin typeface="Arial"/>
                <a:ea typeface="Microsoft YaHei"/>
              </a:rPr>
              <a:t>a</a:t>
            </a:r>
          </a:p>
        </p:txBody>
      </p:sp>
      <p:sp>
        <p:nvSpPr>
          <p:cNvPr id="34" name="TextBox 33"/>
          <p:cNvSpPr txBox="1"/>
          <p:nvPr/>
        </p:nvSpPr>
        <p:spPr>
          <a:xfrm>
            <a:off x="9486900" y="2673350"/>
            <a:ext cx="2266950" cy="146050"/>
          </a:xfrm>
          <a:prstGeom prst="rect">
            <a:avLst/>
          </a:prstGeom>
          <a:noFill/>
        </p:spPr>
        <p:txBody>
          <a:bodyPr wrap="none" anchor="ctr" lIns="0" rIns="0" tIns="0" bIns="0">
            <a:noAutofit/>
          </a:bodyPr>
          <a:lstStyle/>
          <a:p>
            <a:pPr algn="l"/>
            <a:r>
              <a:rPr sz="900" b="0">
                <a:solidFill>
                  <a:srgbClr val="3C3D47"/>
                </a:solidFill>
                <a:latin typeface="Arial"/>
                <a:ea typeface="Microsoft YaHei"/>
              </a:rPr>
              <a:t>first-day</a:t>
            </a:r>
            <a:r>
              <a:rPr sz="900" b="0">
                <a:solidFill>
                  <a:srgbClr val="888C90"/>
                </a:solidFill>
                <a:latin typeface="Arial"/>
                <a:ea typeface="Microsoft YaHei"/>
              </a:rPr>
              <a:t> </a:t>
            </a:r>
            <a:r>
              <a:rPr sz="900" b="0">
                <a:solidFill>
                  <a:srgbClr val="53535B"/>
                </a:solidFill>
                <a:latin typeface="Arial"/>
                <a:ea typeface="Microsoft YaHei"/>
              </a:rPr>
              <a:t>IPO returns </a:t>
            </a:r>
            <a:r>
              <a:rPr sz="900" b="0">
                <a:solidFill>
                  <a:srgbClr val="696C72"/>
                </a:solidFill>
                <a:latin typeface="Arial"/>
                <a:ea typeface="Microsoft YaHei"/>
              </a:rPr>
              <a:t>(sentiment</a:t>
            </a:r>
            <a:r>
              <a:rPr sz="900" b="0">
                <a:solidFill>
                  <a:srgbClr val="B1B3B7"/>
                </a:solidFill>
                <a:latin typeface="Arial"/>
                <a:ea typeface="Microsoft YaHei"/>
              </a:rPr>
              <a:t> </a:t>
            </a:r>
            <a:r>
              <a:rPr sz="900" b="0">
                <a:solidFill>
                  <a:srgbClr val="5E5E64"/>
                </a:solidFill>
                <a:latin typeface="Arial"/>
                <a:ea typeface="Microsoft YaHei"/>
              </a:rPr>
              <a:t>gauge),</a:t>
            </a:r>
          </a:p>
        </p:txBody>
      </p:sp>
      <p:sp>
        <p:nvSpPr>
          <p:cNvPr id="35" name="TextBox 34"/>
          <p:cNvSpPr txBox="1"/>
          <p:nvPr/>
        </p:nvSpPr>
        <p:spPr>
          <a:xfrm>
            <a:off x="6394450" y="2717800"/>
            <a:ext cx="2152650" cy="120650"/>
          </a:xfrm>
          <a:prstGeom prst="rect">
            <a:avLst/>
          </a:prstGeom>
          <a:noFill/>
        </p:spPr>
        <p:txBody>
          <a:bodyPr wrap="none" anchor="ctr" lIns="0" rIns="0" tIns="0" bIns="0">
            <a:noAutofit/>
          </a:bodyPr>
          <a:lstStyle/>
          <a:p>
            <a:pPr algn="l"/>
            <a:r>
              <a:rPr sz="950" b="0">
                <a:solidFill>
                  <a:srgbClr val="727377"/>
                </a:solidFill>
                <a:latin typeface="Arial"/>
                <a:ea typeface="Microsoft YaHei"/>
              </a:rPr>
              <a:t>economically</a:t>
            </a:r>
            <a:r>
              <a:rPr sz="950" b="0">
                <a:solidFill>
                  <a:srgbClr val="C0C1C4"/>
                </a:solidFill>
                <a:latin typeface="Arial"/>
                <a:ea typeface="Microsoft YaHei"/>
              </a:rPr>
              <a:t> </a:t>
            </a:r>
            <a:r>
              <a:rPr sz="950" b="0">
                <a:solidFill>
                  <a:srgbClr val="818286"/>
                </a:solidFill>
                <a:latin typeface="Arial"/>
                <a:ea typeface="Microsoft YaHei"/>
              </a:rPr>
              <a:t>meaningful</a:t>
            </a:r>
            <a:r>
              <a:rPr sz="950" b="0">
                <a:solidFill>
                  <a:srgbClr val="606068"/>
                </a:solidFill>
                <a:latin typeface="Arial"/>
                <a:ea typeface="Microsoft YaHei"/>
              </a:rPr>
              <a:t> measure</a:t>
            </a:r>
            <a:r>
              <a:rPr sz="950" b="0">
                <a:solidFill>
                  <a:srgbClr val="707176"/>
                </a:solidFill>
                <a:latin typeface="Arial"/>
                <a:ea typeface="Microsoft YaHei"/>
              </a:rPr>
              <a:t> of an</a:t>
            </a:r>
          </a:p>
        </p:txBody>
      </p:sp>
      <p:sp>
        <p:nvSpPr>
          <p:cNvPr id="36" name="TextBox 35"/>
          <p:cNvSpPr txBox="1"/>
          <p:nvPr/>
        </p:nvSpPr>
        <p:spPr>
          <a:xfrm>
            <a:off x="6400800" y="2870200"/>
            <a:ext cx="2254250" cy="120650"/>
          </a:xfrm>
          <a:prstGeom prst="rect">
            <a:avLst/>
          </a:prstGeom>
          <a:noFill/>
        </p:spPr>
        <p:txBody>
          <a:bodyPr wrap="none" anchor="ctr" lIns="0" rIns="0" tIns="0" bIns="0">
            <a:noAutofit/>
          </a:bodyPr>
          <a:lstStyle/>
          <a:p>
            <a:pPr algn="l"/>
            <a:r>
              <a:rPr sz="950" b="0">
                <a:solidFill>
                  <a:srgbClr val="5D5E62"/>
                </a:solidFill>
                <a:latin typeface="Arial"/>
                <a:ea typeface="Microsoft YaHei"/>
              </a:rPr>
              <a:t>IPO </a:t>
            </a:r>
            <a:r>
              <a:rPr sz="950" b="0">
                <a:solidFill>
                  <a:srgbClr val="696B70"/>
                </a:solidFill>
                <a:latin typeface="Arial"/>
                <a:ea typeface="Microsoft YaHei"/>
              </a:rPr>
              <a:t>wave, </a:t>
            </a:r>
            <a:r>
              <a:rPr sz="950" b="0">
                <a:solidFill>
                  <a:srgbClr val="7B7B7E"/>
                </a:solidFill>
                <a:latin typeface="Arial"/>
                <a:ea typeface="Microsoft YaHei"/>
              </a:rPr>
              <a:t>and</a:t>
            </a:r>
            <a:r>
              <a:rPr sz="950" b="0">
                <a:solidFill>
                  <a:srgbClr val="8D8E90"/>
                </a:solidFill>
                <a:latin typeface="Arial"/>
                <a:ea typeface="Microsoft YaHei"/>
              </a:rPr>
              <a:t> </a:t>
            </a:r>
            <a:r>
              <a:rPr sz="950" b="0">
                <a:solidFill>
                  <a:srgbClr val="63656B"/>
                </a:solidFill>
                <a:latin typeface="Arial"/>
                <a:ea typeface="Microsoft YaHei"/>
              </a:rPr>
              <a:t>does </a:t>
            </a:r>
            <a:r>
              <a:rPr sz="950" b="0">
                <a:solidFill>
                  <a:srgbClr val="515258"/>
                </a:solidFill>
                <a:latin typeface="Arial"/>
                <a:ea typeface="Microsoft YaHei"/>
              </a:rPr>
              <a:t>it</a:t>
            </a:r>
            <a:r>
              <a:rPr sz="950" b="0">
                <a:solidFill>
                  <a:srgbClr val="A5A5A6"/>
                </a:solidFill>
                <a:latin typeface="Arial"/>
                <a:ea typeface="Microsoft YaHei"/>
              </a:rPr>
              <a:t> </a:t>
            </a:r>
            <a:r>
              <a:rPr sz="950" b="0">
                <a:solidFill>
                  <a:srgbClr val="717378"/>
                </a:solidFill>
                <a:latin typeface="Arial"/>
                <a:ea typeface="Microsoft YaHei"/>
              </a:rPr>
              <a:t>matter for</a:t>
            </a:r>
            <a:r>
              <a:rPr sz="950" b="0">
                <a:solidFill>
                  <a:srgbClr val="585A5F"/>
                </a:solidFill>
                <a:latin typeface="Arial"/>
                <a:ea typeface="Microsoft YaHei"/>
              </a:rPr>
              <a:t> </a:t>
            </a:r>
            <a:r>
              <a:rPr sz="950" b="0">
                <a:solidFill>
                  <a:srgbClr val="717176"/>
                </a:solidFill>
                <a:latin typeface="Arial"/>
                <a:ea typeface="Microsoft YaHei"/>
              </a:rPr>
              <a:t>market</a:t>
            </a:r>
          </a:p>
        </p:txBody>
      </p:sp>
      <p:sp>
        <p:nvSpPr>
          <p:cNvPr id="37" name="TextBox 36"/>
          <p:cNvSpPr txBox="1"/>
          <p:nvPr/>
        </p:nvSpPr>
        <p:spPr>
          <a:xfrm>
            <a:off x="9486900" y="2870200"/>
            <a:ext cx="2241550" cy="139700"/>
          </a:xfrm>
          <a:prstGeom prst="rect">
            <a:avLst/>
          </a:prstGeom>
          <a:noFill/>
        </p:spPr>
        <p:txBody>
          <a:bodyPr wrap="none" anchor="ctr" lIns="0" rIns="0" tIns="0" bIns="0">
            <a:noAutofit/>
          </a:bodyPr>
          <a:lstStyle/>
          <a:p>
            <a:pPr algn="l"/>
            <a:r>
              <a:rPr sz="950" b="0">
                <a:solidFill>
                  <a:srgbClr val="8A898F"/>
                </a:solidFill>
                <a:latin typeface="Arial"/>
                <a:ea typeface="Microsoft YaHei"/>
              </a:rPr>
              <a:t>the</a:t>
            </a:r>
            <a:r>
              <a:rPr sz="950" b="0">
                <a:solidFill>
                  <a:srgbClr val="919195"/>
                </a:solidFill>
                <a:latin typeface="Arial"/>
                <a:ea typeface="Microsoft YaHei"/>
              </a:rPr>
              <a:t> </a:t>
            </a:r>
            <a:r>
              <a:rPr sz="950" b="0">
                <a:solidFill>
                  <a:srgbClr val="7A7A83"/>
                </a:solidFill>
                <a:latin typeface="Arial"/>
                <a:ea typeface="Microsoft YaHei"/>
              </a:rPr>
              <a:t>trajectory of the</a:t>
            </a:r>
            <a:r>
              <a:rPr sz="950" b="0">
                <a:solidFill>
                  <a:srgbClr val="2F313C"/>
                </a:solidFill>
                <a:latin typeface="Arial"/>
                <a:ea typeface="Microsoft YaHei"/>
              </a:rPr>
              <a:t> </a:t>
            </a:r>
            <a:r>
              <a:rPr sz="950" b="0">
                <a:solidFill>
                  <a:srgbClr val="5B5D64"/>
                </a:solidFill>
                <a:latin typeface="Arial"/>
                <a:ea typeface="Microsoft YaHei"/>
              </a:rPr>
              <a:t>AI</a:t>
            </a:r>
            <a:r>
              <a:rPr sz="950" b="0">
                <a:solidFill>
                  <a:srgbClr val="474A52"/>
                </a:solidFill>
                <a:latin typeface="Arial"/>
                <a:ea typeface="Microsoft YaHei"/>
              </a:rPr>
              <a:t> </a:t>
            </a:r>
            <a:r>
              <a:rPr sz="950" b="0">
                <a:solidFill>
                  <a:srgbClr val="3E3E42"/>
                </a:solidFill>
                <a:latin typeface="Arial"/>
                <a:ea typeface="Microsoft YaHei"/>
              </a:rPr>
              <a:t>capex/earnings</a:t>
            </a:r>
          </a:p>
        </p:txBody>
      </p:sp>
      <p:sp>
        <p:nvSpPr>
          <p:cNvPr id="38" name="TextBox 37"/>
          <p:cNvSpPr txBox="1"/>
          <p:nvPr/>
        </p:nvSpPr>
        <p:spPr>
          <a:xfrm>
            <a:off x="6394450" y="3022600"/>
            <a:ext cx="552450" cy="120650"/>
          </a:xfrm>
          <a:prstGeom prst="rect">
            <a:avLst/>
          </a:prstGeom>
          <a:noFill/>
        </p:spPr>
        <p:txBody>
          <a:bodyPr wrap="none" anchor="ctr" lIns="0" rIns="0" tIns="0" bIns="0">
            <a:noAutofit/>
          </a:bodyPr>
          <a:lstStyle/>
          <a:p>
            <a:pPr algn="l"/>
            <a:r>
              <a:rPr sz="850" b="1">
                <a:solidFill>
                  <a:srgbClr val="6F6D78"/>
                </a:solidFill>
                <a:latin typeface="Arial"/>
                <a:ea typeface="Microsoft YaHei"/>
              </a:rPr>
              <a:t>level </a:t>
            </a:r>
            <a:r>
              <a:rPr sz="850" b="1">
                <a:solidFill>
                  <a:srgbClr val="77767E"/>
                </a:solidFill>
                <a:latin typeface="Arial"/>
                <a:ea typeface="Microsoft YaHei"/>
              </a:rPr>
              <a:t>risk?</a:t>
            </a:r>
          </a:p>
        </p:txBody>
      </p:sp>
      <p:sp>
        <p:nvSpPr>
          <p:cNvPr id="39" name="TextBox 38"/>
          <p:cNvSpPr txBox="1"/>
          <p:nvPr/>
        </p:nvSpPr>
        <p:spPr>
          <a:xfrm>
            <a:off x="9486900" y="3079750"/>
            <a:ext cx="2152650" cy="146050"/>
          </a:xfrm>
          <a:prstGeom prst="rect">
            <a:avLst/>
          </a:prstGeom>
          <a:noFill/>
        </p:spPr>
        <p:txBody>
          <a:bodyPr wrap="none" anchor="ctr" lIns="0" rIns="0" tIns="0" bIns="0">
            <a:noAutofit/>
          </a:bodyPr>
          <a:lstStyle/>
          <a:p>
            <a:pPr algn="l"/>
            <a:r>
              <a:rPr sz="950" b="0">
                <a:solidFill>
                  <a:srgbClr val="55555E"/>
                </a:solidFill>
                <a:latin typeface="Arial"/>
                <a:ea typeface="Microsoft YaHei"/>
              </a:rPr>
              <a:t>narrative</a:t>
            </a:r>
            <a:r>
              <a:rPr sz="950" b="0">
                <a:solidFill>
                  <a:srgbClr val="7A7B81"/>
                </a:solidFill>
                <a:latin typeface="Arial"/>
                <a:ea typeface="Microsoft YaHei"/>
              </a:rPr>
              <a:t>, </a:t>
            </a:r>
            <a:r>
              <a:rPr sz="950" b="0">
                <a:solidFill>
                  <a:srgbClr val="63666C"/>
                </a:solidFill>
                <a:latin typeface="Arial"/>
                <a:ea typeface="Microsoft YaHei"/>
              </a:rPr>
              <a:t>and</a:t>
            </a:r>
            <a:r>
              <a:rPr sz="950" b="0">
                <a:solidFill>
                  <a:srgbClr val="797A80"/>
                </a:solidFill>
                <a:latin typeface="Arial"/>
                <a:ea typeface="Microsoft YaHei"/>
              </a:rPr>
              <a:t> </a:t>
            </a:r>
            <a:r>
              <a:rPr sz="950" b="0">
                <a:solidFill>
                  <a:srgbClr val="7B7C83"/>
                </a:solidFill>
                <a:latin typeface="Arial"/>
                <a:ea typeface="Microsoft YaHei"/>
              </a:rPr>
              <a:t>whether</a:t>
            </a:r>
            <a:r>
              <a:rPr sz="950" b="0">
                <a:solidFill>
                  <a:srgbClr val="72747B"/>
                </a:solidFill>
                <a:latin typeface="Arial"/>
                <a:ea typeface="Microsoft YaHei"/>
              </a:rPr>
              <a:t> large-cap</a:t>
            </a:r>
            <a:r>
              <a:rPr sz="950" b="0">
                <a:solidFill>
                  <a:srgbClr val="B8BABC"/>
                </a:solidFill>
                <a:latin typeface="Arial"/>
                <a:ea typeface="Microsoft YaHei"/>
              </a:rPr>
              <a:t> </a:t>
            </a:r>
            <a:r>
              <a:rPr sz="950" b="0">
                <a:solidFill>
                  <a:srgbClr val="74767D"/>
                </a:solidFill>
                <a:latin typeface="Arial"/>
                <a:ea typeface="Microsoft YaHei"/>
              </a:rPr>
              <a:t>tech</a:t>
            </a:r>
          </a:p>
        </p:txBody>
      </p:sp>
      <p:sp>
        <p:nvSpPr>
          <p:cNvPr id="40" name="TextBox 39"/>
          <p:cNvSpPr txBox="1"/>
          <p:nvPr/>
        </p:nvSpPr>
        <p:spPr>
          <a:xfrm>
            <a:off x="6394450" y="3244850"/>
            <a:ext cx="2260600" cy="584200"/>
          </a:xfrm>
          <a:prstGeom prst="rect">
            <a:avLst/>
          </a:prstGeom>
          <a:noFill/>
        </p:spPr>
        <p:txBody>
          <a:bodyPr wrap="none" anchor="ctr" lIns="0" rIns="0" tIns="0" bIns="0">
            <a:noAutofit/>
          </a:bodyPr>
          <a:lstStyle/>
          <a:p>
            <a:pPr algn="l">
              <a:lnSpc>
                <a:spcPts val="1200"/>
              </a:lnSpc>
              <a:spcBef>
                <a:spcPts val="0"/>
              </a:spcBef>
              <a:spcAft>
                <a:spcPts val="0"/>
              </a:spcAft>
            </a:pPr>
            <a:r>
              <a:rPr sz="900" b="0">
                <a:solidFill>
                  <a:srgbClr val="747479"/>
                </a:solidFill>
                <a:latin typeface="Arial"/>
                <a:ea typeface="Microsoft YaHei"/>
              </a:rPr>
              <a:t>What </a:t>
            </a:r>
            <a:r>
              <a:rPr sz="900" b="0">
                <a:solidFill>
                  <a:srgbClr val="706F75"/>
                </a:solidFill>
                <a:latin typeface="Arial"/>
                <a:ea typeface="Microsoft YaHei"/>
              </a:rPr>
              <a:t>is</a:t>
            </a:r>
            <a:r>
              <a:rPr sz="900" b="0">
                <a:solidFill>
                  <a:srgbClr val="6C6E75"/>
                </a:solidFill>
                <a:latin typeface="Arial"/>
                <a:ea typeface="Microsoft YaHei"/>
              </a:rPr>
              <a:t> </a:t>
            </a:r>
            <a:r>
              <a:rPr sz="900" b="0">
                <a:solidFill>
                  <a:srgbClr val="727478"/>
                </a:solidFill>
                <a:latin typeface="Arial"/>
                <a:ea typeface="Microsoft YaHei"/>
              </a:rPr>
              <a:t>the</a:t>
            </a:r>
            <a:r>
              <a:rPr sz="900" b="0">
                <a:solidFill>
                  <a:srgbClr val="8C8D96"/>
                </a:solidFill>
                <a:latin typeface="Arial"/>
                <a:ea typeface="Microsoft YaHei"/>
              </a:rPr>
              <a:t> </a:t>
            </a:r>
            <a:r>
              <a:rPr sz="900" b="0">
                <a:solidFill>
                  <a:srgbClr val="7D7F81"/>
                </a:solidFill>
                <a:latin typeface="Arial"/>
                <a:ea typeface="Microsoft YaHei"/>
              </a:rPr>
              <a:t>right</a:t>
            </a:r>
            <a:r>
              <a:rPr sz="900" b="0">
                <a:solidFill>
                  <a:srgbClr val="676970"/>
                </a:solidFill>
                <a:latin typeface="Arial"/>
                <a:ea typeface="Microsoft YaHei"/>
              </a:rPr>
              <a:t> way</a:t>
            </a:r>
            <a:r>
              <a:rPr sz="900" b="0">
                <a:solidFill>
                  <a:srgbClr val="42474D"/>
                </a:solidFill>
                <a:latin typeface="Arial"/>
                <a:ea typeface="Microsoft YaHei"/>
              </a:rPr>
              <a:t> </a:t>
            </a:r>
            <a:r>
              <a:rPr sz="900" b="0">
                <a:solidFill>
                  <a:srgbClr val="63656B"/>
                </a:solidFill>
                <a:latin typeface="Arial"/>
                <a:ea typeface="Microsoft YaHei"/>
              </a:rPr>
              <a:t>to</a:t>
            </a:r>
            <a:r>
              <a:rPr sz="900" b="0">
                <a:solidFill>
                  <a:srgbClr val="7E7E83"/>
                </a:solidFill>
                <a:latin typeface="Arial"/>
                <a:ea typeface="Microsoft YaHei"/>
              </a:rPr>
              <a:t> </a:t>
            </a:r>
            <a:r>
              <a:rPr sz="900" b="0">
                <a:solidFill>
                  <a:srgbClr val="696D70"/>
                </a:solidFill>
                <a:latin typeface="Arial"/>
                <a:ea typeface="Microsoft YaHei"/>
              </a:rPr>
              <a:t>weigh</a:t>
            </a:r>
            <a:r>
              <a:rPr sz="900" b="0">
                <a:solidFill>
                  <a:srgbClr val="787A7D"/>
                </a:solidFill>
                <a:latin typeface="Arial"/>
                <a:ea typeface="Microsoft YaHei"/>
              </a:rPr>
              <a:t> a</a:t>
            </a:r>
          </a:p>
          <a:p>
            <a:pPr algn="l">
              <a:lnSpc>
                <a:spcPts val="1200"/>
              </a:lnSpc>
              <a:spcBef>
                <a:spcPts val="0"/>
              </a:spcBef>
              <a:spcAft>
                <a:spcPts val="0"/>
              </a:spcAft>
            </a:pPr>
            <a:r>
              <a:rPr sz="900" b="0">
                <a:solidFill>
                  <a:srgbClr val="65676E"/>
                </a:solidFill>
                <a:latin typeface="Arial"/>
                <a:ea typeface="Microsoft YaHei"/>
              </a:rPr>
              <a:t>historically</a:t>
            </a:r>
            <a:r>
              <a:rPr sz="900" b="0">
                <a:solidFill>
                  <a:srgbClr val="5B5A5F"/>
                </a:solidFill>
                <a:latin typeface="Arial"/>
                <a:ea typeface="Microsoft YaHei"/>
              </a:rPr>
              <a:t> </a:t>
            </a:r>
            <a:r>
              <a:rPr sz="900" b="0">
                <a:solidFill>
                  <a:srgbClr val="76787D"/>
                </a:solidFill>
                <a:latin typeface="Arial"/>
                <a:ea typeface="Microsoft YaHei"/>
              </a:rPr>
              <a:t>weak</a:t>
            </a:r>
            <a:r>
              <a:rPr sz="900" b="0">
                <a:solidFill>
                  <a:srgbClr val="5B5D62"/>
                </a:solidFill>
                <a:latin typeface="Arial"/>
                <a:ea typeface="Microsoft YaHei"/>
              </a:rPr>
              <a:t> (</a:t>
            </a:r>
            <a:r>
              <a:rPr sz="900" b="0">
                <a:solidFill>
                  <a:srgbClr val="707275"/>
                </a:solidFill>
                <a:latin typeface="Arial"/>
                <a:ea typeface="Microsoft YaHei"/>
              </a:rPr>
              <a:t>52%)</a:t>
            </a:r>
            <a:r>
              <a:rPr sz="900" b="0">
                <a:solidFill>
                  <a:srgbClr val="4B4D50"/>
                </a:solidFill>
                <a:latin typeface="Arial"/>
                <a:ea typeface="Microsoft YaHei"/>
              </a:rPr>
              <a:t> </a:t>
            </a:r>
            <a:r>
              <a:rPr sz="900" b="0">
                <a:solidFill>
                  <a:srgbClr val="6D6D71"/>
                </a:solidFill>
                <a:latin typeface="Arial"/>
                <a:ea typeface="Microsoft YaHei"/>
              </a:rPr>
              <a:t>predictive </a:t>
            </a:r>
            <a:r>
              <a:rPr sz="900" b="0">
                <a:solidFill>
                  <a:srgbClr val="707478"/>
                </a:solidFill>
                <a:latin typeface="Arial"/>
                <a:ea typeface="Microsoft YaHei"/>
              </a:rPr>
              <a:t>signal</a:t>
            </a:r>
          </a:p>
          <a:p>
            <a:pPr algn="l">
              <a:lnSpc>
                <a:spcPts val="1200"/>
              </a:lnSpc>
              <a:spcBef>
                <a:spcPts val="0"/>
              </a:spcBef>
              <a:spcAft>
                <a:spcPts val="0"/>
              </a:spcAft>
            </a:pPr>
            <a:r>
              <a:rPr sz="900" b="0">
                <a:solidFill>
                  <a:srgbClr val="6C6B6F"/>
                </a:solidFill>
                <a:latin typeface="Arial"/>
                <a:ea typeface="Microsoft YaHei"/>
              </a:rPr>
              <a:t>against</a:t>
            </a:r>
            <a:r>
              <a:rPr sz="900" b="0">
                <a:solidFill>
                  <a:srgbClr val="78787F"/>
                </a:solidFill>
                <a:latin typeface="Arial"/>
                <a:ea typeface="Microsoft YaHei"/>
              </a:rPr>
              <a:t> a</a:t>
            </a:r>
            <a:r>
              <a:rPr sz="900" b="0">
                <a:solidFill>
                  <a:srgbClr val="46494F"/>
                </a:solidFill>
                <a:latin typeface="Arial"/>
                <a:ea typeface="Microsoft YaHei"/>
              </a:rPr>
              <a:t> </a:t>
            </a:r>
            <a:r>
              <a:rPr sz="900" b="0">
                <a:solidFill>
                  <a:srgbClr val="79797E"/>
                </a:solidFill>
                <a:latin typeface="Arial"/>
                <a:ea typeface="Microsoft YaHei"/>
              </a:rPr>
              <a:t>plausible</a:t>
            </a:r>
            <a:r>
              <a:rPr sz="900" b="0">
                <a:solidFill>
                  <a:srgbClr val="5A5D64"/>
                </a:solidFill>
                <a:latin typeface="Arial"/>
                <a:ea typeface="Microsoft YaHei"/>
              </a:rPr>
              <a:t> </a:t>
            </a:r>
            <a:r>
              <a:rPr sz="900" b="0">
                <a:solidFill>
                  <a:srgbClr val="79787B"/>
                </a:solidFill>
                <a:latin typeface="Arial"/>
                <a:ea typeface="Microsoft YaHei"/>
              </a:rPr>
              <a:t>economic </a:t>
            </a:r>
            <a:r>
              <a:rPr sz="900" b="0">
                <a:solidFill>
                  <a:srgbClr val="67686A"/>
                </a:solidFill>
                <a:latin typeface="Arial"/>
                <a:ea typeface="Microsoft YaHei"/>
              </a:rPr>
              <a:t>mechanism</a:t>
            </a:r>
          </a:p>
          <a:p>
            <a:pPr algn="l">
              <a:lnSpc>
                <a:spcPts val="1200"/>
              </a:lnSpc>
              <a:spcBef>
                <a:spcPts val="0"/>
              </a:spcBef>
              <a:spcAft>
                <a:spcPts val="0"/>
              </a:spcAft>
            </a:pPr>
            <a:r>
              <a:rPr sz="900" b="0">
                <a:solidFill>
                  <a:srgbClr val="89898D"/>
                </a:solidFill>
                <a:latin typeface="Arial"/>
                <a:ea typeface="Microsoft YaHei"/>
              </a:rPr>
              <a:t>(</a:t>
            </a:r>
            <a:r>
              <a:rPr sz="900" b="0">
                <a:solidFill>
                  <a:srgbClr val="727279"/>
                </a:solidFill>
                <a:latin typeface="Arial"/>
                <a:ea typeface="Microsoft YaHei"/>
              </a:rPr>
              <a:t>issuance-</a:t>
            </a:r>
            <a:r>
              <a:rPr sz="900" b="0">
                <a:solidFill>
                  <a:srgbClr val="727377"/>
                </a:solidFill>
                <a:latin typeface="Arial"/>
                <a:ea typeface="Microsoft YaHei"/>
              </a:rPr>
              <a:t>as-overvaluation</a:t>
            </a:r>
            <a:r>
              <a:rPr sz="900" b="0">
                <a:solidFill>
                  <a:srgbClr val="5A5C61"/>
                </a:solidFill>
                <a:latin typeface="Arial"/>
                <a:ea typeface="Microsoft YaHei"/>
              </a:rPr>
              <a:t>-</a:t>
            </a:r>
            <a:r>
              <a:rPr sz="900" b="0">
                <a:solidFill>
                  <a:srgbClr val="707175"/>
                </a:solidFill>
                <a:latin typeface="Arial"/>
                <a:ea typeface="Microsoft YaHei"/>
              </a:rPr>
              <a:t>symptom)</a:t>
            </a:r>
            <a:r>
              <a:rPr sz="900" b="0">
                <a:solidFill>
                  <a:srgbClr val="626365"/>
                </a:solidFill>
                <a:latin typeface="Arial"/>
                <a:ea typeface="Microsoft YaHei"/>
              </a:rPr>
              <a:t>?</a:t>
            </a:r>
          </a:p>
        </p:txBody>
      </p:sp>
      <p:sp>
        <p:nvSpPr>
          <p:cNvPr id="41" name="TextBox 40"/>
          <p:cNvSpPr txBox="1"/>
          <p:nvPr/>
        </p:nvSpPr>
        <p:spPr>
          <a:xfrm>
            <a:off x="501650" y="3263900"/>
            <a:ext cx="2057400" cy="146050"/>
          </a:xfrm>
          <a:prstGeom prst="rect">
            <a:avLst/>
          </a:prstGeom>
          <a:noFill/>
        </p:spPr>
        <p:txBody>
          <a:bodyPr wrap="none" anchor="ctr" lIns="0" rIns="0" tIns="0" bIns="0">
            <a:noAutofit/>
          </a:bodyPr>
          <a:lstStyle/>
          <a:p>
            <a:pPr algn="l"/>
            <a:r>
              <a:rPr sz="950" b="1">
                <a:solidFill>
                  <a:srgbClr val="3E3D46"/>
                </a:solidFill>
                <a:latin typeface="Arial"/>
                <a:ea typeface="Microsoft YaHei"/>
              </a:rPr>
              <a:t>snapshot judgment, </a:t>
            </a:r>
            <a:r>
              <a:rPr sz="950" b="0">
                <a:solidFill>
                  <a:srgbClr val="64656B"/>
                </a:solidFill>
                <a:latin typeface="Arial"/>
                <a:ea typeface="Microsoft YaHei"/>
              </a:rPr>
              <a:t>not</a:t>
            </a:r>
            <a:r>
              <a:rPr sz="950" b="0">
                <a:solidFill>
                  <a:srgbClr val="66676E"/>
                </a:solidFill>
                <a:latin typeface="Arial"/>
                <a:ea typeface="Microsoft YaHei"/>
              </a:rPr>
              <a:t> a</a:t>
            </a:r>
            <a:r>
              <a:rPr sz="950" b="1">
                <a:solidFill>
                  <a:srgbClr val="4F5057"/>
                </a:solidFill>
                <a:latin typeface="Arial"/>
                <a:ea typeface="Microsoft YaHei"/>
              </a:rPr>
              <a:t> </a:t>
            </a:r>
            <a:r>
              <a:rPr sz="950" b="0">
                <a:solidFill>
                  <a:srgbClr val="6E6E77"/>
                </a:solidFill>
                <a:latin typeface="Arial"/>
                <a:ea typeface="Microsoft YaHei"/>
              </a:rPr>
              <a:t>structural</a:t>
            </a:r>
          </a:p>
        </p:txBody>
      </p:sp>
      <p:sp>
        <p:nvSpPr>
          <p:cNvPr id="42" name="TextBox 41"/>
          <p:cNvSpPr txBox="1"/>
          <p:nvPr/>
        </p:nvSpPr>
        <p:spPr>
          <a:xfrm>
            <a:off x="9486900" y="3282950"/>
            <a:ext cx="2235200" cy="342900"/>
          </a:xfrm>
          <a:prstGeom prst="rect">
            <a:avLst/>
          </a:prstGeom>
          <a:noFill/>
        </p:spPr>
        <p:txBody>
          <a:bodyPr wrap="none" anchor="ctr" lIns="0" rIns="0" tIns="0" bIns="0">
            <a:noAutofit/>
          </a:bodyPr>
          <a:lstStyle/>
          <a:p>
            <a:pPr algn="l">
              <a:lnSpc>
                <a:spcPts val="1750"/>
              </a:lnSpc>
              <a:spcBef>
                <a:spcPts val="0"/>
              </a:spcBef>
              <a:spcAft>
                <a:spcPts val="0"/>
              </a:spcAft>
            </a:pPr>
            <a:r>
              <a:rPr sz="950" b="1">
                <a:solidFill>
                  <a:srgbClr val="73737B"/>
                </a:solidFill>
                <a:latin typeface="Arial"/>
                <a:ea typeface="Microsoft YaHei"/>
              </a:rPr>
              <a:t>firms</a:t>
            </a:r>
            <a:r>
              <a:rPr sz="950" b="1">
                <a:solidFill>
                  <a:srgbClr val="707078"/>
                </a:solidFill>
                <a:latin typeface="Arial"/>
                <a:ea typeface="Microsoft YaHei"/>
              </a:rPr>
              <a:t> </a:t>
            </a:r>
            <a:r>
              <a:rPr sz="950" b="1">
                <a:solidFill>
                  <a:srgbClr val="5F5F67"/>
                </a:solidFill>
                <a:latin typeface="Arial"/>
                <a:ea typeface="Microsoft YaHei"/>
              </a:rPr>
              <a:t>shift further </a:t>
            </a:r>
            <a:r>
              <a:rPr sz="950" b="1">
                <a:solidFill>
                  <a:srgbClr val="565760"/>
                </a:solidFill>
                <a:latin typeface="Arial"/>
                <a:ea typeface="Microsoft YaHei"/>
              </a:rPr>
              <a:t>from</a:t>
            </a:r>
            <a:r>
              <a:rPr sz="950" b="1">
                <a:solidFill>
                  <a:srgbClr val="292835"/>
                </a:solidFill>
                <a:latin typeface="Arial"/>
                <a:ea typeface="Microsoft YaHei"/>
              </a:rPr>
              <a:t> </a:t>
            </a:r>
            <a:r>
              <a:rPr sz="950" b="1">
                <a:solidFill>
                  <a:srgbClr val="525261"/>
                </a:solidFill>
                <a:latin typeface="Arial"/>
                <a:ea typeface="Microsoft YaHei"/>
              </a:rPr>
              <a:t>buybacks</a:t>
            </a:r>
            <a:r>
              <a:rPr sz="950" b="1">
                <a:solidFill>
                  <a:srgbClr val="4C4C5A"/>
                </a:solidFill>
                <a:latin typeface="Arial"/>
                <a:ea typeface="Microsoft YaHei"/>
              </a:rPr>
              <a:t> to net</a:t>
            </a:r>
          </a:p>
          <a:p>
            <a:pPr algn="l">
              <a:lnSpc>
                <a:spcPts val="1750"/>
              </a:lnSpc>
              <a:spcBef>
                <a:spcPts val="0"/>
              </a:spcBef>
              <a:spcAft>
                <a:spcPts val="0"/>
              </a:spcAft>
            </a:pPr>
            <a:r>
              <a:rPr sz="950" b="1">
                <a:solidFill>
                  <a:srgbClr val="494B52"/>
                </a:solidFill>
                <a:latin typeface="Arial"/>
                <a:ea typeface="Microsoft YaHei"/>
              </a:rPr>
              <a:t>equity issuance</a:t>
            </a:r>
          </a:p>
        </p:txBody>
      </p:sp>
      <p:sp>
        <p:nvSpPr>
          <p:cNvPr id="43" name="TextBox 42"/>
          <p:cNvSpPr txBox="1"/>
          <p:nvPr/>
        </p:nvSpPr>
        <p:spPr>
          <a:xfrm>
            <a:off x="508000" y="3479800"/>
            <a:ext cx="584200" cy="139700"/>
          </a:xfrm>
          <a:prstGeom prst="rect">
            <a:avLst/>
          </a:prstGeom>
          <a:noFill/>
        </p:spPr>
        <p:txBody>
          <a:bodyPr wrap="none" anchor="ctr" lIns="0" rIns="0" tIns="0" bIns="0">
            <a:noAutofit/>
          </a:bodyPr>
          <a:lstStyle/>
          <a:p>
            <a:pPr algn="l"/>
            <a:r>
              <a:rPr sz="900" b="0">
                <a:solidFill>
                  <a:srgbClr val="74757A"/>
                </a:solidFill>
                <a:latin typeface="Arial"/>
                <a:ea typeface="Microsoft YaHei"/>
              </a:rPr>
              <a:t>prediction</a:t>
            </a:r>
          </a:p>
        </p:txBody>
      </p:sp>
      <p:sp>
        <p:nvSpPr>
          <p:cNvPr id="44" name="TextBox 43"/>
          <p:cNvSpPr txBox="1"/>
          <p:nvPr/>
        </p:nvSpPr>
        <p:spPr>
          <a:xfrm>
            <a:off x="3117850" y="3505200"/>
            <a:ext cx="2292350" cy="806450"/>
          </a:xfrm>
          <a:prstGeom prst="rect">
            <a:avLst/>
          </a:prstGeom>
          <a:noFill/>
        </p:spPr>
        <p:txBody>
          <a:bodyPr wrap="none" anchor="ctr" lIns="0" rIns="0" tIns="0" bIns="0">
            <a:noAutofit/>
          </a:bodyPr>
          <a:lstStyle/>
          <a:p>
            <a:pPr algn="l">
              <a:lnSpc>
                <a:spcPts val="1300"/>
              </a:lnSpc>
              <a:spcBef>
                <a:spcPts val="0"/>
              </a:spcBef>
              <a:spcAft>
                <a:spcPts val="0"/>
              </a:spcAft>
            </a:pPr>
            <a:r>
              <a:rPr sz="850" b="0">
                <a:solidFill>
                  <a:srgbClr val="5D6173"/>
                </a:solidFill>
                <a:latin typeface="Arial"/>
                <a:ea typeface="Microsoft YaHei"/>
              </a:rPr>
              <a:t>The</a:t>
            </a:r>
            <a:r>
              <a:rPr sz="850" b="0">
                <a:solidFill>
                  <a:srgbClr val="808189"/>
                </a:solidFill>
                <a:latin typeface="Arial"/>
                <a:ea typeface="Microsoft YaHei"/>
              </a:rPr>
              <a:t> </a:t>
            </a:r>
            <a:r>
              <a:rPr sz="850" b="0">
                <a:solidFill>
                  <a:srgbClr val="64656E"/>
                </a:solidFill>
                <a:latin typeface="Arial"/>
                <a:ea typeface="Microsoft YaHei"/>
              </a:rPr>
              <a:t>predictive</a:t>
            </a:r>
            <a:r>
              <a:rPr sz="850" b="0">
                <a:solidFill>
                  <a:srgbClr val="6D6E77"/>
                </a:solidFill>
                <a:latin typeface="Arial"/>
                <a:ea typeface="Microsoft YaHei"/>
              </a:rPr>
              <a:t> signal </a:t>
            </a:r>
            <a:r>
              <a:rPr sz="850" b="0">
                <a:solidFill>
                  <a:srgbClr val="6D6C76"/>
                </a:solidFill>
                <a:latin typeface="Arial"/>
                <a:ea typeface="Microsoft YaHei"/>
              </a:rPr>
              <a:t>Ritter</a:t>
            </a:r>
            <a:r>
              <a:rPr sz="850" b="0">
                <a:solidFill>
                  <a:srgbClr val="7D7E86"/>
                </a:solidFill>
                <a:latin typeface="Arial"/>
                <a:ea typeface="Microsoft YaHei"/>
              </a:rPr>
              <a:t> cites (~</a:t>
            </a:r>
            <a:r>
              <a:rPr sz="850" b="0">
                <a:solidFill>
                  <a:srgbClr val="60616A"/>
                </a:solidFill>
                <a:latin typeface="Arial"/>
                <a:ea typeface="Microsoft YaHei"/>
              </a:rPr>
              <a:t>52%</a:t>
            </a:r>
          </a:p>
          <a:p>
            <a:pPr algn="l">
              <a:lnSpc>
                <a:spcPts val="1300"/>
              </a:lnSpc>
              <a:spcBef>
                <a:spcPts val="0"/>
              </a:spcBef>
              <a:spcAft>
                <a:spcPts val="0"/>
              </a:spcAft>
            </a:pPr>
            <a:r>
              <a:rPr sz="850" b="0">
                <a:solidFill>
                  <a:srgbClr val="666775"/>
                </a:solidFill>
                <a:latin typeface="Arial"/>
                <a:ea typeface="Microsoft YaHei"/>
              </a:rPr>
              <a:t>accuracy) </a:t>
            </a:r>
            <a:r>
              <a:rPr sz="850" b="0">
                <a:solidFill>
                  <a:srgbClr val="94959A"/>
                </a:solidFill>
                <a:latin typeface="Arial"/>
                <a:ea typeface="Microsoft YaHei"/>
              </a:rPr>
              <a:t>is</a:t>
            </a:r>
            <a:r>
              <a:rPr sz="850" b="0">
                <a:solidFill>
                  <a:srgbClr val="60606C"/>
                </a:solidFill>
                <a:latin typeface="Arial"/>
                <a:ea typeface="Microsoft YaHei"/>
              </a:rPr>
              <a:t> </a:t>
            </a:r>
            <a:r>
              <a:rPr sz="850" b="0">
                <a:solidFill>
                  <a:srgbClr val="666874"/>
                </a:solidFill>
                <a:latin typeface="Arial"/>
                <a:ea typeface="Microsoft YaHei"/>
              </a:rPr>
              <a:t>explicitly</a:t>
            </a:r>
            <a:r>
              <a:rPr sz="850" b="0">
                <a:solidFill>
                  <a:srgbClr val="666A74"/>
                </a:solidFill>
                <a:latin typeface="Arial"/>
                <a:ea typeface="Microsoft YaHei"/>
              </a:rPr>
              <a:t> </a:t>
            </a:r>
            <a:r>
              <a:rPr sz="850" b="0">
                <a:solidFill>
                  <a:srgbClr val="7F828C"/>
                </a:solidFill>
                <a:latin typeface="Arial"/>
                <a:ea typeface="Microsoft YaHei"/>
              </a:rPr>
              <a:t>close</a:t>
            </a:r>
            <a:r>
              <a:rPr sz="850" b="0">
                <a:solidFill>
                  <a:srgbClr val="6E6E7A"/>
                </a:solidFill>
                <a:latin typeface="Arial"/>
                <a:ea typeface="Microsoft YaHei"/>
              </a:rPr>
              <a:t> to a coin</a:t>
            </a:r>
            <a:r>
              <a:rPr sz="850" b="0">
                <a:solidFill>
                  <a:srgbClr val="55575F"/>
                </a:solidFill>
                <a:latin typeface="Arial"/>
                <a:ea typeface="Microsoft YaHei"/>
              </a:rPr>
              <a:t> </a:t>
            </a:r>
            <a:r>
              <a:rPr sz="850" b="0">
                <a:solidFill>
                  <a:srgbClr val="7B7A83"/>
                </a:solidFill>
                <a:latin typeface="Arial"/>
                <a:ea typeface="Microsoft YaHei"/>
              </a:rPr>
              <a:t>flip</a:t>
            </a:r>
          </a:p>
          <a:p>
            <a:pPr algn="l">
              <a:lnSpc>
                <a:spcPts val="1300"/>
              </a:lnSpc>
              <a:spcBef>
                <a:spcPts val="0"/>
              </a:spcBef>
              <a:spcAft>
                <a:spcPts val="0"/>
              </a:spcAft>
            </a:pPr>
            <a:r>
              <a:rPr sz="850" b="0">
                <a:solidFill>
                  <a:srgbClr val="70717A"/>
                </a:solidFill>
                <a:latin typeface="Arial"/>
                <a:ea typeface="Microsoft YaHei"/>
              </a:rPr>
              <a:t>raises the question </a:t>
            </a:r>
            <a:r>
              <a:rPr sz="850" b="0">
                <a:solidFill>
                  <a:srgbClr val="6D6D75"/>
                </a:solidFill>
                <a:latin typeface="Arial"/>
                <a:ea typeface="Microsoft YaHei"/>
              </a:rPr>
              <a:t>of </a:t>
            </a:r>
            <a:r>
              <a:rPr sz="850" b="0">
                <a:solidFill>
                  <a:srgbClr val="6F6E76"/>
                </a:solidFill>
                <a:latin typeface="Arial"/>
                <a:ea typeface="Microsoft YaHei"/>
              </a:rPr>
              <a:t>how</a:t>
            </a:r>
            <a:r>
              <a:rPr sz="850" b="0">
                <a:solidFill>
                  <a:srgbClr val="70717A"/>
                </a:solidFill>
                <a:latin typeface="Arial"/>
                <a:ea typeface="Microsoft YaHei"/>
              </a:rPr>
              <a:t> </a:t>
            </a:r>
            <a:r>
              <a:rPr sz="850" b="0">
                <a:solidFill>
                  <a:srgbClr val="85868D"/>
                </a:solidFill>
                <a:latin typeface="Arial"/>
                <a:ea typeface="Microsoft YaHei"/>
              </a:rPr>
              <a:t>much</a:t>
            </a:r>
          </a:p>
          <a:p>
            <a:pPr algn="l">
              <a:lnSpc>
                <a:spcPts val="1300"/>
              </a:lnSpc>
              <a:spcBef>
                <a:spcPts val="0"/>
              </a:spcBef>
              <a:spcAft>
                <a:spcPts val="0"/>
              </a:spcAft>
            </a:pPr>
            <a:r>
              <a:rPr sz="850" b="0">
                <a:solidFill>
                  <a:srgbClr val="797A84"/>
                </a:solidFill>
                <a:latin typeface="Arial"/>
                <a:ea typeface="Microsoft YaHei"/>
              </a:rPr>
              <a:t>weight</a:t>
            </a:r>
            <a:r>
              <a:rPr sz="850" b="0">
                <a:solidFill>
                  <a:srgbClr val="6C6C75"/>
                </a:solidFill>
                <a:latin typeface="Arial"/>
                <a:ea typeface="Microsoft YaHei"/>
              </a:rPr>
              <a:t> any of</a:t>
            </a:r>
            <a:r>
              <a:rPr sz="850" b="0">
                <a:solidFill>
                  <a:srgbClr val="464958"/>
                </a:solidFill>
                <a:latin typeface="Arial"/>
                <a:ea typeface="Microsoft YaHei"/>
              </a:rPr>
              <a:t> </a:t>
            </a:r>
            <a:r>
              <a:rPr sz="850" b="0">
                <a:solidFill>
                  <a:srgbClr val="696875"/>
                </a:solidFill>
                <a:latin typeface="Arial"/>
                <a:ea typeface="Microsoft YaHei"/>
              </a:rPr>
              <a:t>these</a:t>
            </a:r>
            <a:r>
              <a:rPr sz="850" b="0">
                <a:solidFill>
                  <a:srgbClr val="5A5A68"/>
                </a:solidFill>
                <a:latin typeface="Arial"/>
                <a:ea typeface="Microsoft YaHei"/>
              </a:rPr>
              <a:t> </a:t>
            </a:r>
            <a:r>
              <a:rPr sz="850" b="0">
                <a:solidFill>
                  <a:srgbClr val="7D7D88"/>
                </a:solidFill>
                <a:latin typeface="Arial"/>
                <a:ea typeface="Microsoft YaHei"/>
              </a:rPr>
              <a:t>'indicators</a:t>
            </a:r>
            <a:r>
              <a:rPr sz="850" b="0">
                <a:solidFill>
                  <a:srgbClr val="67676B"/>
                </a:solidFill>
                <a:latin typeface="Arial"/>
                <a:ea typeface="Microsoft YaHei"/>
              </a:rPr>
              <a:t>'</a:t>
            </a:r>
            <a:r>
              <a:rPr sz="850" b="0">
                <a:solidFill>
                  <a:srgbClr val="96979E"/>
                </a:solidFill>
                <a:latin typeface="Arial"/>
                <a:ea typeface="Microsoft YaHei"/>
              </a:rPr>
              <a:t> </a:t>
            </a:r>
            <a:r>
              <a:rPr sz="850" b="0">
                <a:solidFill>
                  <a:srgbClr val="7B7D87"/>
                </a:solidFill>
                <a:latin typeface="Arial"/>
                <a:ea typeface="Microsoft YaHei"/>
              </a:rPr>
              <a:t>should</a:t>
            </a:r>
          </a:p>
          <a:p>
            <a:pPr algn="l">
              <a:lnSpc>
                <a:spcPts val="1300"/>
              </a:lnSpc>
              <a:spcBef>
                <a:spcPts val="0"/>
              </a:spcBef>
              <a:spcAft>
                <a:spcPts val="0"/>
              </a:spcAft>
            </a:pPr>
            <a:r>
              <a:rPr sz="850" b="0">
                <a:solidFill>
                  <a:srgbClr val="6B6B77"/>
                </a:solidFill>
                <a:latin typeface="Arial"/>
                <a:ea typeface="Microsoft YaHei"/>
              </a:rPr>
              <a:t>really </a:t>
            </a:r>
            <a:r>
              <a:rPr sz="850" b="0">
                <a:solidFill>
                  <a:srgbClr val="61646E"/>
                </a:solidFill>
                <a:latin typeface="Arial"/>
                <a:ea typeface="Microsoft YaHei"/>
              </a:rPr>
              <a:t>carry</a:t>
            </a:r>
          </a:p>
        </p:txBody>
      </p:sp>
      <p:sp>
        <p:nvSpPr>
          <p:cNvPr id="45" name="TextBox 44"/>
          <p:cNvSpPr txBox="1"/>
          <p:nvPr/>
        </p:nvSpPr>
        <p:spPr>
          <a:xfrm>
            <a:off x="6394450" y="3924300"/>
            <a:ext cx="2171700" cy="298450"/>
          </a:xfrm>
          <a:prstGeom prst="rect">
            <a:avLst/>
          </a:prstGeom>
          <a:noFill/>
        </p:spPr>
        <p:txBody>
          <a:bodyPr wrap="none" anchor="ctr" lIns="0" rIns="0" tIns="0" bIns="0">
            <a:noAutofit/>
          </a:bodyPr>
          <a:lstStyle/>
          <a:p>
            <a:pPr algn="l">
              <a:lnSpc>
                <a:spcPts val="1200"/>
              </a:lnSpc>
              <a:spcBef>
                <a:spcPts val="0"/>
              </a:spcBef>
              <a:spcAft>
                <a:spcPts val="0"/>
              </a:spcAft>
            </a:pPr>
            <a:r>
              <a:rPr sz="950" b="0">
                <a:solidFill>
                  <a:srgbClr val="747178"/>
                </a:solidFill>
                <a:latin typeface="Arial"/>
                <a:ea typeface="Microsoft YaHei"/>
              </a:rPr>
              <a:t>How</a:t>
            </a:r>
            <a:r>
              <a:rPr sz="950" b="0">
                <a:solidFill>
                  <a:srgbClr val="6E6D73"/>
                </a:solidFill>
                <a:latin typeface="Arial"/>
                <a:ea typeface="Microsoft YaHei"/>
              </a:rPr>
              <a:t> should</a:t>
            </a:r>
            <a:r>
              <a:rPr sz="950" b="0">
                <a:solidFill>
                  <a:srgbClr val="6C6D73"/>
                </a:solidFill>
                <a:latin typeface="Arial"/>
                <a:ea typeface="Microsoft YaHei"/>
              </a:rPr>
              <a:t> </a:t>
            </a:r>
            <a:r>
              <a:rPr sz="950" b="0">
                <a:solidFill>
                  <a:srgbClr val="9F9EA8"/>
                </a:solidFill>
                <a:latin typeface="Arial"/>
                <a:ea typeface="Microsoft YaHei"/>
              </a:rPr>
              <a:t>the</a:t>
            </a:r>
            <a:r>
              <a:rPr sz="950" b="0">
                <a:solidFill>
                  <a:srgbClr val="67686D"/>
                </a:solidFill>
                <a:latin typeface="Arial"/>
                <a:ea typeface="Microsoft YaHei"/>
              </a:rPr>
              <a:t> 2027 </a:t>
            </a:r>
            <a:r>
              <a:rPr sz="950" b="0">
                <a:solidFill>
                  <a:srgbClr val="6D6D72"/>
                </a:solidFill>
                <a:latin typeface="Arial"/>
                <a:ea typeface="Microsoft YaHei"/>
              </a:rPr>
              <a:t>lockup-</a:t>
            </a:r>
            <a:r>
              <a:rPr sz="950" b="0">
                <a:solidFill>
                  <a:srgbClr val="68696C"/>
                </a:solidFill>
                <a:latin typeface="Arial"/>
                <a:ea typeface="Microsoft YaHei"/>
              </a:rPr>
              <a:t>expiration</a:t>
            </a:r>
          </a:p>
          <a:p>
            <a:pPr algn="l">
              <a:lnSpc>
                <a:spcPts val="1200"/>
              </a:lnSpc>
              <a:spcBef>
                <a:spcPts val="0"/>
              </a:spcBef>
              <a:spcAft>
                <a:spcPts val="0"/>
              </a:spcAft>
            </a:pPr>
            <a:r>
              <a:rPr sz="950" b="0">
                <a:solidFill>
                  <a:srgbClr val="717178"/>
                </a:solidFill>
                <a:latin typeface="Arial"/>
                <a:ea typeface="Microsoft YaHei"/>
              </a:rPr>
              <a:t>supply </a:t>
            </a:r>
            <a:r>
              <a:rPr sz="950" b="0">
                <a:solidFill>
                  <a:srgbClr val="7A787F"/>
                </a:solidFill>
                <a:latin typeface="Arial"/>
                <a:ea typeface="Microsoft YaHei"/>
              </a:rPr>
              <a:t>shock</a:t>
            </a:r>
            <a:r>
              <a:rPr sz="950" b="0">
                <a:solidFill>
                  <a:srgbClr val="717178"/>
                </a:solidFill>
                <a:latin typeface="Arial"/>
                <a:ea typeface="Microsoft YaHei"/>
              </a:rPr>
              <a:t> change our </a:t>
            </a:r>
            <a:r>
              <a:rPr sz="950" b="0">
                <a:solidFill>
                  <a:srgbClr val="686871"/>
                </a:solidFill>
                <a:latin typeface="Arial"/>
                <a:ea typeface="Microsoft YaHei"/>
              </a:rPr>
              <a:t>current</a:t>
            </a:r>
          </a:p>
        </p:txBody>
      </p:sp>
      <p:sp>
        <p:nvSpPr>
          <p:cNvPr id="46" name="TextBox 45"/>
          <p:cNvSpPr txBox="1"/>
          <p:nvPr/>
        </p:nvSpPr>
        <p:spPr>
          <a:xfrm>
            <a:off x="6394450" y="4229100"/>
            <a:ext cx="946150" cy="120650"/>
          </a:xfrm>
          <a:prstGeom prst="rect">
            <a:avLst/>
          </a:prstGeom>
          <a:noFill/>
        </p:spPr>
        <p:txBody>
          <a:bodyPr wrap="none" anchor="ctr" lIns="0" rIns="0" tIns="0" bIns="0">
            <a:noAutofit/>
          </a:bodyPr>
          <a:lstStyle/>
          <a:p>
            <a:pPr algn="l"/>
            <a:r>
              <a:rPr sz="950" b="1">
                <a:solidFill>
                  <a:srgbClr val="878990"/>
                </a:solidFill>
                <a:latin typeface="Arial"/>
                <a:ea typeface="Microsoft YaHei"/>
              </a:rPr>
              <a:t>risk</a:t>
            </a:r>
            <a:r>
              <a:rPr sz="950" b="1">
                <a:solidFill>
                  <a:srgbClr val="717279"/>
                </a:solidFill>
                <a:latin typeface="Arial"/>
                <a:ea typeface="Microsoft YaHei"/>
              </a:rPr>
              <a:t> assessment?</a:t>
            </a:r>
          </a:p>
        </p:txBody>
      </p:sp>
      <p:sp>
        <p:nvSpPr>
          <p:cNvPr id="47" name="TextBox 46"/>
          <p:cNvSpPr txBox="1"/>
          <p:nvPr/>
        </p:nvSpPr>
        <p:spPr>
          <a:xfrm>
            <a:off x="3117850" y="4368800"/>
            <a:ext cx="2222500" cy="292100"/>
          </a:xfrm>
          <a:prstGeom prst="rect">
            <a:avLst/>
          </a:prstGeom>
          <a:noFill/>
        </p:spPr>
        <p:txBody>
          <a:bodyPr wrap="none" anchor="ctr" lIns="0" rIns="0" tIns="0" bIns="0">
            <a:noAutofit/>
          </a:bodyPr>
          <a:lstStyle/>
          <a:p>
            <a:pPr algn="l">
              <a:lnSpc>
                <a:spcPts val="1300"/>
              </a:lnSpc>
              <a:spcBef>
                <a:spcPts val="0"/>
              </a:spcBef>
              <a:spcAft>
                <a:spcPts val="0"/>
              </a:spcAft>
            </a:pPr>
            <a:r>
              <a:rPr sz="1000" b="0">
                <a:solidFill>
                  <a:srgbClr val="60616F"/>
                </a:solidFill>
                <a:latin typeface="Arial"/>
                <a:ea typeface="Microsoft YaHei"/>
              </a:rPr>
              <a:t>Forward</a:t>
            </a:r>
            <a:r>
              <a:rPr sz="1000" b="0">
                <a:solidFill>
                  <a:srgbClr val="71727A"/>
                </a:solidFill>
                <a:latin typeface="Arial"/>
                <a:ea typeface="Microsoft YaHei"/>
              </a:rPr>
              <a:t>-looking</a:t>
            </a:r>
            <a:r>
              <a:rPr sz="1000" b="0">
                <a:solidFill>
                  <a:srgbClr val="54555C"/>
                </a:solidFill>
                <a:latin typeface="Arial"/>
                <a:ea typeface="Microsoft YaHei"/>
              </a:rPr>
              <a:t> </a:t>
            </a:r>
            <a:r>
              <a:rPr sz="1000" b="0">
                <a:solidFill>
                  <a:srgbClr val="606169"/>
                </a:solidFill>
                <a:latin typeface="Arial"/>
                <a:ea typeface="Microsoft YaHei"/>
              </a:rPr>
              <a:t>estimates </a:t>
            </a:r>
            <a:r>
              <a:rPr sz="1000" b="0">
                <a:solidFill>
                  <a:srgbClr val="75747D"/>
                </a:solidFill>
                <a:latin typeface="Arial"/>
                <a:ea typeface="Microsoft YaHei"/>
              </a:rPr>
              <a:t>(buyback</a:t>
            </a:r>
          </a:p>
          <a:p>
            <a:pPr algn="l">
              <a:lnSpc>
                <a:spcPts val="1300"/>
              </a:lnSpc>
              <a:spcBef>
                <a:spcPts val="0"/>
              </a:spcBef>
              <a:spcAft>
                <a:spcPts val="0"/>
              </a:spcAft>
            </a:pPr>
            <a:r>
              <a:rPr sz="1000" b="0">
                <a:solidFill>
                  <a:srgbClr val="6F707E"/>
                </a:solidFill>
                <a:latin typeface="Arial"/>
                <a:ea typeface="Microsoft YaHei"/>
              </a:rPr>
              <a:t>totals, </a:t>
            </a:r>
            <a:r>
              <a:rPr sz="1000" b="0">
                <a:solidFill>
                  <a:srgbClr val="64646D"/>
                </a:solidFill>
                <a:latin typeface="Arial"/>
                <a:ea typeface="Microsoft YaHei"/>
              </a:rPr>
              <a:t>2026 issuance) </a:t>
            </a:r>
            <a:r>
              <a:rPr sz="1000" b="0">
                <a:solidFill>
                  <a:srgbClr val="656772"/>
                </a:solidFill>
                <a:latin typeface="Arial"/>
                <a:ea typeface="Microsoft YaHei"/>
              </a:rPr>
              <a:t>are GS </a:t>
            </a:r>
            <a:r>
              <a:rPr sz="1000" b="0">
                <a:solidFill>
                  <a:srgbClr val="696B76"/>
                </a:solidFill>
                <a:latin typeface="Arial"/>
                <a:ea typeface="Microsoft YaHei"/>
              </a:rPr>
              <a:t>forecasts,</a:t>
            </a:r>
          </a:p>
        </p:txBody>
      </p:sp>
      <p:sp>
        <p:nvSpPr>
          <p:cNvPr id="48" name="TextBox 47"/>
          <p:cNvSpPr txBox="1"/>
          <p:nvPr/>
        </p:nvSpPr>
        <p:spPr>
          <a:xfrm>
            <a:off x="6400800" y="4451350"/>
            <a:ext cx="2305050" cy="120650"/>
          </a:xfrm>
          <a:prstGeom prst="rect">
            <a:avLst/>
          </a:prstGeom>
          <a:noFill/>
        </p:spPr>
        <p:txBody>
          <a:bodyPr wrap="none" anchor="ctr" lIns="0" rIns="0" tIns="0" bIns="0">
            <a:noAutofit/>
          </a:bodyPr>
          <a:lstStyle/>
          <a:p>
            <a:pPr algn="l"/>
            <a:r>
              <a:rPr sz="950" b="1">
                <a:solidFill>
                  <a:srgbClr val="5D5F71"/>
                </a:solidFill>
                <a:latin typeface="Arial"/>
                <a:ea typeface="Microsoft YaHei"/>
              </a:rPr>
              <a:t>Does</a:t>
            </a:r>
            <a:r>
              <a:rPr sz="950" b="1">
                <a:solidFill>
                  <a:srgbClr val="6C707C"/>
                </a:solidFill>
                <a:latin typeface="Arial"/>
                <a:ea typeface="Microsoft YaHei"/>
              </a:rPr>
              <a:t> the </a:t>
            </a:r>
            <a:r>
              <a:rPr sz="950" b="1">
                <a:solidFill>
                  <a:srgbClr val="6B6D79"/>
                </a:solidFill>
                <a:latin typeface="Arial"/>
                <a:ea typeface="Microsoft YaHei"/>
              </a:rPr>
              <a:t>AI-</a:t>
            </a:r>
            <a:r>
              <a:rPr sz="950" b="1">
                <a:solidFill>
                  <a:srgbClr val="767883"/>
                </a:solidFill>
                <a:latin typeface="Arial"/>
                <a:ea typeface="Microsoft YaHei"/>
              </a:rPr>
              <a:t>driven</a:t>
            </a:r>
            <a:r>
              <a:rPr sz="950" b="1">
                <a:solidFill>
                  <a:srgbClr val="444956"/>
                </a:solidFill>
                <a:latin typeface="Arial"/>
                <a:ea typeface="Microsoft YaHei"/>
              </a:rPr>
              <a:t> </a:t>
            </a:r>
            <a:r>
              <a:rPr sz="950" b="1">
                <a:solidFill>
                  <a:srgbClr val="313240"/>
                </a:solidFill>
                <a:latin typeface="Arial"/>
                <a:ea typeface="Microsoft YaHei"/>
              </a:rPr>
              <a:t>combination </a:t>
            </a:r>
            <a:r>
              <a:rPr sz="950" b="1">
                <a:solidFill>
                  <a:srgbClr val="686A79"/>
                </a:solidFill>
                <a:latin typeface="Arial"/>
                <a:ea typeface="Microsoft YaHei"/>
              </a:rPr>
              <a:t>of</a:t>
            </a:r>
            <a:r>
              <a:rPr sz="950" b="1">
                <a:solidFill>
                  <a:srgbClr val="A1A3A9"/>
                </a:solidFill>
                <a:latin typeface="Arial"/>
                <a:ea typeface="Microsoft YaHei"/>
              </a:rPr>
              <a:t> </a:t>
            </a:r>
            <a:r>
              <a:rPr sz="950" b="1">
                <a:solidFill>
                  <a:srgbClr val="5C5C6A"/>
                </a:solidFill>
                <a:latin typeface="Arial"/>
                <a:ea typeface="Microsoft YaHei"/>
              </a:rPr>
              <a:t>equity</a:t>
            </a:r>
          </a:p>
        </p:txBody>
      </p:sp>
      <p:sp>
        <p:nvSpPr>
          <p:cNvPr id="49" name="TextBox 48"/>
          <p:cNvSpPr txBox="1"/>
          <p:nvPr/>
        </p:nvSpPr>
        <p:spPr>
          <a:xfrm>
            <a:off x="6394450" y="4603750"/>
            <a:ext cx="2260600" cy="298450"/>
          </a:xfrm>
          <a:prstGeom prst="rect">
            <a:avLst/>
          </a:prstGeom>
          <a:noFill/>
        </p:spPr>
        <p:txBody>
          <a:bodyPr wrap="none" anchor="ctr" lIns="0" rIns="0" tIns="0" bIns="0">
            <a:noAutofit/>
          </a:bodyPr>
          <a:lstStyle/>
          <a:p>
            <a:pPr algn="l">
              <a:lnSpc>
                <a:spcPts val="1200"/>
              </a:lnSpc>
              <a:spcBef>
                <a:spcPts val="0"/>
              </a:spcBef>
              <a:spcAft>
                <a:spcPts val="0"/>
              </a:spcAft>
            </a:pPr>
            <a:r>
              <a:rPr sz="950" b="0">
                <a:solidFill>
                  <a:srgbClr val="696B79"/>
                </a:solidFill>
                <a:latin typeface="Arial"/>
                <a:ea typeface="Microsoft YaHei"/>
              </a:rPr>
              <a:t>and </a:t>
            </a:r>
            <a:r>
              <a:rPr sz="950" b="0">
                <a:solidFill>
                  <a:srgbClr val="6C6C7A"/>
                </a:solidFill>
                <a:latin typeface="Arial"/>
                <a:ea typeface="Microsoft YaHei"/>
              </a:rPr>
              <a:t>debt</a:t>
            </a:r>
            <a:r>
              <a:rPr sz="950" b="0">
                <a:solidFill>
                  <a:srgbClr val="4B4C5E"/>
                </a:solidFill>
                <a:latin typeface="Arial"/>
                <a:ea typeface="Microsoft YaHei"/>
              </a:rPr>
              <a:t> </a:t>
            </a:r>
            <a:r>
              <a:rPr sz="950" b="0">
                <a:solidFill>
                  <a:srgbClr val="676979"/>
                </a:solidFill>
                <a:latin typeface="Arial"/>
                <a:ea typeface="Microsoft YaHei"/>
              </a:rPr>
              <a:t>issuance</a:t>
            </a:r>
            <a:r>
              <a:rPr sz="950" b="0">
                <a:solidFill>
                  <a:srgbClr val="646574"/>
                </a:solidFill>
                <a:latin typeface="Arial"/>
                <a:ea typeface="Microsoft YaHei"/>
              </a:rPr>
              <a:t> </a:t>
            </a:r>
            <a:r>
              <a:rPr sz="950" b="0">
                <a:solidFill>
                  <a:srgbClr val="686876"/>
                </a:solidFill>
                <a:latin typeface="Arial"/>
                <a:ea typeface="Microsoft YaHei"/>
              </a:rPr>
              <a:t>constitute</a:t>
            </a:r>
            <a:r>
              <a:rPr sz="950" b="0">
                <a:solidFill>
                  <a:srgbClr val="656878"/>
                </a:solidFill>
                <a:latin typeface="Arial"/>
                <a:ea typeface="Microsoft YaHei"/>
              </a:rPr>
              <a:t> a genuinely</a:t>
            </a:r>
          </a:p>
          <a:p>
            <a:pPr algn="l">
              <a:lnSpc>
                <a:spcPts val="1200"/>
              </a:lnSpc>
              <a:spcBef>
                <a:spcPts val="0"/>
              </a:spcBef>
              <a:spcAft>
                <a:spcPts val="0"/>
              </a:spcAft>
            </a:pPr>
            <a:r>
              <a:rPr sz="950" b="0">
                <a:solidFill>
                  <a:srgbClr val="707281"/>
                </a:solidFill>
                <a:latin typeface="Arial"/>
                <a:ea typeface="Microsoft YaHei"/>
              </a:rPr>
              <a:t>new </a:t>
            </a:r>
            <a:r>
              <a:rPr sz="950" b="0">
                <a:solidFill>
                  <a:srgbClr val="666575"/>
                </a:solidFill>
                <a:latin typeface="Arial"/>
                <a:ea typeface="Microsoft YaHei"/>
              </a:rPr>
              <a:t>type</a:t>
            </a:r>
            <a:r>
              <a:rPr sz="950" b="0">
                <a:solidFill>
                  <a:srgbClr val="78788B"/>
                </a:solidFill>
                <a:latin typeface="Arial"/>
                <a:ea typeface="Microsoft YaHei"/>
              </a:rPr>
              <a:t> </a:t>
            </a:r>
            <a:r>
              <a:rPr sz="950" b="0">
                <a:solidFill>
                  <a:srgbClr val="696A7D"/>
                </a:solidFill>
                <a:latin typeface="Arial"/>
                <a:ea typeface="Microsoft YaHei"/>
              </a:rPr>
              <a:t>of warning</a:t>
            </a:r>
            <a:r>
              <a:rPr sz="950" b="0">
                <a:solidFill>
                  <a:srgbClr val="434363"/>
                </a:solidFill>
                <a:latin typeface="Arial"/>
                <a:ea typeface="Microsoft YaHei"/>
              </a:rPr>
              <a:t> </a:t>
            </a:r>
            <a:r>
              <a:rPr sz="950" b="0">
                <a:solidFill>
                  <a:srgbClr val="6A6A7E"/>
                </a:solidFill>
                <a:latin typeface="Arial"/>
                <a:ea typeface="Microsoft YaHei"/>
              </a:rPr>
              <a:t>sign</a:t>
            </a:r>
            <a:r>
              <a:rPr sz="950" b="0">
                <a:solidFill>
                  <a:srgbClr val="A9AAB9"/>
                </a:solidFill>
                <a:latin typeface="Arial"/>
                <a:ea typeface="Microsoft YaHei"/>
              </a:rPr>
              <a:t>,</a:t>
            </a:r>
            <a:r>
              <a:rPr sz="950" b="0">
                <a:solidFill>
                  <a:srgbClr val="888996"/>
                </a:solidFill>
                <a:latin typeface="Arial"/>
                <a:ea typeface="Microsoft YaHei"/>
              </a:rPr>
              <a:t> </a:t>
            </a:r>
            <a:r>
              <a:rPr sz="950" b="0">
                <a:solidFill>
                  <a:srgbClr val="707385"/>
                </a:solidFill>
                <a:latin typeface="Arial"/>
                <a:ea typeface="Microsoft YaHei"/>
              </a:rPr>
              <a:t>distinct</a:t>
            </a:r>
            <a:r>
              <a:rPr sz="950" b="0">
                <a:solidFill>
                  <a:srgbClr val="64657E"/>
                </a:solidFill>
                <a:latin typeface="Arial"/>
                <a:ea typeface="Microsoft YaHei"/>
              </a:rPr>
              <a:t> </a:t>
            </a:r>
            <a:r>
              <a:rPr sz="950" b="0">
                <a:solidFill>
                  <a:srgbClr val="5F5E74"/>
                </a:solidFill>
                <a:latin typeface="Arial"/>
                <a:ea typeface="Microsoft YaHei"/>
              </a:rPr>
              <a:t>from</a:t>
            </a:r>
          </a:p>
        </p:txBody>
      </p:sp>
      <p:sp>
        <p:nvSpPr>
          <p:cNvPr id="50" name="TextBox 49"/>
          <p:cNvSpPr txBox="1"/>
          <p:nvPr/>
        </p:nvSpPr>
        <p:spPr>
          <a:xfrm>
            <a:off x="3117850" y="4699000"/>
            <a:ext cx="1257300" cy="120650"/>
          </a:xfrm>
          <a:prstGeom prst="rect">
            <a:avLst/>
          </a:prstGeom>
          <a:noFill/>
        </p:spPr>
        <p:txBody>
          <a:bodyPr wrap="none" anchor="ctr" lIns="0" rIns="0" tIns="0" bIns="0">
            <a:noAutofit/>
          </a:bodyPr>
          <a:lstStyle/>
          <a:p>
            <a:pPr algn="l"/>
            <a:r>
              <a:rPr sz="950" b="1">
                <a:solidFill>
                  <a:srgbClr val="797B87"/>
                </a:solidFill>
                <a:latin typeface="Arial"/>
                <a:ea typeface="Microsoft YaHei"/>
              </a:rPr>
              <a:t>not</a:t>
            </a:r>
            <a:r>
              <a:rPr sz="950" b="1">
                <a:solidFill>
                  <a:srgbClr val="6B6D7A"/>
                </a:solidFill>
                <a:latin typeface="Arial"/>
                <a:ea typeface="Microsoft YaHei"/>
              </a:rPr>
              <a:t> </a:t>
            </a:r>
            <a:r>
              <a:rPr sz="950" b="1">
                <a:solidFill>
                  <a:srgbClr val="686974"/>
                </a:solidFill>
                <a:latin typeface="Arial"/>
                <a:ea typeface="Microsoft YaHei"/>
              </a:rPr>
              <a:t>realized</a:t>
            </a:r>
            <a:r>
              <a:rPr sz="950" b="1">
                <a:solidFill>
                  <a:srgbClr val="686C77"/>
                </a:solidFill>
                <a:latin typeface="Arial"/>
                <a:ea typeface="Microsoft YaHei"/>
              </a:rPr>
              <a:t> outcomes</a:t>
            </a:r>
          </a:p>
        </p:txBody>
      </p:sp>
      <p:sp>
        <p:nvSpPr>
          <p:cNvPr id="51" name="TextBox 50"/>
          <p:cNvSpPr txBox="1"/>
          <p:nvPr/>
        </p:nvSpPr>
        <p:spPr>
          <a:xfrm>
            <a:off x="6394450" y="4908550"/>
            <a:ext cx="1225550" cy="120650"/>
          </a:xfrm>
          <a:prstGeom prst="rect">
            <a:avLst/>
          </a:prstGeom>
          <a:noFill/>
        </p:spPr>
        <p:txBody>
          <a:bodyPr wrap="none" anchor="ctr" lIns="0" rIns="0" tIns="0" bIns="0">
            <a:noAutofit/>
          </a:bodyPr>
          <a:lstStyle/>
          <a:p>
            <a:pPr algn="l"/>
            <a:r>
              <a:rPr sz="950" b="1">
                <a:solidFill>
                  <a:srgbClr val="6E6F80"/>
                </a:solidFill>
                <a:latin typeface="Arial"/>
                <a:ea typeface="Microsoft YaHei"/>
              </a:rPr>
              <a:t>historical IPO booms?</a:t>
            </a:r>
          </a:p>
        </p:txBody>
      </p:sp>
      <p:sp>
        <p:nvSpPr>
          <p:cNvPr id="52" name="TextBox 51"/>
          <p:cNvSpPr txBox="1"/>
          <p:nvPr/>
        </p:nvSpPr>
        <p:spPr>
          <a:xfrm>
            <a:off x="1873250" y="5441950"/>
            <a:ext cx="1835150" cy="158750"/>
          </a:xfrm>
          <a:prstGeom prst="rect">
            <a:avLst/>
          </a:prstGeom>
          <a:noFill/>
        </p:spPr>
        <p:txBody>
          <a:bodyPr wrap="none" anchor="ctr" lIns="0" rIns="0" tIns="0" bIns="0">
            <a:noAutofit/>
          </a:bodyPr>
          <a:lstStyle/>
          <a:p>
            <a:pPr algn="l"/>
            <a:r>
              <a:rPr sz="1350" b="1">
                <a:solidFill>
                  <a:srgbClr val="16377A"/>
                </a:solidFill>
                <a:latin typeface="Arial"/>
                <a:ea typeface="Microsoft YaHei"/>
              </a:rPr>
              <a:t>Bottom line for debate</a:t>
            </a:r>
          </a:p>
        </p:txBody>
      </p:sp>
      <p:sp>
        <p:nvSpPr>
          <p:cNvPr id="53" name="TextBox 52"/>
          <p:cNvSpPr txBox="1"/>
          <p:nvPr/>
        </p:nvSpPr>
        <p:spPr>
          <a:xfrm>
            <a:off x="5245100" y="5505450"/>
            <a:ext cx="476250" cy="120650"/>
          </a:xfrm>
          <a:prstGeom prst="rect">
            <a:avLst/>
          </a:prstGeom>
          <a:noFill/>
        </p:spPr>
        <p:txBody>
          <a:bodyPr wrap="none" anchor="ctr" lIns="0" rIns="0" tIns="0" bIns="0">
            <a:noAutofit/>
          </a:bodyPr>
          <a:lstStyle/>
          <a:p>
            <a:pPr algn="l"/>
            <a:r>
              <a:rPr sz="1050" b="1">
                <a:solidFill>
                  <a:srgbClr val="32528A"/>
                </a:solidFill>
                <a:latin typeface="Arial"/>
                <a:ea typeface="Microsoft YaHei"/>
              </a:rPr>
              <a:t>Balance</a:t>
            </a:r>
          </a:p>
        </p:txBody>
      </p:sp>
      <p:sp>
        <p:nvSpPr>
          <p:cNvPr id="54" name="TextBox 53"/>
          <p:cNvSpPr txBox="1"/>
          <p:nvPr/>
        </p:nvSpPr>
        <p:spPr>
          <a:xfrm>
            <a:off x="10680700" y="5505450"/>
            <a:ext cx="520700" cy="120650"/>
          </a:xfrm>
          <a:prstGeom prst="rect">
            <a:avLst/>
          </a:prstGeom>
          <a:noFill/>
        </p:spPr>
        <p:txBody>
          <a:bodyPr wrap="none" anchor="ctr" lIns="0" rIns="0" tIns="0" bIns="0">
            <a:noAutofit/>
          </a:bodyPr>
          <a:lstStyle/>
          <a:p>
            <a:pPr algn="l"/>
            <a:r>
              <a:rPr sz="950" b="1">
                <a:solidFill>
                  <a:srgbClr val="2C457C"/>
                </a:solidFill>
                <a:latin typeface="Arial"/>
                <a:ea typeface="Microsoft YaHei"/>
              </a:rPr>
              <a:t>Risk </a:t>
            </a:r>
            <a:r>
              <a:rPr sz="950" b="1">
                <a:solidFill>
                  <a:srgbClr val="42588C"/>
                </a:solidFill>
                <a:latin typeface="Arial"/>
                <a:ea typeface="Microsoft YaHei"/>
              </a:rPr>
              <a:t>lens</a:t>
            </a:r>
          </a:p>
        </p:txBody>
      </p:sp>
      <p:sp>
        <p:nvSpPr>
          <p:cNvPr id="55" name="TextBox 54"/>
          <p:cNvSpPr txBox="1"/>
          <p:nvPr/>
        </p:nvSpPr>
        <p:spPr>
          <a:xfrm>
            <a:off x="7010400" y="5511800"/>
            <a:ext cx="692150" cy="114300"/>
          </a:xfrm>
          <a:prstGeom prst="rect">
            <a:avLst/>
          </a:prstGeom>
          <a:noFill/>
        </p:spPr>
        <p:txBody>
          <a:bodyPr wrap="none" anchor="ctr" lIns="0" rIns="0" tIns="0" bIns="0">
            <a:noAutofit/>
          </a:bodyPr>
          <a:lstStyle/>
          <a:p>
            <a:pPr algn="l"/>
            <a:r>
              <a:rPr sz="950" b="1">
                <a:solidFill>
                  <a:srgbClr val="3B5186"/>
                </a:solidFill>
                <a:latin typeface="Arial"/>
                <a:ea typeface="Microsoft YaHei"/>
              </a:rPr>
              <a:t>Uncertainty</a:t>
            </a:r>
          </a:p>
        </p:txBody>
      </p:sp>
      <p:sp>
        <p:nvSpPr>
          <p:cNvPr id="56" name="TextBox 55"/>
          <p:cNvSpPr txBox="1"/>
          <p:nvPr/>
        </p:nvSpPr>
        <p:spPr>
          <a:xfrm>
            <a:off x="8921750" y="5511800"/>
            <a:ext cx="419100" cy="146050"/>
          </a:xfrm>
          <a:prstGeom prst="rect">
            <a:avLst/>
          </a:prstGeom>
          <a:noFill/>
        </p:spPr>
        <p:txBody>
          <a:bodyPr wrap="none" anchor="ctr" lIns="0" rIns="0" tIns="0" bIns="0">
            <a:noAutofit/>
          </a:bodyPr>
          <a:lstStyle/>
          <a:p>
            <a:pPr algn="l"/>
            <a:r>
              <a:rPr sz="1050" b="1">
                <a:solidFill>
                  <a:srgbClr val="435D93"/>
                </a:solidFill>
                <a:latin typeface="Arial"/>
                <a:ea typeface="Microsoft YaHei"/>
              </a:rPr>
              <a:t>Timing</a:t>
            </a:r>
          </a:p>
        </p:txBody>
      </p:sp>
      <p:sp>
        <p:nvSpPr>
          <p:cNvPr id="57" name="TextBox 56"/>
          <p:cNvSpPr txBox="1"/>
          <p:nvPr/>
        </p:nvSpPr>
        <p:spPr>
          <a:xfrm>
            <a:off x="1860550" y="5708650"/>
            <a:ext cx="2349500" cy="609600"/>
          </a:xfrm>
          <a:prstGeom prst="rect">
            <a:avLst/>
          </a:prstGeom>
          <a:noFill/>
        </p:spPr>
        <p:txBody>
          <a:bodyPr wrap="none" anchor="ctr" lIns="0" rIns="0" tIns="0" bIns="0">
            <a:noAutofit/>
          </a:bodyPr>
          <a:lstStyle/>
          <a:p>
            <a:pPr algn="l">
              <a:lnSpc>
                <a:spcPts val="1250"/>
              </a:lnSpc>
              <a:spcBef>
                <a:spcPts val="0"/>
              </a:spcBef>
              <a:spcAft>
                <a:spcPts val="0"/>
              </a:spcAft>
            </a:pPr>
            <a:r>
              <a:rPr sz="800" b="0">
                <a:solidFill>
                  <a:srgbClr val="5F5F6D"/>
                </a:solidFill>
                <a:latin typeface="Arial"/>
                <a:ea typeface="Microsoft YaHei"/>
              </a:rPr>
              <a:t>Short</a:t>
            </a:r>
            <a:r>
              <a:rPr sz="800" b="0">
                <a:solidFill>
                  <a:srgbClr val="9399A8"/>
                </a:solidFill>
                <a:latin typeface="Arial"/>
                <a:ea typeface="Microsoft YaHei"/>
              </a:rPr>
              <a:t>-</a:t>
            </a:r>
            <a:r>
              <a:rPr sz="800" b="0">
                <a:solidFill>
                  <a:srgbClr val="747583"/>
                </a:solidFill>
                <a:latin typeface="Arial"/>
                <a:ea typeface="Microsoft YaHei"/>
              </a:rPr>
              <a:t>term</a:t>
            </a:r>
            <a:r>
              <a:rPr sz="800" b="0">
                <a:solidFill>
                  <a:srgbClr val="19191E"/>
                </a:solidFill>
                <a:latin typeface="Arial"/>
                <a:ea typeface="Microsoft YaHei"/>
              </a:rPr>
              <a:t> </a:t>
            </a:r>
            <a:r>
              <a:rPr sz="800" b="0">
                <a:solidFill>
                  <a:srgbClr val="717981"/>
                </a:solidFill>
                <a:latin typeface="Arial"/>
                <a:ea typeface="Microsoft YaHei"/>
              </a:rPr>
              <a:t>digestion</a:t>
            </a:r>
            <a:r>
              <a:rPr sz="800" b="0">
                <a:solidFill>
                  <a:srgbClr val="5E606B"/>
                </a:solidFill>
                <a:latin typeface="Arial"/>
                <a:ea typeface="Microsoft YaHei"/>
              </a:rPr>
              <a:t> looks</a:t>
            </a:r>
            <a:r>
              <a:rPr sz="800" b="0">
                <a:solidFill>
                  <a:srgbClr val="666773"/>
                </a:solidFill>
                <a:latin typeface="Arial"/>
                <a:ea typeface="Microsoft YaHei"/>
              </a:rPr>
              <a:t> manageable, but</a:t>
            </a:r>
            <a:r>
              <a:rPr sz="800" b="0">
                <a:solidFill>
                  <a:srgbClr val="A9ABB4"/>
                </a:solidFill>
                <a:latin typeface="Arial"/>
                <a:ea typeface="Microsoft YaHei"/>
              </a:rPr>
              <a:t> </a:t>
            </a:r>
            <a:r>
              <a:rPr sz="800" b="0">
                <a:solidFill>
                  <a:srgbClr val="706E7B"/>
                </a:solidFill>
                <a:latin typeface="Arial"/>
                <a:ea typeface="Microsoft YaHei"/>
              </a:rPr>
              <a:t>the</a:t>
            </a:r>
          </a:p>
          <a:p>
            <a:pPr algn="l">
              <a:lnSpc>
                <a:spcPts val="1250"/>
              </a:lnSpc>
              <a:spcBef>
                <a:spcPts val="0"/>
              </a:spcBef>
              <a:spcAft>
                <a:spcPts val="0"/>
              </a:spcAft>
            </a:pPr>
            <a:r>
              <a:rPr sz="800" b="0">
                <a:solidFill>
                  <a:srgbClr val="6C6F7B"/>
                </a:solidFill>
                <a:latin typeface="Arial"/>
                <a:ea typeface="Microsoft YaHei"/>
              </a:rPr>
              <a:t>accumulating supply (especially 2026</a:t>
            </a:r>
            <a:r>
              <a:rPr sz="800" b="0">
                <a:solidFill>
                  <a:srgbClr val="8A8D9A"/>
                </a:solidFill>
                <a:latin typeface="Arial"/>
                <a:ea typeface="Microsoft YaHei"/>
              </a:rPr>
              <a:t>-</a:t>
            </a:r>
            <a:r>
              <a:rPr sz="800" b="0">
                <a:solidFill>
                  <a:srgbClr val="6A6C78"/>
                </a:solidFill>
                <a:latin typeface="Arial"/>
                <a:ea typeface="Microsoft YaHei"/>
              </a:rPr>
              <a:t>2027</a:t>
            </a:r>
            <a:r>
              <a:rPr sz="800" b="0">
                <a:solidFill>
                  <a:srgbClr val="434555"/>
                </a:solidFill>
                <a:latin typeface="Arial"/>
                <a:ea typeface="Microsoft YaHei"/>
              </a:rPr>
              <a:t>)</a:t>
            </a:r>
            <a:r>
              <a:rPr sz="800" b="0">
                <a:solidFill>
                  <a:srgbClr val="6F717B"/>
                </a:solidFill>
                <a:latin typeface="Arial"/>
                <a:ea typeface="Microsoft YaHei"/>
              </a:rPr>
              <a:t> and</a:t>
            </a:r>
          </a:p>
          <a:p>
            <a:pPr algn="l">
              <a:lnSpc>
                <a:spcPts val="1250"/>
              </a:lnSpc>
              <a:spcBef>
                <a:spcPts val="0"/>
              </a:spcBef>
              <a:spcAft>
                <a:spcPts val="0"/>
              </a:spcAft>
            </a:pPr>
            <a:r>
              <a:rPr sz="800" b="0">
                <a:solidFill>
                  <a:srgbClr val="616473"/>
                </a:solidFill>
                <a:latin typeface="Arial"/>
                <a:ea typeface="Microsoft YaHei"/>
              </a:rPr>
              <a:t>Al</a:t>
            </a:r>
            <a:r>
              <a:rPr sz="800" b="0">
                <a:solidFill>
                  <a:srgbClr val="8C8E9A"/>
                </a:solidFill>
                <a:latin typeface="Arial"/>
                <a:ea typeface="Microsoft YaHei"/>
              </a:rPr>
              <a:t>-</a:t>
            </a:r>
            <a:r>
              <a:rPr sz="800" b="0">
                <a:solidFill>
                  <a:srgbClr val="6B6C79"/>
                </a:solidFill>
                <a:latin typeface="Arial"/>
                <a:ea typeface="Microsoft YaHei"/>
              </a:rPr>
              <a:t>era</a:t>
            </a:r>
            <a:r>
              <a:rPr sz="800" b="0">
                <a:solidFill>
                  <a:srgbClr val="A6AAB4"/>
                </a:solidFill>
                <a:latin typeface="Arial"/>
                <a:ea typeface="Microsoft YaHei"/>
              </a:rPr>
              <a:t> </a:t>
            </a:r>
            <a:r>
              <a:rPr sz="800" b="0">
                <a:solidFill>
                  <a:srgbClr val="666A77"/>
                </a:solidFill>
                <a:latin typeface="Arial"/>
                <a:ea typeface="Microsoft YaHei"/>
              </a:rPr>
              <a:t>financing</a:t>
            </a:r>
            <a:r>
              <a:rPr sz="800" b="0">
                <a:solidFill>
                  <a:srgbClr val="666A75"/>
                </a:solidFill>
                <a:latin typeface="Arial"/>
                <a:ea typeface="Microsoft YaHei"/>
              </a:rPr>
              <a:t> </a:t>
            </a:r>
            <a:r>
              <a:rPr sz="800" b="0">
                <a:solidFill>
                  <a:srgbClr val="5E6170"/>
                </a:solidFill>
                <a:latin typeface="Arial"/>
                <a:ea typeface="Microsoft YaHei"/>
              </a:rPr>
              <a:t>mix</a:t>
            </a:r>
            <a:r>
              <a:rPr sz="800" b="0">
                <a:solidFill>
                  <a:srgbClr val="636673"/>
                </a:solidFill>
                <a:latin typeface="Arial"/>
                <a:ea typeface="Microsoft YaHei"/>
              </a:rPr>
              <a:t> introduce non</a:t>
            </a:r>
            <a:r>
              <a:rPr sz="800" b="0">
                <a:solidFill>
                  <a:srgbClr val="737884"/>
                </a:solidFill>
                <a:latin typeface="Arial"/>
                <a:ea typeface="Microsoft YaHei"/>
              </a:rPr>
              <a:t>-trivial</a:t>
            </a:r>
            <a:r>
              <a:rPr sz="800" b="0">
                <a:solidFill>
                  <a:srgbClr val="676A75"/>
                </a:solidFill>
                <a:latin typeface="Arial"/>
                <a:ea typeface="Microsoft YaHei"/>
              </a:rPr>
              <a:t> </a:t>
            </a:r>
            <a:r>
              <a:rPr sz="800" b="0">
                <a:solidFill>
                  <a:srgbClr val="666B79"/>
                </a:solidFill>
                <a:latin typeface="Arial"/>
                <a:ea typeface="Microsoft YaHei"/>
              </a:rPr>
              <a:t>risks</a:t>
            </a:r>
          </a:p>
          <a:p>
            <a:pPr algn="l">
              <a:lnSpc>
                <a:spcPts val="1250"/>
              </a:lnSpc>
              <a:spcBef>
                <a:spcPts val="0"/>
              </a:spcBef>
              <a:spcAft>
                <a:spcPts val="0"/>
              </a:spcAft>
            </a:pPr>
            <a:r>
              <a:rPr sz="800" b="0">
                <a:solidFill>
                  <a:srgbClr val="626270"/>
                </a:solidFill>
                <a:latin typeface="Arial"/>
                <a:ea typeface="Microsoft YaHei"/>
              </a:rPr>
              <a:t>that deserve </a:t>
            </a:r>
            <a:r>
              <a:rPr sz="800" b="0">
                <a:solidFill>
                  <a:srgbClr val="636674"/>
                </a:solidFill>
                <a:latin typeface="Arial"/>
                <a:ea typeface="Microsoft YaHei"/>
              </a:rPr>
              <a:t>ongoing</a:t>
            </a:r>
            <a:r>
              <a:rPr sz="800" b="0">
                <a:solidFill>
                  <a:srgbClr val="616574"/>
                </a:solidFill>
                <a:latin typeface="Arial"/>
                <a:ea typeface="Microsoft YaHei"/>
              </a:rPr>
              <a:t> scrutiny</a:t>
            </a:r>
            <a:r>
              <a:rPr sz="800" b="0">
                <a:solidFill>
                  <a:srgbClr val="868690"/>
                </a:solidFill>
                <a:latin typeface="Arial"/>
                <a:ea typeface="Microsoft YaHei"/>
              </a:rPr>
              <a:t>.</a:t>
            </a:r>
          </a:p>
        </p:txBody>
      </p:sp>
      <p:sp>
        <p:nvSpPr>
          <p:cNvPr id="58" name="TextBox 57"/>
          <p:cNvSpPr txBox="1"/>
          <p:nvPr/>
        </p:nvSpPr>
        <p:spPr>
          <a:xfrm>
            <a:off x="7004050" y="5829300"/>
            <a:ext cx="1009650" cy="120650"/>
          </a:xfrm>
          <a:prstGeom prst="rect">
            <a:avLst/>
          </a:prstGeom>
          <a:noFill/>
        </p:spPr>
        <p:txBody>
          <a:bodyPr wrap="none" anchor="ctr" lIns="0" rIns="0" tIns="0" bIns="0">
            <a:noAutofit/>
          </a:bodyPr>
          <a:lstStyle/>
          <a:p>
            <a:pPr algn="l"/>
            <a:r>
              <a:rPr sz="750" b="0">
                <a:solidFill>
                  <a:srgbClr val="585B63"/>
                </a:solidFill>
                <a:latin typeface="Arial"/>
                <a:ea typeface="Microsoft YaHei"/>
              </a:rPr>
              <a:t>Weak </a:t>
            </a:r>
            <a:r>
              <a:rPr sz="750" b="0">
                <a:solidFill>
                  <a:srgbClr val="65666C"/>
                </a:solidFill>
                <a:latin typeface="Arial"/>
                <a:ea typeface="Microsoft YaHei"/>
              </a:rPr>
              <a:t>predictive</a:t>
            </a:r>
            <a:r>
              <a:rPr sz="750" b="0">
                <a:solidFill>
                  <a:srgbClr val="555B64"/>
                </a:solidFill>
                <a:latin typeface="Arial"/>
                <a:ea typeface="Microsoft YaHei"/>
              </a:rPr>
              <a:t> </a:t>
            </a:r>
            <a:r>
              <a:rPr sz="750" b="0">
                <a:solidFill>
                  <a:srgbClr val="74757D"/>
                </a:solidFill>
                <a:latin typeface="Arial"/>
                <a:ea typeface="Microsoft YaHei"/>
              </a:rPr>
              <a:t>signal</a:t>
            </a:r>
          </a:p>
        </p:txBody>
      </p:sp>
      <p:sp>
        <p:nvSpPr>
          <p:cNvPr id="59" name="TextBox 58"/>
          <p:cNvSpPr txBox="1"/>
          <p:nvPr/>
        </p:nvSpPr>
        <p:spPr>
          <a:xfrm>
            <a:off x="10674350" y="5829300"/>
            <a:ext cx="1111250" cy="279400"/>
          </a:xfrm>
          <a:prstGeom prst="rect">
            <a:avLst/>
          </a:prstGeom>
          <a:noFill/>
        </p:spPr>
        <p:txBody>
          <a:bodyPr wrap="none" anchor="ctr" lIns="0" rIns="0" tIns="0" bIns="0">
            <a:noAutofit/>
          </a:bodyPr>
          <a:lstStyle/>
          <a:p>
            <a:pPr algn="l">
              <a:lnSpc>
                <a:spcPts val="1250"/>
              </a:lnSpc>
              <a:spcBef>
                <a:spcPts val="0"/>
              </a:spcBef>
              <a:spcAft>
                <a:spcPts val="0"/>
              </a:spcAft>
            </a:pPr>
            <a:r>
              <a:rPr sz="750" b="0">
                <a:solidFill>
                  <a:srgbClr val="696A73"/>
                </a:solidFill>
                <a:latin typeface="Arial"/>
                <a:ea typeface="Microsoft YaHei"/>
              </a:rPr>
              <a:t>Al</a:t>
            </a:r>
            <a:r>
              <a:rPr sz="750" b="0">
                <a:solidFill>
                  <a:srgbClr val="61626A"/>
                </a:solidFill>
                <a:latin typeface="Arial"/>
                <a:ea typeface="Microsoft YaHei"/>
              </a:rPr>
              <a:t>-era</a:t>
            </a:r>
            <a:r>
              <a:rPr sz="750" b="0">
                <a:solidFill>
                  <a:srgbClr val="C3C5CA"/>
                </a:solidFill>
                <a:latin typeface="Arial"/>
                <a:ea typeface="Microsoft YaHei"/>
              </a:rPr>
              <a:t> </a:t>
            </a:r>
            <a:r>
              <a:rPr sz="750" b="0">
                <a:solidFill>
                  <a:srgbClr val="666A74"/>
                </a:solidFill>
                <a:latin typeface="Arial"/>
                <a:ea typeface="Microsoft YaHei"/>
              </a:rPr>
              <a:t>financing mix may</a:t>
            </a:r>
          </a:p>
          <a:p>
            <a:pPr algn="l">
              <a:lnSpc>
                <a:spcPts val="1250"/>
              </a:lnSpc>
              <a:spcBef>
                <a:spcPts val="0"/>
              </a:spcBef>
              <a:spcAft>
                <a:spcPts val="0"/>
              </a:spcAft>
            </a:pPr>
            <a:r>
              <a:rPr sz="750" b="0">
                <a:solidFill>
                  <a:srgbClr val="6E7079"/>
                </a:solidFill>
                <a:latin typeface="Arial"/>
                <a:ea typeface="Microsoft YaHei"/>
              </a:rPr>
              <a:t>signal</a:t>
            </a:r>
            <a:r>
              <a:rPr sz="750" b="0">
                <a:solidFill>
                  <a:srgbClr val="666974"/>
                </a:solidFill>
                <a:latin typeface="Arial"/>
                <a:ea typeface="Microsoft YaHei"/>
              </a:rPr>
              <a:t> a new type of</a:t>
            </a:r>
          </a:p>
        </p:txBody>
      </p:sp>
      <p:sp>
        <p:nvSpPr>
          <p:cNvPr id="60" name="TextBox 59"/>
          <p:cNvSpPr txBox="1"/>
          <p:nvPr/>
        </p:nvSpPr>
        <p:spPr>
          <a:xfrm>
            <a:off x="5245100" y="5835650"/>
            <a:ext cx="901700" cy="120650"/>
          </a:xfrm>
          <a:prstGeom prst="rect">
            <a:avLst/>
          </a:prstGeom>
          <a:noFill/>
        </p:spPr>
        <p:txBody>
          <a:bodyPr wrap="none" anchor="ctr" lIns="0" rIns="0" tIns="0" bIns="0">
            <a:noAutofit/>
          </a:bodyPr>
          <a:lstStyle/>
          <a:p>
            <a:pPr algn="l"/>
            <a:r>
              <a:rPr sz="700" b="0">
                <a:solidFill>
                  <a:srgbClr val="7D8086"/>
                </a:solidFill>
                <a:latin typeface="Arial"/>
                <a:ea typeface="Microsoft YaHei"/>
              </a:rPr>
              <a:t>Short-</a:t>
            </a:r>
            <a:r>
              <a:rPr sz="700" b="0">
                <a:solidFill>
                  <a:srgbClr val="787B82"/>
                </a:solidFill>
                <a:latin typeface="Arial"/>
                <a:ea typeface="Microsoft YaHei"/>
              </a:rPr>
              <a:t>term </a:t>
            </a:r>
            <a:r>
              <a:rPr sz="700" b="0">
                <a:solidFill>
                  <a:srgbClr val="72747B"/>
                </a:solidFill>
                <a:latin typeface="Arial"/>
                <a:ea typeface="Microsoft YaHei"/>
              </a:rPr>
              <a:t>digestion</a:t>
            </a:r>
          </a:p>
        </p:txBody>
      </p:sp>
      <p:sp>
        <p:nvSpPr>
          <p:cNvPr id="61" name="TextBox 60"/>
          <p:cNvSpPr txBox="1"/>
          <p:nvPr/>
        </p:nvSpPr>
        <p:spPr>
          <a:xfrm>
            <a:off x="7004050" y="5988050"/>
            <a:ext cx="1028700" cy="260350"/>
          </a:xfrm>
          <a:prstGeom prst="rect">
            <a:avLst/>
          </a:prstGeom>
          <a:noFill/>
        </p:spPr>
        <p:txBody>
          <a:bodyPr wrap="none" anchor="ctr" lIns="0" rIns="0" tIns="0" bIns="0">
            <a:noAutofit/>
          </a:bodyPr>
          <a:lstStyle/>
          <a:p>
            <a:pPr algn="l">
              <a:lnSpc>
                <a:spcPts val="1400"/>
              </a:lnSpc>
              <a:spcBef>
                <a:spcPts val="0"/>
              </a:spcBef>
              <a:spcAft>
                <a:spcPts val="0"/>
              </a:spcAft>
            </a:pPr>
            <a:r>
              <a:rPr sz="750" b="1">
                <a:solidFill>
                  <a:srgbClr val="6B6D75"/>
                </a:solidFill>
                <a:latin typeface="Arial"/>
                <a:ea typeface="Microsoft YaHei"/>
              </a:rPr>
              <a:t>vs</a:t>
            </a:r>
            <a:r>
              <a:rPr sz="750" b="1">
                <a:solidFill>
                  <a:srgbClr val="999CA4"/>
                </a:solidFill>
                <a:latin typeface="Arial"/>
                <a:ea typeface="Microsoft YaHei"/>
              </a:rPr>
              <a:t>. </a:t>
            </a:r>
            <a:r>
              <a:rPr sz="750" b="1">
                <a:solidFill>
                  <a:srgbClr val="676670"/>
                </a:solidFill>
                <a:latin typeface="Arial"/>
                <a:ea typeface="Microsoft YaHei"/>
              </a:rPr>
              <a:t>plausible</a:t>
            </a:r>
            <a:r>
              <a:rPr sz="750" b="1">
                <a:solidFill>
                  <a:srgbClr val="6F717A"/>
                </a:solidFill>
                <a:latin typeface="Arial"/>
                <a:ea typeface="Microsoft YaHei"/>
              </a:rPr>
              <a:t> economic</a:t>
            </a:r>
          </a:p>
          <a:p>
            <a:pPr algn="l">
              <a:lnSpc>
                <a:spcPts val="1400"/>
              </a:lnSpc>
              <a:spcBef>
                <a:spcPts val="0"/>
              </a:spcBef>
              <a:spcAft>
                <a:spcPts val="0"/>
              </a:spcAft>
            </a:pPr>
            <a:r>
              <a:rPr sz="750" b="1">
                <a:solidFill>
                  <a:srgbClr val="6C6C74"/>
                </a:solidFill>
                <a:latin typeface="Arial"/>
                <a:ea typeface="Microsoft YaHei"/>
              </a:rPr>
              <a:t>mechanism</a:t>
            </a:r>
          </a:p>
        </p:txBody>
      </p:sp>
      <p:sp>
        <p:nvSpPr>
          <p:cNvPr id="62" name="TextBox 61"/>
          <p:cNvSpPr txBox="1"/>
          <p:nvPr/>
        </p:nvSpPr>
        <p:spPr>
          <a:xfrm>
            <a:off x="8928100" y="5988050"/>
            <a:ext cx="762000" cy="120650"/>
          </a:xfrm>
          <a:prstGeom prst="rect">
            <a:avLst/>
          </a:prstGeom>
          <a:noFill/>
        </p:spPr>
        <p:txBody>
          <a:bodyPr wrap="none" anchor="ctr" lIns="0" rIns="0" tIns="0" bIns="0">
            <a:noAutofit/>
          </a:bodyPr>
          <a:lstStyle/>
          <a:p>
            <a:pPr algn="l"/>
            <a:r>
              <a:rPr sz="800" b="0">
                <a:solidFill>
                  <a:srgbClr val="777A83"/>
                </a:solidFill>
                <a:latin typeface="Arial"/>
                <a:ea typeface="Microsoft YaHei"/>
              </a:rPr>
              <a:t>and</a:t>
            </a:r>
            <a:r>
              <a:rPr sz="800" b="0">
                <a:solidFill>
                  <a:srgbClr val="5A5D65"/>
                </a:solidFill>
                <a:latin typeface="Arial"/>
                <a:ea typeface="Microsoft YaHei"/>
              </a:rPr>
              <a:t> 2027 </a:t>
            </a:r>
            <a:r>
              <a:rPr sz="800" b="0">
                <a:solidFill>
                  <a:srgbClr val="72737D"/>
                </a:solidFill>
                <a:latin typeface="Arial"/>
                <a:ea typeface="Microsoft YaHei"/>
              </a:rPr>
              <a:t>lockup</a:t>
            </a:r>
          </a:p>
        </p:txBody>
      </p:sp>
      <p:sp>
        <p:nvSpPr>
          <p:cNvPr id="63" name="TextBox 62"/>
          <p:cNvSpPr txBox="1"/>
          <p:nvPr/>
        </p:nvSpPr>
        <p:spPr>
          <a:xfrm>
            <a:off x="8928100" y="6146800"/>
            <a:ext cx="514350" cy="101600"/>
          </a:xfrm>
          <a:prstGeom prst="rect">
            <a:avLst/>
          </a:prstGeom>
          <a:noFill/>
        </p:spPr>
        <p:txBody>
          <a:bodyPr wrap="none" anchor="ctr" lIns="0" rIns="0" tIns="0" bIns="0">
            <a:noAutofit/>
          </a:bodyPr>
          <a:lstStyle/>
          <a:p>
            <a:pPr algn="l"/>
            <a:r>
              <a:rPr sz="600" b="1">
                <a:solidFill>
                  <a:srgbClr val="73747C"/>
                </a:solidFill>
                <a:latin typeface="Arial"/>
                <a:ea typeface="Microsoft YaHei"/>
              </a:rPr>
              <a:t>expiration</a:t>
            </a:r>
            <a:r>
              <a:rPr sz="600" b="1">
                <a:solidFill>
                  <a:srgbClr val="56565E"/>
                </a:solidFill>
                <a:latin typeface="Arial"/>
                <a:ea typeface="Microsoft YaHei"/>
              </a:rPr>
              <a:t> </a:t>
            </a:r>
            <a:r>
              <a:rPr sz="600" b="1">
                <a:solidFill>
                  <a:srgbClr val="62666E"/>
                </a:solidFill>
                <a:latin typeface="Arial"/>
                <a:ea typeface="Microsoft YaHei"/>
              </a:rPr>
              <a:t>supp</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tosea-selfpptx/self-host</cp:category>
</cp:coreProperties>
</file>