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9" d="100"/>
          <a:sy n="69" d="100"/>
        </p:scale>
        <p:origin x="45" y="6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6604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Good morning. Today I'll walk you through October's management report for the business. But this isn't just a numbers review — my goal is to use this month's results to surface a strategic question the leadership team needs to address, and to propose a concrete direction for driving growth going forward.</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Here's the roadmap for the next few minutes. We'll start with the core question this report raises, ground ourselves in how we measure performance, walk through the key results, discuss what they mean together, and close with a concrete strategic proposal for the executive team to consider.</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Let's start with the headline. On the surface, this has been a very strong year — year-to-date net profit is $70,495, compared to just $3,903 for the entire previous financial year. That's a remarkable improvement. But embedded in this month's numbers is a warning: revenue is down 6.4% month-on-month, and it's trending 11% below our rolling twelve-month average. The question for this leadership team is simple: is this a blip, or the beginning of a growth problem that our current profitability is masking?</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Before diving into the results, it's worth grounding ourselves in how we assess performance. Every month, we score the business across seven dimensions, shown in this table: profitability, activity, efficiency, asset usage, liquidity, cash flow, and growth. Each line has a result, a target, a pass/fail indicator, and an importance rating. As you scan this table, notice something important: most rows show green checkmarks — the business looks strong. But look specifically at the Growth section at the bottom. That's where the red flags concentrate. This is the tension we need to unpack today.</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Let's start with the good news. This chart tracks gross profit margin against target over more than two years. For much of last year, we were tracking below the dotted target line. This month, margin sits at 44%, well clear of both the 30% target and our historical average. Return on equity and return on capital employed are similarly exceptional. The engine that turns a dollar of sales into profit is working extremely well — that is not the issue we need to solve.</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Now here's the second half of the picture, and it's the more important one for our strategic discussion. This waterfall chart starts with revenue and walks down through costs, expenses, and working capital changes to arrive at cash flow. Notice that operating cash flow, free cash flow, and net cash flow are all negative — roughly minus seven thousand dollars — even though we reported over twenty-three thousand dollars of net income. The gap is driven by large swings in liabilities and payables. We still have a strong cash buffer and liquidity position, so there's no immediate danger. But it tells us that our reported profitability isn't yet converting cleanly into cash we can redeploy for growth.</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This chart plots our monthly position over the last year, comparing revenue on the horizontal axis to EBIT on the vertical axis. The trajectory over twelve months has moved us into the 'Disciplined Growth' quadrant, which sounds positive. But look closely at the annotation: this month, revenue dropped 6.4% while expenses fell 26.6%. In other words, this month's improvement came primarily from cutting costs, not from growing the top line. When we look at where the money is going — rent, marketing agency fees, Google and Facebook ad spend — we're still investing heavily in demand generation, but it isn't yet converting into revenue growth. That's the strategic tension at the heart of this report: we can't cost-cut our way to the growth this business is capable of.</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So where does this leave us? The business has clearly proven it can operate profitably — margins, returns, and liquidity are all strong. But this month's results expose two vulnerabilities: revenue growth has stalled, and that profit isn't yet flowing through into cash. My proposed strategic direction has three pillars. First, reignite growth by rigorously reviewing where our marketing dollars are going and reallocating toward what's actually driving revenue. Second, tighten how we convert profit into cash by managing payables and liabilities more deliberately. And third — and this is the key mindset shift I want to leave you with — we should see our strong cash position and balance sheet not as a cushion to sit on, but as a war chest to deploy into growth. We've already proven we can run this business profitably. The next chapter for this leadership team is proving we can grow it just as effectively. Thank you.</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8/19/2026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image" Target="../media/image9.png"/><Relationship Id="rId21" Type="http://schemas.openxmlformats.org/officeDocument/2006/relationships/image" Target="../media/image27.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png"/><Relationship Id="rId2" Type="http://schemas.openxmlformats.org/officeDocument/2006/relationships/notesSlide" Target="../notesSlides/notesSlide2.xml"/><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png"/><Relationship Id="rId10" Type="http://schemas.openxmlformats.org/officeDocument/2006/relationships/image" Target="../media/image16.png"/><Relationship Id="rId19" Type="http://schemas.openxmlformats.org/officeDocument/2006/relationships/image" Target="../media/image25.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 Id="rId22" Type="http://schemas.openxmlformats.org/officeDocument/2006/relationships/image" Target="../media/image28.png"/></Relationships>
</file>

<file path=ppt/slides/_rels/slide3.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4.xml.rels><?xml version="1.0" encoding="UTF-8" standalone="yes"?>
<Relationships xmlns="http://schemas.openxmlformats.org/package/2006/relationships"><Relationship Id="rId13" Type="http://schemas.openxmlformats.org/officeDocument/2006/relationships/image" Target="../media/image51.png"/><Relationship Id="rId18" Type="http://schemas.openxmlformats.org/officeDocument/2006/relationships/image" Target="../media/image56.png"/><Relationship Id="rId26" Type="http://schemas.openxmlformats.org/officeDocument/2006/relationships/image" Target="../media/image64.png"/><Relationship Id="rId39" Type="http://schemas.openxmlformats.org/officeDocument/2006/relationships/image" Target="../media/image77.png"/><Relationship Id="rId21" Type="http://schemas.openxmlformats.org/officeDocument/2006/relationships/image" Target="../media/image59.png"/><Relationship Id="rId34" Type="http://schemas.openxmlformats.org/officeDocument/2006/relationships/image" Target="../media/image72.png"/><Relationship Id="rId42" Type="http://schemas.openxmlformats.org/officeDocument/2006/relationships/image" Target="../media/image80.png"/><Relationship Id="rId7" Type="http://schemas.openxmlformats.org/officeDocument/2006/relationships/image" Target="../media/image45.png"/><Relationship Id="rId2" Type="http://schemas.openxmlformats.org/officeDocument/2006/relationships/notesSlide" Target="../notesSlides/notesSlide4.xml"/><Relationship Id="rId16" Type="http://schemas.openxmlformats.org/officeDocument/2006/relationships/image" Target="../media/image54.png"/><Relationship Id="rId29"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9.png"/><Relationship Id="rId24" Type="http://schemas.openxmlformats.org/officeDocument/2006/relationships/image" Target="../media/image62.png"/><Relationship Id="rId32" Type="http://schemas.openxmlformats.org/officeDocument/2006/relationships/image" Target="../media/image70.png"/><Relationship Id="rId37" Type="http://schemas.openxmlformats.org/officeDocument/2006/relationships/image" Target="../media/image75.png"/><Relationship Id="rId40" Type="http://schemas.openxmlformats.org/officeDocument/2006/relationships/image" Target="../media/image78.png"/><Relationship Id="rId45" Type="http://schemas.openxmlformats.org/officeDocument/2006/relationships/image" Target="../media/image83.png"/><Relationship Id="rId5" Type="http://schemas.openxmlformats.org/officeDocument/2006/relationships/image" Target="../media/image43.png"/><Relationship Id="rId15" Type="http://schemas.openxmlformats.org/officeDocument/2006/relationships/image" Target="../media/image53.png"/><Relationship Id="rId23" Type="http://schemas.openxmlformats.org/officeDocument/2006/relationships/image" Target="../media/image61.png"/><Relationship Id="rId28" Type="http://schemas.openxmlformats.org/officeDocument/2006/relationships/image" Target="../media/image66.png"/><Relationship Id="rId36" Type="http://schemas.openxmlformats.org/officeDocument/2006/relationships/image" Target="../media/image74.png"/><Relationship Id="rId10" Type="http://schemas.openxmlformats.org/officeDocument/2006/relationships/image" Target="../media/image48.png"/><Relationship Id="rId19" Type="http://schemas.openxmlformats.org/officeDocument/2006/relationships/image" Target="../media/image57.png"/><Relationship Id="rId31" Type="http://schemas.openxmlformats.org/officeDocument/2006/relationships/image" Target="../media/image69.png"/><Relationship Id="rId44" Type="http://schemas.openxmlformats.org/officeDocument/2006/relationships/image" Target="../media/image82.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 Id="rId22" Type="http://schemas.openxmlformats.org/officeDocument/2006/relationships/image" Target="../media/image60.png"/><Relationship Id="rId27" Type="http://schemas.openxmlformats.org/officeDocument/2006/relationships/image" Target="../media/image65.png"/><Relationship Id="rId30" Type="http://schemas.openxmlformats.org/officeDocument/2006/relationships/image" Target="../media/image68.png"/><Relationship Id="rId35" Type="http://schemas.openxmlformats.org/officeDocument/2006/relationships/image" Target="../media/image73.png"/><Relationship Id="rId43" Type="http://schemas.openxmlformats.org/officeDocument/2006/relationships/image" Target="../media/image81.png"/><Relationship Id="rId8" Type="http://schemas.openxmlformats.org/officeDocument/2006/relationships/image" Target="../media/image46.png"/><Relationship Id="rId3" Type="http://schemas.openxmlformats.org/officeDocument/2006/relationships/image" Target="../media/image41.png"/><Relationship Id="rId12" Type="http://schemas.openxmlformats.org/officeDocument/2006/relationships/image" Target="../media/image50.png"/><Relationship Id="rId17" Type="http://schemas.openxmlformats.org/officeDocument/2006/relationships/image" Target="../media/image55.png"/><Relationship Id="rId25" Type="http://schemas.openxmlformats.org/officeDocument/2006/relationships/image" Target="../media/image63.png"/><Relationship Id="rId33" Type="http://schemas.openxmlformats.org/officeDocument/2006/relationships/image" Target="../media/image71.png"/><Relationship Id="rId38" Type="http://schemas.openxmlformats.org/officeDocument/2006/relationships/image" Target="../media/image76.png"/><Relationship Id="rId20" Type="http://schemas.openxmlformats.org/officeDocument/2006/relationships/image" Target="../media/image58.png"/><Relationship Id="rId41" Type="http://schemas.openxmlformats.org/officeDocument/2006/relationships/image" Target="../media/image79.png"/></Relationships>
</file>

<file path=ppt/slides/_rels/slide5.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4.png"/><Relationship Id="rId18" Type="http://schemas.openxmlformats.org/officeDocument/2006/relationships/image" Target="../media/image99.png"/><Relationship Id="rId3" Type="http://schemas.openxmlformats.org/officeDocument/2006/relationships/image" Target="../media/image84.png"/><Relationship Id="rId21" Type="http://schemas.openxmlformats.org/officeDocument/2006/relationships/image" Target="../media/image102.png"/><Relationship Id="rId7" Type="http://schemas.openxmlformats.org/officeDocument/2006/relationships/image" Target="../media/image88.png"/><Relationship Id="rId12" Type="http://schemas.openxmlformats.org/officeDocument/2006/relationships/image" Target="../media/image93.png"/><Relationship Id="rId17" Type="http://schemas.openxmlformats.org/officeDocument/2006/relationships/image" Target="../media/image98.png"/><Relationship Id="rId2" Type="http://schemas.openxmlformats.org/officeDocument/2006/relationships/notesSlide" Target="../notesSlides/notesSlide5.xml"/><Relationship Id="rId16" Type="http://schemas.openxmlformats.org/officeDocument/2006/relationships/image" Target="../media/image97.png"/><Relationship Id="rId20" Type="http://schemas.openxmlformats.org/officeDocument/2006/relationships/image" Target="../media/image101.png"/><Relationship Id="rId1" Type="http://schemas.openxmlformats.org/officeDocument/2006/relationships/slideLayout" Target="../slideLayouts/slideLayout7.xml"/><Relationship Id="rId6" Type="http://schemas.openxmlformats.org/officeDocument/2006/relationships/image" Target="../media/image87.png"/><Relationship Id="rId11" Type="http://schemas.openxmlformats.org/officeDocument/2006/relationships/image" Target="../media/image92.png"/><Relationship Id="rId5" Type="http://schemas.openxmlformats.org/officeDocument/2006/relationships/image" Target="../media/image86.png"/><Relationship Id="rId15" Type="http://schemas.openxmlformats.org/officeDocument/2006/relationships/image" Target="../media/image96.png"/><Relationship Id="rId10" Type="http://schemas.openxmlformats.org/officeDocument/2006/relationships/image" Target="../media/image91.png"/><Relationship Id="rId19" Type="http://schemas.openxmlformats.org/officeDocument/2006/relationships/image" Target="../media/image100.png"/><Relationship Id="rId4" Type="http://schemas.openxmlformats.org/officeDocument/2006/relationships/image" Target="../media/image85.png"/><Relationship Id="rId9" Type="http://schemas.openxmlformats.org/officeDocument/2006/relationships/image" Target="../media/image90.png"/><Relationship Id="rId14" Type="http://schemas.openxmlformats.org/officeDocument/2006/relationships/image" Target="../media/image95.png"/></Relationships>
</file>

<file path=ppt/slides/_rels/slide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05.png"/><Relationship Id="rId4" Type="http://schemas.openxmlformats.org/officeDocument/2006/relationships/image" Target="../media/image104.png"/></Relationships>
</file>

<file path=ppt/slides/_rels/slide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8.png"/><Relationship Id="rId4" Type="http://schemas.openxmlformats.org/officeDocument/2006/relationships/image" Target="../media/image107.png"/></Relationships>
</file>

<file path=ppt/slides/_rels/slide8.xml.rels><?xml version="1.0" encoding="UTF-8" standalone="yes"?>
<Relationships xmlns="http://schemas.openxmlformats.org/package/2006/relationships"><Relationship Id="rId8" Type="http://schemas.openxmlformats.org/officeDocument/2006/relationships/image" Target="../media/image114.png"/><Relationship Id="rId13" Type="http://schemas.openxmlformats.org/officeDocument/2006/relationships/image" Target="../media/image119.png"/><Relationship Id="rId3" Type="http://schemas.openxmlformats.org/officeDocument/2006/relationships/image" Target="../media/image109.png"/><Relationship Id="rId7" Type="http://schemas.openxmlformats.org/officeDocument/2006/relationships/image" Target="../media/image113.png"/><Relationship Id="rId12" Type="http://schemas.openxmlformats.org/officeDocument/2006/relationships/image" Target="../media/image11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12.png"/><Relationship Id="rId11" Type="http://schemas.openxmlformats.org/officeDocument/2006/relationships/image" Target="../media/image117.png"/><Relationship Id="rId5" Type="http://schemas.openxmlformats.org/officeDocument/2006/relationships/image" Target="../media/image111.png"/><Relationship Id="rId10" Type="http://schemas.openxmlformats.org/officeDocument/2006/relationships/image" Target="../media/image116.png"/><Relationship Id="rId4" Type="http://schemas.openxmlformats.org/officeDocument/2006/relationships/image" Target="../media/image110.png"/><Relationship Id="rId9" Type="http://schemas.openxmlformats.org/officeDocument/2006/relationships/image" Target="../media/image1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1.png"/>
          <p:cNvPicPr>
            <a:picLocks noChangeAspect="1"/>
          </p:cNvPicPr>
          <p:nvPr/>
        </p:nvPicPr>
        <p:blipFill>
          <a:blip r:embed="rId3"/>
          <a:stretch>
            <a:fillRect/>
          </a:stretch>
        </p:blipFill>
        <p:spPr>
          <a:xfrm>
            <a:off x="0" y="0"/>
            <a:ext cx="12192000" cy="6858000"/>
          </a:xfrm>
          <a:prstGeom prst="rect">
            <a:avLst/>
          </a:prstGeom>
        </p:spPr>
      </p:pic>
      <p:pic>
        <p:nvPicPr>
          <p:cNvPr id="3" name="Picture 2" descr="el_1_0.png"/>
          <p:cNvPicPr>
            <a:picLocks noChangeAspect="1"/>
          </p:cNvPicPr>
          <p:nvPr/>
        </p:nvPicPr>
        <p:blipFill>
          <a:blip r:embed="rId4"/>
          <a:stretch>
            <a:fillRect/>
          </a:stretch>
        </p:blipFill>
        <p:spPr>
          <a:xfrm>
            <a:off x="412750" y="1365250"/>
            <a:ext cx="11779250" cy="3784600"/>
          </a:xfrm>
          <a:prstGeom prst="rect">
            <a:avLst/>
          </a:prstGeom>
        </p:spPr>
      </p:pic>
      <p:pic>
        <p:nvPicPr>
          <p:cNvPr id="4" name="Picture 3" descr="el_1_1.png"/>
          <p:cNvPicPr>
            <a:picLocks noChangeAspect="1"/>
          </p:cNvPicPr>
          <p:nvPr/>
        </p:nvPicPr>
        <p:blipFill>
          <a:blip r:embed="rId5"/>
          <a:stretch>
            <a:fillRect/>
          </a:stretch>
        </p:blipFill>
        <p:spPr>
          <a:xfrm>
            <a:off x="336550" y="279400"/>
            <a:ext cx="11525250" cy="165100"/>
          </a:xfrm>
          <a:prstGeom prst="rect">
            <a:avLst/>
          </a:prstGeom>
        </p:spPr>
      </p:pic>
      <p:pic>
        <p:nvPicPr>
          <p:cNvPr id="5" name="Picture 4" descr="el_1_2.png"/>
          <p:cNvPicPr>
            <a:picLocks noChangeAspect="1"/>
          </p:cNvPicPr>
          <p:nvPr/>
        </p:nvPicPr>
        <p:blipFill>
          <a:blip r:embed="rId6"/>
          <a:stretch>
            <a:fillRect/>
          </a:stretch>
        </p:blipFill>
        <p:spPr>
          <a:xfrm>
            <a:off x="336550" y="6178550"/>
            <a:ext cx="11525250" cy="158750"/>
          </a:xfrm>
          <a:prstGeom prst="rect">
            <a:avLst/>
          </a:prstGeom>
        </p:spPr>
      </p:pic>
      <p:pic>
        <p:nvPicPr>
          <p:cNvPr id="6" name="Picture 5" descr="el_1_3.png"/>
          <p:cNvPicPr>
            <a:picLocks noChangeAspect="1"/>
          </p:cNvPicPr>
          <p:nvPr/>
        </p:nvPicPr>
        <p:blipFill>
          <a:blip r:embed="rId7"/>
          <a:stretch>
            <a:fillRect/>
          </a:stretch>
        </p:blipFill>
        <p:spPr>
          <a:xfrm>
            <a:off x="6629400" y="4921250"/>
            <a:ext cx="317500" cy="158750"/>
          </a:xfrm>
          <a:prstGeom prst="rect">
            <a:avLst/>
          </a:prstGeom>
        </p:spPr>
      </p:pic>
      <p:pic>
        <p:nvPicPr>
          <p:cNvPr id="7" name="Picture 6" descr="el_1_4.png"/>
          <p:cNvPicPr>
            <a:picLocks noChangeAspect="1"/>
          </p:cNvPicPr>
          <p:nvPr/>
        </p:nvPicPr>
        <p:blipFill>
          <a:blip r:embed="rId8"/>
          <a:stretch>
            <a:fillRect/>
          </a:stretch>
        </p:blipFill>
        <p:spPr>
          <a:xfrm>
            <a:off x="533400" y="1009650"/>
            <a:ext cx="1485900" cy="95250"/>
          </a:xfrm>
          <a:prstGeom prst="rect">
            <a:avLst/>
          </a:prstGeom>
        </p:spPr>
      </p:pic>
      <p:pic>
        <p:nvPicPr>
          <p:cNvPr id="8" name="Picture 7" descr="el_1_5.png"/>
          <p:cNvPicPr>
            <a:picLocks noChangeAspect="1"/>
          </p:cNvPicPr>
          <p:nvPr/>
        </p:nvPicPr>
        <p:blipFill>
          <a:blip r:embed="rId9"/>
          <a:stretch>
            <a:fillRect/>
          </a:stretch>
        </p:blipFill>
        <p:spPr>
          <a:xfrm>
            <a:off x="558800" y="4794250"/>
            <a:ext cx="82550" cy="292100"/>
          </a:xfrm>
          <a:prstGeom prst="rect">
            <a:avLst/>
          </a:prstGeom>
        </p:spPr>
      </p:pic>
      <p:pic>
        <p:nvPicPr>
          <p:cNvPr id="9" name="Picture 8" descr="el_1_6.png"/>
          <p:cNvPicPr>
            <a:picLocks noChangeAspect="1"/>
          </p:cNvPicPr>
          <p:nvPr/>
        </p:nvPicPr>
        <p:blipFill>
          <a:blip r:embed="rId10"/>
          <a:stretch>
            <a:fillRect/>
          </a:stretch>
        </p:blipFill>
        <p:spPr>
          <a:xfrm>
            <a:off x="9804400" y="4806950"/>
            <a:ext cx="215900" cy="88900"/>
          </a:xfrm>
          <a:prstGeom prst="rect">
            <a:avLst/>
          </a:prstGeom>
        </p:spPr>
      </p:pic>
      <p:sp>
        <p:nvSpPr>
          <p:cNvPr id="10" name="TextBox 9"/>
          <p:cNvSpPr txBox="1"/>
          <p:nvPr/>
        </p:nvSpPr>
        <p:spPr>
          <a:xfrm>
            <a:off x="787400" y="3454400"/>
            <a:ext cx="3498850" cy="209550"/>
          </a:xfrm>
          <a:prstGeom prst="rect">
            <a:avLst/>
          </a:prstGeom>
          <a:noFill/>
        </p:spPr>
        <p:txBody>
          <a:bodyPr wrap="none" lIns="0" tIns="0" rIns="0" bIns="0" anchor="ctr">
            <a:noAutofit/>
          </a:bodyPr>
          <a:lstStyle/>
          <a:p>
            <a:pPr algn="l"/>
            <a:r>
              <a:rPr sz="1500" b="1">
                <a:solidFill>
                  <a:srgbClr val="112F45"/>
                </a:solidFill>
                <a:latin typeface="Arial"/>
                <a:ea typeface="Microsoft YaHei"/>
              </a:rPr>
              <a:t>Report</a:t>
            </a:r>
            <a:r>
              <a:rPr sz="1500" b="1">
                <a:solidFill>
                  <a:srgbClr val="3D4F5D"/>
                </a:solidFill>
                <a:latin typeface="Arial"/>
                <a:ea typeface="Microsoft YaHei"/>
              </a:rPr>
              <a:t> </a:t>
            </a:r>
            <a:r>
              <a:rPr sz="1500" b="1">
                <a:solidFill>
                  <a:srgbClr val="123046"/>
                </a:solidFill>
                <a:latin typeface="Arial"/>
                <a:ea typeface="Microsoft YaHei"/>
              </a:rPr>
              <a:t>Type</a:t>
            </a:r>
            <a:r>
              <a:rPr sz="1500" b="1">
                <a:solidFill>
                  <a:srgbClr val="3F5163"/>
                </a:solidFill>
                <a:latin typeface="Arial"/>
                <a:ea typeface="Microsoft YaHei"/>
              </a:rPr>
              <a:t>: </a:t>
            </a:r>
            <a:r>
              <a:rPr sz="1500" b="0">
                <a:solidFill>
                  <a:srgbClr val="5C656F"/>
                </a:solidFill>
                <a:latin typeface="Arial"/>
                <a:ea typeface="Microsoft YaHei"/>
              </a:rPr>
              <a:t>Monthly Management Report</a:t>
            </a:r>
          </a:p>
        </p:txBody>
      </p:sp>
      <p:sp>
        <p:nvSpPr>
          <p:cNvPr id="11" name="TextBox 10"/>
          <p:cNvSpPr txBox="1"/>
          <p:nvPr/>
        </p:nvSpPr>
        <p:spPr>
          <a:xfrm>
            <a:off x="787400" y="3911600"/>
            <a:ext cx="2654300" cy="209550"/>
          </a:xfrm>
          <a:prstGeom prst="rect">
            <a:avLst/>
          </a:prstGeom>
          <a:noFill/>
        </p:spPr>
        <p:txBody>
          <a:bodyPr wrap="none" lIns="0" tIns="0" rIns="0" bIns="0" anchor="ctr">
            <a:noAutofit/>
          </a:bodyPr>
          <a:lstStyle/>
          <a:p>
            <a:pPr algn="l"/>
            <a:r>
              <a:rPr sz="1400" b="0">
                <a:solidFill>
                  <a:srgbClr val="113247"/>
                </a:solidFill>
                <a:latin typeface="Arial"/>
                <a:ea typeface="Microsoft YaHei"/>
              </a:rPr>
              <a:t>Reporting Period</a:t>
            </a:r>
            <a:r>
              <a:rPr sz="1400" b="0">
                <a:solidFill>
                  <a:srgbClr val="4C5765"/>
                </a:solidFill>
                <a:latin typeface="Arial"/>
                <a:ea typeface="Microsoft YaHei"/>
              </a:rPr>
              <a:t>: October</a:t>
            </a:r>
            <a:r>
              <a:rPr sz="1400" b="0">
                <a:solidFill>
                  <a:srgbClr val="7D878E"/>
                </a:solidFill>
                <a:latin typeface="Arial"/>
                <a:ea typeface="Microsoft YaHei"/>
              </a:rPr>
              <a:t> </a:t>
            </a:r>
            <a:r>
              <a:rPr sz="1400" b="0">
                <a:solidFill>
                  <a:srgbClr val="525E67"/>
                </a:solidFill>
                <a:latin typeface="Arial"/>
                <a:ea typeface="Microsoft YaHei"/>
              </a:rPr>
              <a:t>2019</a:t>
            </a:r>
          </a:p>
        </p:txBody>
      </p:sp>
      <p:sp>
        <p:nvSpPr>
          <p:cNvPr id="12" name="TextBox 11"/>
          <p:cNvSpPr txBox="1"/>
          <p:nvPr/>
        </p:nvSpPr>
        <p:spPr>
          <a:xfrm>
            <a:off x="781050" y="4400550"/>
            <a:ext cx="3733800" cy="171450"/>
          </a:xfrm>
          <a:prstGeom prst="rect">
            <a:avLst/>
          </a:prstGeom>
          <a:noFill/>
        </p:spPr>
        <p:txBody>
          <a:bodyPr wrap="none" lIns="0" tIns="0" rIns="0" bIns="0" anchor="ctr">
            <a:noAutofit/>
          </a:bodyPr>
          <a:lstStyle/>
          <a:p>
            <a:pPr algn="l"/>
            <a:r>
              <a:rPr sz="1350" b="0">
                <a:solidFill>
                  <a:srgbClr val="163349"/>
                </a:solidFill>
                <a:latin typeface="Arial"/>
                <a:ea typeface="Microsoft YaHei"/>
              </a:rPr>
              <a:t>Audience:</a:t>
            </a:r>
            <a:r>
              <a:rPr sz="1350" b="0">
                <a:solidFill>
                  <a:srgbClr val="3F5365"/>
                </a:solidFill>
                <a:latin typeface="Arial"/>
                <a:ea typeface="Microsoft YaHei"/>
              </a:rPr>
              <a:t> </a:t>
            </a:r>
            <a:r>
              <a:rPr sz="1350" b="0">
                <a:solidFill>
                  <a:srgbClr val="545F68"/>
                </a:solidFill>
                <a:latin typeface="Arial"/>
                <a:ea typeface="Microsoft YaHei"/>
              </a:rPr>
              <a:t>Senior</a:t>
            </a:r>
            <a:r>
              <a:rPr sz="1350" b="0">
                <a:solidFill>
                  <a:srgbClr val="4B575F"/>
                </a:solidFill>
                <a:latin typeface="Arial"/>
                <a:ea typeface="Microsoft YaHei"/>
              </a:rPr>
              <a:t> </a:t>
            </a:r>
            <a:r>
              <a:rPr sz="1350" b="0">
                <a:solidFill>
                  <a:srgbClr val="45525B"/>
                </a:solidFill>
                <a:latin typeface="Arial"/>
                <a:ea typeface="Microsoft YaHei"/>
              </a:rPr>
              <a:t>Leadership</a:t>
            </a:r>
            <a:r>
              <a:rPr sz="1350" b="0">
                <a:solidFill>
                  <a:srgbClr val="535F69"/>
                </a:solidFill>
                <a:latin typeface="Arial"/>
                <a:ea typeface="Microsoft YaHei"/>
              </a:rPr>
              <a:t> / Executive Team</a:t>
            </a:r>
          </a:p>
        </p:txBody>
      </p:sp>
      <p:sp>
        <p:nvSpPr>
          <p:cNvPr id="13" name="TextBox 12"/>
          <p:cNvSpPr txBox="1"/>
          <p:nvPr/>
        </p:nvSpPr>
        <p:spPr>
          <a:xfrm>
            <a:off x="787400" y="4883150"/>
            <a:ext cx="4813300" cy="412750"/>
          </a:xfrm>
          <a:prstGeom prst="rect">
            <a:avLst/>
          </a:prstGeom>
          <a:noFill/>
        </p:spPr>
        <p:txBody>
          <a:bodyPr wrap="none" lIns="0" tIns="0" rIns="0" bIns="0" anchor="ctr">
            <a:noAutofit/>
          </a:bodyPr>
          <a:lstStyle/>
          <a:p>
            <a:pPr algn="ctr">
              <a:lnSpc>
                <a:spcPts val="2000"/>
              </a:lnSpc>
              <a:spcBef>
                <a:spcPts val="0"/>
              </a:spcBef>
              <a:spcAft>
                <a:spcPts val="0"/>
              </a:spcAft>
            </a:pPr>
            <a:r>
              <a:rPr sz="1250" b="0">
                <a:solidFill>
                  <a:srgbClr val="133348"/>
                </a:solidFill>
                <a:latin typeface="Arial"/>
                <a:ea typeface="Microsoft YaHei"/>
              </a:rPr>
              <a:t>Purpose: </a:t>
            </a:r>
            <a:r>
              <a:rPr sz="1250" b="0">
                <a:solidFill>
                  <a:srgbClr val="58636E"/>
                </a:solidFill>
                <a:latin typeface="Arial"/>
                <a:ea typeface="Microsoft YaHei"/>
              </a:rPr>
              <a:t>Review financial</a:t>
            </a:r>
            <a:r>
              <a:rPr sz="1250" b="0">
                <a:solidFill>
                  <a:srgbClr val="5A636D"/>
                </a:solidFill>
                <a:latin typeface="Arial"/>
                <a:ea typeface="Microsoft YaHei"/>
              </a:rPr>
              <a:t> performance</a:t>
            </a:r>
            <a:r>
              <a:rPr sz="1250" b="0">
                <a:solidFill>
                  <a:srgbClr val="616D75"/>
                </a:solidFill>
                <a:latin typeface="Arial"/>
                <a:ea typeface="Microsoft YaHei"/>
              </a:rPr>
              <a:t> and</a:t>
            </a:r>
            <a:r>
              <a:rPr sz="1250" b="0">
                <a:solidFill>
                  <a:srgbClr val="646D76"/>
                </a:solidFill>
                <a:latin typeface="Arial"/>
                <a:ea typeface="Microsoft YaHei"/>
              </a:rPr>
              <a:t> define the </a:t>
            </a:r>
            <a:r>
              <a:rPr sz="1250" b="0">
                <a:solidFill>
                  <a:srgbClr val="5B646C"/>
                </a:solidFill>
                <a:latin typeface="Arial"/>
                <a:ea typeface="Microsoft YaHei"/>
              </a:rPr>
              <a:t>strategic</a:t>
            </a:r>
          </a:p>
          <a:p>
            <a:pPr algn="ctr">
              <a:lnSpc>
                <a:spcPts val="2000"/>
              </a:lnSpc>
              <a:spcBef>
                <a:spcPts val="0"/>
              </a:spcBef>
              <a:spcAft>
                <a:spcPts val="0"/>
              </a:spcAft>
            </a:pPr>
            <a:r>
              <a:rPr sz="1250" b="0">
                <a:solidFill>
                  <a:srgbClr val="626C74"/>
                </a:solidFill>
                <a:latin typeface="Arial"/>
                <a:ea typeface="Microsoft YaHei"/>
              </a:rPr>
              <a:t>direction </a:t>
            </a:r>
            <a:r>
              <a:rPr sz="1250" b="0">
                <a:solidFill>
                  <a:srgbClr val="69747D"/>
                </a:solidFill>
                <a:latin typeface="Arial"/>
                <a:ea typeface="Microsoft YaHei"/>
              </a:rPr>
              <a:t>for</a:t>
            </a:r>
            <a:r>
              <a:rPr sz="1250" b="0">
                <a:solidFill>
                  <a:srgbClr val="656F76"/>
                </a:solidFill>
                <a:latin typeface="Arial"/>
                <a:ea typeface="Microsoft YaHei"/>
              </a:rPr>
              <a:t> sustained business</a:t>
            </a:r>
            <a:r>
              <a:rPr sz="1250" b="0">
                <a:solidFill>
                  <a:srgbClr val="5A6570"/>
                </a:solidFill>
                <a:latin typeface="Arial"/>
                <a:ea typeface="Microsoft YaHei"/>
              </a:rPr>
              <a:t> growth</a:t>
            </a:r>
          </a:p>
        </p:txBody>
      </p:sp>
      <p:sp>
        <p:nvSpPr>
          <p:cNvPr id="14" name="TextBox 13"/>
          <p:cNvSpPr txBox="1"/>
          <p:nvPr/>
        </p:nvSpPr>
        <p:spPr>
          <a:xfrm>
            <a:off x="3848100" y="6483350"/>
            <a:ext cx="1193800" cy="120650"/>
          </a:xfrm>
          <a:prstGeom prst="rect">
            <a:avLst/>
          </a:prstGeom>
          <a:noFill/>
        </p:spPr>
        <p:txBody>
          <a:bodyPr wrap="none" lIns="0" tIns="0" rIns="0" bIns="0" anchor="ctr">
            <a:noAutofit/>
          </a:bodyPr>
          <a:lstStyle/>
          <a:p>
            <a:pPr algn="l"/>
            <a:r>
              <a:rPr sz="1100" b="1">
                <a:solidFill>
                  <a:srgbClr val="4C6576"/>
                </a:solidFill>
                <a:latin typeface="Arial"/>
                <a:ea typeface="Microsoft YaHei"/>
              </a:rPr>
              <a:t>INTEGRATED</a:t>
            </a:r>
          </a:p>
        </p:txBody>
      </p:sp>
      <p:sp>
        <p:nvSpPr>
          <p:cNvPr id="15" name="TextBox 14"/>
          <p:cNvSpPr txBox="1"/>
          <p:nvPr/>
        </p:nvSpPr>
        <p:spPr>
          <a:xfrm>
            <a:off x="5778500" y="6483350"/>
            <a:ext cx="736600" cy="120650"/>
          </a:xfrm>
          <a:prstGeom prst="rect">
            <a:avLst/>
          </a:prstGeom>
          <a:noFill/>
        </p:spPr>
        <p:txBody>
          <a:bodyPr wrap="none" lIns="0" tIns="0" rIns="0" bIns="0" anchor="ctr">
            <a:noAutofit/>
          </a:bodyPr>
          <a:lstStyle/>
          <a:p>
            <a:pPr algn="l"/>
            <a:r>
              <a:rPr sz="1100" b="1">
                <a:solidFill>
                  <a:srgbClr val="4E677A"/>
                </a:solidFill>
                <a:latin typeface="Arial"/>
                <a:ea typeface="Microsoft YaHei"/>
              </a:rPr>
              <a:t>SECURE</a:t>
            </a:r>
          </a:p>
        </p:txBody>
      </p:sp>
      <p:sp>
        <p:nvSpPr>
          <p:cNvPr id="16" name="TextBox 15"/>
          <p:cNvSpPr txBox="1"/>
          <p:nvPr/>
        </p:nvSpPr>
        <p:spPr>
          <a:xfrm>
            <a:off x="7283450" y="6483350"/>
            <a:ext cx="965200" cy="120650"/>
          </a:xfrm>
          <a:prstGeom prst="rect">
            <a:avLst/>
          </a:prstGeom>
          <a:noFill/>
        </p:spPr>
        <p:txBody>
          <a:bodyPr wrap="none" lIns="0" tIns="0" rIns="0" bIns="0" anchor="ctr">
            <a:noAutofit/>
          </a:bodyPr>
          <a:lstStyle/>
          <a:p>
            <a:pPr algn="l"/>
            <a:r>
              <a:rPr sz="1100" b="1">
                <a:solidFill>
                  <a:srgbClr val="4E6676"/>
                </a:solidFill>
                <a:latin typeface="Arial"/>
                <a:ea typeface="Microsoft YaHei"/>
              </a:rPr>
              <a:t>SCALABLE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2.png"/>
          <p:cNvPicPr>
            <a:picLocks noChangeAspect="1"/>
          </p:cNvPicPr>
          <p:nvPr/>
        </p:nvPicPr>
        <p:blipFill>
          <a:blip r:embed="rId3"/>
          <a:stretch>
            <a:fillRect/>
          </a:stretch>
        </p:blipFill>
        <p:spPr>
          <a:xfrm>
            <a:off x="0" y="0"/>
            <a:ext cx="12192000" cy="6858000"/>
          </a:xfrm>
          <a:prstGeom prst="rect">
            <a:avLst/>
          </a:prstGeom>
        </p:spPr>
      </p:pic>
      <p:pic>
        <p:nvPicPr>
          <p:cNvPr id="3" name="Picture 2" descr="el_2_0.png"/>
          <p:cNvPicPr>
            <a:picLocks noChangeAspect="1"/>
          </p:cNvPicPr>
          <p:nvPr/>
        </p:nvPicPr>
        <p:blipFill>
          <a:blip r:embed="rId4"/>
          <a:stretch>
            <a:fillRect/>
          </a:stretch>
        </p:blipFill>
        <p:spPr>
          <a:xfrm>
            <a:off x="0" y="6203950"/>
            <a:ext cx="12192000" cy="508000"/>
          </a:xfrm>
          <a:prstGeom prst="rect">
            <a:avLst/>
          </a:prstGeom>
        </p:spPr>
      </p:pic>
      <p:pic>
        <p:nvPicPr>
          <p:cNvPr id="4" name="Picture 3" descr="el_2_1.png"/>
          <p:cNvPicPr>
            <a:picLocks noChangeAspect="1"/>
          </p:cNvPicPr>
          <p:nvPr/>
        </p:nvPicPr>
        <p:blipFill>
          <a:blip r:embed="rId5"/>
          <a:stretch>
            <a:fillRect/>
          </a:stretch>
        </p:blipFill>
        <p:spPr>
          <a:xfrm>
            <a:off x="9499600" y="0"/>
            <a:ext cx="2216150" cy="1276350"/>
          </a:xfrm>
          <a:prstGeom prst="rect">
            <a:avLst/>
          </a:prstGeom>
        </p:spPr>
      </p:pic>
      <p:pic>
        <p:nvPicPr>
          <p:cNvPr id="5" name="Picture 4" descr="el_2_2.png"/>
          <p:cNvPicPr>
            <a:picLocks noChangeAspect="1"/>
          </p:cNvPicPr>
          <p:nvPr/>
        </p:nvPicPr>
        <p:blipFill>
          <a:blip r:embed="rId6"/>
          <a:stretch>
            <a:fillRect/>
          </a:stretch>
        </p:blipFill>
        <p:spPr>
          <a:xfrm>
            <a:off x="2063750" y="3848100"/>
            <a:ext cx="482600" cy="838200"/>
          </a:xfrm>
          <a:prstGeom prst="rect">
            <a:avLst/>
          </a:prstGeom>
        </p:spPr>
      </p:pic>
      <p:pic>
        <p:nvPicPr>
          <p:cNvPr id="6" name="Picture 5" descr="el_2_3.png"/>
          <p:cNvPicPr>
            <a:picLocks noChangeAspect="1"/>
          </p:cNvPicPr>
          <p:nvPr/>
        </p:nvPicPr>
        <p:blipFill>
          <a:blip r:embed="rId7"/>
          <a:stretch>
            <a:fillRect/>
          </a:stretch>
        </p:blipFill>
        <p:spPr>
          <a:xfrm>
            <a:off x="2133600" y="3016250"/>
            <a:ext cx="412750" cy="831850"/>
          </a:xfrm>
          <a:prstGeom prst="rect">
            <a:avLst/>
          </a:prstGeom>
        </p:spPr>
      </p:pic>
      <p:pic>
        <p:nvPicPr>
          <p:cNvPr id="7" name="Picture 6" descr="el_2_4.png"/>
          <p:cNvPicPr>
            <a:picLocks noChangeAspect="1"/>
          </p:cNvPicPr>
          <p:nvPr/>
        </p:nvPicPr>
        <p:blipFill>
          <a:blip r:embed="rId8"/>
          <a:stretch>
            <a:fillRect/>
          </a:stretch>
        </p:blipFill>
        <p:spPr>
          <a:xfrm>
            <a:off x="2089150" y="2305050"/>
            <a:ext cx="457200" cy="711200"/>
          </a:xfrm>
          <a:prstGeom prst="rect">
            <a:avLst/>
          </a:prstGeom>
        </p:spPr>
      </p:pic>
      <p:pic>
        <p:nvPicPr>
          <p:cNvPr id="8" name="Picture 7" descr="el_2_5.png"/>
          <p:cNvPicPr>
            <a:picLocks noChangeAspect="1"/>
          </p:cNvPicPr>
          <p:nvPr/>
        </p:nvPicPr>
        <p:blipFill>
          <a:blip r:embed="rId9"/>
          <a:stretch>
            <a:fillRect/>
          </a:stretch>
        </p:blipFill>
        <p:spPr>
          <a:xfrm>
            <a:off x="8420100" y="2546350"/>
            <a:ext cx="3073400" cy="139700"/>
          </a:xfrm>
          <a:prstGeom prst="rect">
            <a:avLst/>
          </a:prstGeom>
        </p:spPr>
      </p:pic>
      <p:pic>
        <p:nvPicPr>
          <p:cNvPr id="9" name="Picture 8" descr="el_2_6.png"/>
          <p:cNvPicPr>
            <a:picLocks noChangeAspect="1"/>
          </p:cNvPicPr>
          <p:nvPr/>
        </p:nvPicPr>
        <p:blipFill>
          <a:blip r:embed="rId10"/>
          <a:stretch>
            <a:fillRect/>
          </a:stretch>
        </p:blipFill>
        <p:spPr>
          <a:xfrm>
            <a:off x="2571750" y="2565400"/>
            <a:ext cx="5810250" cy="95250"/>
          </a:xfrm>
          <a:prstGeom prst="rect">
            <a:avLst/>
          </a:prstGeom>
        </p:spPr>
      </p:pic>
      <p:pic>
        <p:nvPicPr>
          <p:cNvPr id="10" name="Picture 9" descr="el_2_7.png"/>
          <p:cNvPicPr>
            <a:picLocks noChangeAspect="1"/>
          </p:cNvPicPr>
          <p:nvPr/>
        </p:nvPicPr>
        <p:blipFill>
          <a:blip r:embed="rId11"/>
          <a:stretch>
            <a:fillRect/>
          </a:stretch>
        </p:blipFill>
        <p:spPr>
          <a:xfrm>
            <a:off x="2298700" y="1778000"/>
            <a:ext cx="234950" cy="527050"/>
          </a:xfrm>
          <a:prstGeom prst="rect">
            <a:avLst/>
          </a:prstGeom>
        </p:spPr>
      </p:pic>
      <p:pic>
        <p:nvPicPr>
          <p:cNvPr id="11" name="Picture 10" descr="el_2_8.png"/>
          <p:cNvPicPr>
            <a:picLocks noChangeAspect="1"/>
          </p:cNvPicPr>
          <p:nvPr/>
        </p:nvPicPr>
        <p:blipFill>
          <a:blip r:embed="rId12"/>
          <a:stretch>
            <a:fillRect/>
          </a:stretch>
        </p:blipFill>
        <p:spPr>
          <a:xfrm>
            <a:off x="2203450" y="5626100"/>
            <a:ext cx="139700" cy="330200"/>
          </a:xfrm>
          <a:prstGeom prst="rect">
            <a:avLst/>
          </a:prstGeom>
        </p:spPr>
      </p:pic>
      <p:pic>
        <p:nvPicPr>
          <p:cNvPr id="12" name="Picture 11" descr="el_2_9.png"/>
          <p:cNvPicPr>
            <a:picLocks noChangeAspect="1"/>
          </p:cNvPicPr>
          <p:nvPr/>
        </p:nvPicPr>
        <p:blipFill>
          <a:blip r:embed="rId13"/>
          <a:stretch>
            <a:fillRect/>
          </a:stretch>
        </p:blipFill>
        <p:spPr>
          <a:xfrm>
            <a:off x="2298700" y="4686300"/>
            <a:ext cx="107950" cy="120650"/>
          </a:xfrm>
          <a:prstGeom prst="rect">
            <a:avLst/>
          </a:prstGeom>
        </p:spPr>
      </p:pic>
      <p:pic>
        <p:nvPicPr>
          <p:cNvPr id="13" name="Picture 12" descr="el_2_10.png"/>
          <p:cNvPicPr>
            <a:picLocks noChangeAspect="1"/>
          </p:cNvPicPr>
          <p:nvPr/>
        </p:nvPicPr>
        <p:blipFill>
          <a:blip r:embed="rId14"/>
          <a:stretch>
            <a:fillRect/>
          </a:stretch>
        </p:blipFill>
        <p:spPr>
          <a:xfrm>
            <a:off x="7245350" y="5099050"/>
            <a:ext cx="425450" cy="44450"/>
          </a:xfrm>
          <a:prstGeom prst="rect">
            <a:avLst/>
          </a:prstGeom>
        </p:spPr>
      </p:pic>
      <p:pic>
        <p:nvPicPr>
          <p:cNvPr id="14" name="Picture 13" descr="el_2_11.png"/>
          <p:cNvPicPr>
            <a:picLocks noChangeAspect="1"/>
          </p:cNvPicPr>
          <p:nvPr/>
        </p:nvPicPr>
        <p:blipFill>
          <a:blip r:embed="rId15"/>
          <a:stretch>
            <a:fillRect/>
          </a:stretch>
        </p:blipFill>
        <p:spPr>
          <a:xfrm>
            <a:off x="2298700" y="5511800"/>
            <a:ext cx="107950" cy="114300"/>
          </a:xfrm>
          <a:prstGeom prst="rect">
            <a:avLst/>
          </a:prstGeom>
        </p:spPr>
      </p:pic>
      <p:pic>
        <p:nvPicPr>
          <p:cNvPr id="15" name="Picture 14" descr="el_2_12.png"/>
          <p:cNvPicPr>
            <a:picLocks noChangeAspect="1"/>
          </p:cNvPicPr>
          <p:nvPr/>
        </p:nvPicPr>
        <p:blipFill>
          <a:blip r:embed="rId16"/>
          <a:stretch>
            <a:fillRect/>
          </a:stretch>
        </p:blipFill>
        <p:spPr>
          <a:xfrm>
            <a:off x="11341100" y="4241800"/>
            <a:ext cx="127000" cy="88900"/>
          </a:xfrm>
          <a:prstGeom prst="rect">
            <a:avLst/>
          </a:prstGeom>
        </p:spPr>
      </p:pic>
      <p:pic>
        <p:nvPicPr>
          <p:cNvPr id="16" name="Picture 15" descr="el_2_13.png"/>
          <p:cNvPicPr>
            <a:picLocks noChangeAspect="1"/>
          </p:cNvPicPr>
          <p:nvPr/>
        </p:nvPicPr>
        <p:blipFill>
          <a:blip r:embed="rId17"/>
          <a:stretch>
            <a:fillRect/>
          </a:stretch>
        </p:blipFill>
        <p:spPr>
          <a:xfrm>
            <a:off x="11341100" y="3409950"/>
            <a:ext cx="127000" cy="88900"/>
          </a:xfrm>
          <a:prstGeom prst="rect">
            <a:avLst/>
          </a:prstGeom>
        </p:spPr>
      </p:pic>
      <p:pic>
        <p:nvPicPr>
          <p:cNvPr id="17" name="Picture 16" descr="el_2_14.png"/>
          <p:cNvPicPr>
            <a:picLocks noChangeAspect="1"/>
          </p:cNvPicPr>
          <p:nvPr/>
        </p:nvPicPr>
        <p:blipFill>
          <a:blip r:embed="rId18"/>
          <a:stretch>
            <a:fillRect/>
          </a:stretch>
        </p:blipFill>
        <p:spPr>
          <a:xfrm>
            <a:off x="11341100" y="5073650"/>
            <a:ext cx="120650" cy="88900"/>
          </a:xfrm>
          <a:prstGeom prst="rect">
            <a:avLst/>
          </a:prstGeom>
        </p:spPr>
      </p:pic>
      <p:pic>
        <p:nvPicPr>
          <p:cNvPr id="18" name="Picture 17" descr="el_2_15.png"/>
          <p:cNvPicPr>
            <a:picLocks noChangeAspect="1"/>
          </p:cNvPicPr>
          <p:nvPr/>
        </p:nvPicPr>
        <p:blipFill>
          <a:blip r:embed="rId19"/>
          <a:stretch>
            <a:fillRect/>
          </a:stretch>
        </p:blipFill>
        <p:spPr>
          <a:xfrm>
            <a:off x="6451600" y="5099050"/>
            <a:ext cx="323850" cy="44450"/>
          </a:xfrm>
          <a:prstGeom prst="rect">
            <a:avLst/>
          </a:prstGeom>
        </p:spPr>
      </p:pic>
      <p:pic>
        <p:nvPicPr>
          <p:cNvPr id="19" name="Picture 18" descr="el_2_16.png"/>
          <p:cNvPicPr>
            <a:picLocks noChangeAspect="1"/>
          </p:cNvPicPr>
          <p:nvPr/>
        </p:nvPicPr>
        <p:blipFill>
          <a:blip r:embed="rId20"/>
          <a:stretch>
            <a:fillRect/>
          </a:stretch>
        </p:blipFill>
        <p:spPr>
          <a:xfrm>
            <a:off x="5981700" y="5099050"/>
            <a:ext cx="285750" cy="44450"/>
          </a:xfrm>
          <a:prstGeom prst="rect">
            <a:avLst/>
          </a:prstGeom>
        </p:spPr>
      </p:pic>
      <p:pic>
        <p:nvPicPr>
          <p:cNvPr id="20" name="Picture 19" descr="el_2_17.png"/>
          <p:cNvPicPr>
            <a:picLocks noChangeAspect="1"/>
          </p:cNvPicPr>
          <p:nvPr/>
        </p:nvPicPr>
        <p:blipFill>
          <a:blip r:embed="rId21"/>
          <a:stretch>
            <a:fillRect/>
          </a:stretch>
        </p:blipFill>
        <p:spPr>
          <a:xfrm>
            <a:off x="4394200" y="5099050"/>
            <a:ext cx="222250" cy="44450"/>
          </a:xfrm>
          <a:prstGeom prst="rect">
            <a:avLst/>
          </a:prstGeom>
        </p:spPr>
      </p:pic>
      <p:pic>
        <p:nvPicPr>
          <p:cNvPr id="21" name="Picture 20" descr="el_2_18.png"/>
          <p:cNvPicPr>
            <a:picLocks noChangeAspect="1"/>
          </p:cNvPicPr>
          <p:nvPr/>
        </p:nvPicPr>
        <p:blipFill>
          <a:blip r:embed="rId22"/>
          <a:stretch>
            <a:fillRect/>
          </a:stretch>
        </p:blipFill>
        <p:spPr>
          <a:xfrm>
            <a:off x="11811000" y="1263650"/>
            <a:ext cx="88900" cy="76200"/>
          </a:xfrm>
          <a:prstGeom prst="rect">
            <a:avLst/>
          </a:prstGeom>
        </p:spPr>
      </p:pic>
      <p:pic>
        <p:nvPicPr>
          <p:cNvPr id="22" name="Picture 21" descr="el_2_19.png"/>
          <p:cNvPicPr>
            <a:picLocks noChangeAspect="1"/>
          </p:cNvPicPr>
          <p:nvPr/>
        </p:nvPicPr>
        <p:blipFill>
          <a:blip r:embed="rId23"/>
          <a:stretch>
            <a:fillRect/>
          </a:stretch>
        </p:blipFill>
        <p:spPr>
          <a:xfrm>
            <a:off x="8578850" y="5099050"/>
            <a:ext cx="184150" cy="44450"/>
          </a:xfrm>
          <a:prstGeom prst="rect">
            <a:avLst/>
          </a:prstGeom>
        </p:spPr>
      </p:pic>
      <p:sp>
        <p:nvSpPr>
          <p:cNvPr id="23" name="TextBox 22"/>
          <p:cNvSpPr txBox="1"/>
          <p:nvPr/>
        </p:nvSpPr>
        <p:spPr>
          <a:xfrm>
            <a:off x="2800350" y="2089150"/>
            <a:ext cx="6743700" cy="254000"/>
          </a:xfrm>
          <a:prstGeom prst="rect">
            <a:avLst/>
          </a:prstGeom>
          <a:noFill/>
        </p:spPr>
        <p:txBody>
          <a:bodyPr wrap="none" lIns="0" tIns="0" rIns="0" bIns="0" anchor="ctr">
            <a:noAutofit/>
          </a:bodyPr>
          <a:lstStyle/>
          <a:p>
            <a:pPr algn="l"/>
            <a:r>
              <a:rPr sz="1650" b="1">
                <a:solidFill>
                  <a:srgbClr val="0A2C32"/>
                </a:solidFill>
                <a:latin typeface="Arial"/>
                <a:ea typeface="Microsoft YaHei"/>
              </a:rPr>
              <a:t>Introduction: The</a:t>
            </a:r>
            <a:r>
              <a:rPr sz="1650" b="1">
                <a:solidFill>
                  <a:srgbClr val="585959"/>
                </a:solidFill>
                <a:latin typeface="Arial"/>
                <a:ea typeface="Microsoft YaHei"/>
              </a:rPr>
              <a:t> </a:t>
            </a:r>
            <a:r>
              <a:rPr sz="1650" b="1">
                <a:solidFill>
                  <a:srgbClr val="414342"/>
                </a:solidFill>
                <a:latin typeface="Arial"/>
                <a:ea typeface="Microsoft YaHei"/>
              </a:rPr>
              <a:t>strategic question raised</a:t>
            </a:r>
            <a:r>
              <a:rPr sz="1650" b="1">
                <a:solidFill>
                  <a:srgbClr val="CDCDCF"/>
                </a:solidFill>
                <a:latin typeface="Arial"/>
                <a:ea typeface="Microsoft YaHei"/>
              </a:rPr>
              <a:t> </a:t>
            </a:r>
            <a:r>
              <a:rPr sz="1650" b="1">
                <a:solidFill>
                  <a:srgbClr val="555656"/>
                </a:solidFill>
                <a:latin typeface="Arial"/>
                <a:ea typeface="Microsoft YaHei"/>
              </a:rPr>
              <a:t>by </a:t>
            </a:r>
            <a:r>
              <a:rPr sz="1650" b="1">
                <a:solidFill>
                  <a:srgbClr val="4E4F4F"/>
                </a:solidFill>
                <a:latin typeface="Arial"/>
                <a:ea typeface="Microsoft YaHei"/>
              </a:rPr>
              <a:t>this </a:t>
            </a:r>
            <a:r>
              <a:rPr sz="1650" b="1">
                <a:solidFill>
                  <a:srgbClr val="454647"/>
                </a:solidFill>
                <a:latin typeface="Arial"/>
                <a:ea typeface="Microsoft YaHei"/>
              </a:rPr>
              <a:t>month's</a:t>
            </a:r>
            <a:r>
              <a:rPr sz="1650" b="1">
                <a:solidFill>
                  <a:srgbClr val="2A292B"/>
                </a:solidFill>
                <a:latin typeface="Arial"/>
                <a:ea typeface="Microsoft YaHei"/>
              </a:rPr>
              <a:t> </a:t>
            </a:r>
            <a:r>
              <a:rPr sz="1650" b="1">
                <a:solidFill>
                  <a:srgbClr val="444443"/>
                </a:solidFill>
                <a:latin typeface="Arial"/>
                <a:ea typeface="Microsoft YaHei"/>
              </a:rPr>
              <a:t>numbers</a:t>
            </a:r>
          </a:p>
        </p:txBody>
      </p:sp>
      <p:sp>
        <p:nvSpPr>
          <p:cNvPr id="24" name="TextBox 23"/>
          <p:cNvSpPr txBox="1"/>
          <p:nvPr/>
        </p:nvSpPr>
        <p:spPr>
          <a:xfrm>
            <a:off x="2800350" y="2914650"/>
            <a:ext cx="6496050" cy="273050"/>
          </a:xfrm>
          <a:prstGeom prst="rect">
            <a:avLst/>
          </a:prstGeom>
          <a:noFill/>
        </p:spPr>
        <p:txBody>
          <a:bodyPr wrap="none" lIns="0" tIns="0" rIns="0" bIns="0" anchor="ctr">
            <a:noAutofit/>
          </a:bodyPr>
          <a:lstStyle/>
          <a:p>
            <a:pPr algn="l"/>
            <a:r>
              <a:rPr sz="1850" b="1">
                <a:solidFill>
                  <a:srgbClr val="082B31"/>
                </a:solidFill>
                <a:latin typeface="Arial"/>
                <a:ea typeface="Microsoft YaHei"/>
              </a:rPr>
              <a:t>Background: How</a:t>
            </a:r>
            <a:r>
              <a:rPr sz="1850" b="1">
                <a:solidFill>
                  <a:srgbClr val="5D5E5C"/>
                </a:solidFill>
                <a:latin typeface="Arial"/>
                <a:ea typeface="Microsoft YaHei"/>
              </a:rPr>
              <a:t> </a:t>
            </a:r>
            <a:r>
              <a:rPr sz="1850" b="1">
                <a:solidFill>
                  <a:srgbClr val="444545"/>
                </a:solidFill>
                <a:latin typeface="Arial"/>
                <a:ea typeface="Microsoft YaHei"/>
              </a:rPr>
              <a:t>we measure performance — </a:t>
            </a:r>
            <a:r>
              <a:rPr sz="1850" b="1">
                <a:solidFill>
                  <a:srgbClr val="737473"/>
                </a:solidFill>
                <a:latin typeface="Arial"/>
                <a:ea typeface="Microsoft YaHei"/>
              </a:rPr>
              <a:t>the</a:t>
            </a:r>
            <a:r>
              <a:rPr sz="1850" b="1">
                <a:solidFill>
                  <a:srgbClr val="1A1B1A"/>
                </a:solidFill>
                <a:latin typeface="Arial"/>
                <a:ea typeface="Microsoft YaHei"/>
              </a:rPr>
              <a:t> </a:t>
            </a:r>
            <a:r>
              <a:rPr sz="1850" b="1">
                <a:solidFill>
                  <a:srgbClr val="464546"/>
                </a:solidFill>
                <a:latin typeface="Arial"/>
                <a:ea typeface="Microsoft YaHei"/>
              </a:rPr>
              <a:t>KPI scorecard</a:t>
            </a:r>
          </a:p>
        </p:txBody>
      </p:sp>
      <p:sp>
        <p:nvSpPr>
          <p:cNvPr id="25" name="TextBox 24"/>
          <p:cNvSpPr txBox="1"/>
          <p:nvPr/>
        </p:nvSpPr>
        <p:spPr>
          <a:xfrm>
            <a:off x="2800350" y="3759200"/>
            <a:ext cx="7988300" cy="266700"/>
          </a:xfrm>
          <a:prstGeom prst="rect">
            <a:avLst/>
          </a:prstGeom>
          <a:noFill/>
        </p:spPr>
        <p:txBody>
          <a:bodyPr wrap="none" lIns="0" tIns="0" rIns="0" bIns="0" anchor="ctr">
            <a:noAutofit/>
          </a:bodyPr>
          <a:lstStyle/>
          <a:p>
            <a:pPr algn="l"/>
            <a:r>
              <a:rPr sz="1700" b="1">
                <a:solidFill>
                  <a:srgbClr val="0B2C33"/>
                </a:solidFill>
                <a:latin typeface="Arial"/>
                <a:ea typeface="Microsoft YaHei"/>
              </a:rPr>
              <a:t>Results: Two</a:t>
            </a:r>
            <a:r>
              <a:rPr sz="1700" b="1">
                <a:solidFill>
                  <a:srgbClr val="404041"/>
                </a:solidFill>
                <a:latin typeface="Arial"/>
                <a:ea typeface="Microsoft YaHei"/>
              </a:rPr>
              <a:t> contrasting</a:t>
            </a:r>
            <a:r>
              <a:rPr sz="1700" b="1">
                <a:solidFill>
                  <a:srgbClr val="3F3F3F"/>
                </a:solidFill>
                <a:latin typeface="Arial"/>
                <a:ea typeface="Microsoft YaHei"/>
              </a:rPr>
              <a:t> stories — </a:t>
            </a:r>
            <a:r>
              <a:rPr sz="1700" b="1">
                <a:solidFill>
                  <a:srgbClr val="515051"/>
                </a:solidFill>
                <a:latin typeface="Arial"/>
                <a:ea typeface="Microsoft YaHei"/>
              </a:rPr>
              <a:t>strong</a:t>
            </a:r>
            <a:r>
              <a:rPr sz="1700" b="1">
                <a:solidFill>
                  <a:srgbClr val="383838"/>
                </a:solidFill>
                <a:latin typeface="Arial"/>
                <a:ea typeface="Microsoft YaHei"/>
              </a:rPr>
              <a:t> margins</a:t>
            </a:r>
            <a:r>
              <a:rPr sz="1700" b="1">
                <a:solidFill>
                  <a:srgbClr val="5F6061"/>
                </a:solidFill>
                <a:latin typeface="Arial"/>
                <a:ea typeface="Microsoft YaHei"/>
              </a:rPr>
              <a:t> </a:t>
            </a:r>
            <a:r>
              <a:rPr sz="1700" b="1">
                <a:solidFill>
                  <a:srgbClr val="3D3C3D"/>
                </a:solidFill>
                <a:latin typeface="Arial"/>
                <a:ea typeface="Microsoft YaHei"/>
              </a:rPr>
              <a:t>vs. stalling growth</a:t>
            </a:r>
            <a:r>
              <a:rPr sz="1700" b="1">
                <a:solidFill>
                  <a:srgbClr val="272627"/>
                </a:solidFill>
                <a:latin typeface="Arial"/>
                <a:ea typeface="Microsoft YaHei"/>
              </a:rPr>
              <a:t> and</a:t>
            </a:r>
            <a:r>
              <a:rPr sz="1700" b="1">
                <a:solidFill>
                  <a:srgbClr val="454646"/>
                </a:solidFill>
                <a:latin typeface="Arial"/>
                <a:ea typeface="Microsoft YaHei"/>
              </a:rPr>
              <a:t> </a:t>
            </a:r>
            <a:r>
              <a:rPr sz="1700" b="1">
                <a:solidFill>
                  <a:srgbClr val="3F403F"/>
                </a:solidFill>
                <a:latin typeface="Arial"/>
                <a:ea typeface="Microsoft YaHei"/>
              </a:rPr>
              <a:t>tight</a:t>
            </a:r>
            <a:r>
              <a:rPr sz="1700" b="1">
                <a:solidFill>
                  <a:srgbClr val="273236"/>
                </a:solidFill>
                <a:latin typeface="Arial"/>
                <a:ea typeface="Microsoft YaHei"/>
              </a:rPr>
              <a:t> </a:t>
            </a:r>
            <a:r>
              <a:rPr sz="1700" b="1">
                <a:solidFill>
                  <a:srgbClr val="383A39"/>
                </a:solidFill>
                <a:latin typeface="Arial"/>
                <a:ea typeface="Microsoft YaHei"/>
              </a:rPr>
              <a:t>cash</a:t>
            </a:r>
          </a:p>
        </p:txBody>
      </p:sp>
      <p:sp>
        <p:nvSpPr>
          <p:cNvPr id="26" name="TextBox 25"/>
          <p:cNvSpPr txBox="1"/>
          <p:nvPr/>
        </p:nvSpPr>
        <p:spPr>
          <a:xfrm>
            <a:off x="2800350" y="4648200"/>
            <a:ext cx="6108700" cy="215900"/>
          </a:xfrm>
          <a:prstGeom prst="rect">
            <a:avLst/>
          </a:prstGeom>
          <a:noFill/>
        </p:spPr>
        <p:txBody>
          <a:bodyPr wrap="none" lIns="0" tIns="0" rIns="0" bIns="0" anchor="ctr">
            <a:noAutofit/>
          </a:bodyPr>
          <a:lstStyle/>
          <a:p>
            <a:pPr algn="l"/>
            <a:r>
              <a:rPr sz="1650" b="1">
                <a:solidFill>
                  <a:srgbClr val="0A2C34"/>
                </a:solidFill>
                <a:latin typeface="Arial"/>
                <a:ea typeface="Microsoft YaHei"/>
              </a:rPr>
              <a:t>Discussion: </a:t>
            </a:r>
            <a:r>
              <a:rPr sz="1650" b="1">
                <a:solidFill>
                  <a:srgbClr val="37393E"/>
                </a:solidFill>
                <a:latin typeface="Arial"/>
                <a:ea typeface="Microsoft YaHei"/>
              </a:rPr>
              <a:t>Mapping</a:t>
            </a:r>
            <a:r>
              <a:rPr sz="1650" b="1">
                <a:solidFill>
                  <a:srgbClr val="434445"/>
                </a:solidFill>
                <a:latin typeface="Arial"/>
                <a:ea typeface="Microsoft YaHei"/>
              </a:rPr>
              <a:t> our growth trajectory and cost structure</a:t>
            </a:r>
          </a:p>
        </p:txBody>
      </p:sp>
      <p:sp>
        <p:nvSpPr>
          <p:cNvPr id="27" name="TextBox 26"/>
          <p:cNvSpPr txBox="1"/>
          <p:nvPr/>
        </p:nvSpPr>
        <p:spPr>
          <a:xfrm>
            <a:off x="2794000" y="5429250"/>
            <a:ext cx="5867400" cy="273050"/>
          </a:xfrm>
          <a:prstGeom prst="rect">
            <a:avLst/>
          </a:prstGeom>
          <a:noFill/>
        </p:spPr>
        <p:txBody>
          <a:bodyPr wrap="none" lIns="0" tIns="0" rIns="0" bIns="0" anchor="ctr">
            <a:noAutofit/>
          </a:bodyPr>
          <a:lstStyle/>
          <a:p>
            <a:pPr algn="l"/>
            <a:r>
              <a:rPr sz="1750" b="1">
                <a:solidFill>
                  <a:srgbClr val="092D34"/>
                </a:solidFill>
                <a:latin typeface="Arial"/>
                <a:ea typeface="Microsoft YaHei"/>
              </a:rPr>
              <a:t>Conclusion: A </a:t>
            </a:r>
            <a:r>
              <a:rPr sz="1750" b="1">
                <a:solidFill>
                  <a:srgbClr val="404141"/>
                </a:solidFill>
                <a:latin typeface="Arial"/>
                <a:ea typeface="Microsoft YaHei"/>
              </a:rPr>
              <a:t>proposed</a:t>
            </a:r>
            <a:r>
              <a:rPr sz="1750" b="1">
                <a:solidFill>
                  <a:srgbClr val="464748"/>
                </a:solidFill>
                <a:latin typeface="Arial"/>
                <a:ea typeface="Microsoft YaHei"/>
              </a:rPr>
              <a:t> strategic direction to </a:t>
            </a:r>
            <a:r>
              <a:rPr sz="1750" b="1">
                <a:solidFill>
                  <a:srgbClr val="424342"/>
                </a:solidFill>
                <a:latin typeface="Arial"/>
                <a:ea typeface="Microsoft YaHei"/>
              </a:rPr>
              <a:t>drive growth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3.png"/>
          <p:cNvPicPr>
            <a:picLocks noChangeAspect="1"/>
          </p:cNvPicPr>
          <p:nvPr/>
        </p:nvPicPr>
        <p:blipFill>
          <a:blip r:embed="rId3"/>
          <a:stretch>
            <a:fillRect/>
          </a:stretch>
        </p:blipFill>
        <p:spPr>
          <a:xfrm>
            <a:off x="0" y="0"/>
            <a:ext cx="12192000" cy="6858000"/>
          </a:xfrm>
          <a:prstGeom prst="rect">
            <a:avLst/>
          </a:prstGeom>
        </p:spPr>
      </p:pic>
      <p:pic>
        <p:nvPicPr>
          <p:cNvPr id="3" name="Picture 2" descr="el_3_0.png"/>
          <p:cNvPicPr>
            <a:picLocks noChangeAspect="1"/>
          </p:cNvPicPr>
          <p:nvPr/>
        </p:nvPicPr>
        <p:blipFill>
          <a:blip r:embed="rId4"/>
          <a:stretch>
            <a:fillRect/>
          </a:stretch>
        </p:blipFill>
        <p:spPr>
          <a:xfrm>
            <a:off x="266700" y="673100"/>
            <a:ext cx="11652250" cy="234950"/>
          </a:xfrm>
          <a:prstGeom prst="rect">
            <a:avLst/>
          </a:prstGeom>
        </p:spPr>
      </p:pic>
      <p:pic>
        <p:nvPicPr>
          <p:cNvPr id="4" name="Picture 3" descr="el_3_1.png"/>
          <p:cNvPicPr>
            <a:picLocks noChangeAspect="1"/>
          </p:cNvPicPr>
          <p:nvPr/>
        </p:nvPicPr>
        <p:blipFill>
          <a:blip r:embed="rId5"/>
          <a:stretch>
            <a:fillRect/>
          </a:stretch>
        </p:blipFill>
        <p:spPr>
          <a:xfrm>
            <a:off x="114300" y="1009650"/>
            <a:ext cx="444500" cy="1587500"/>
          </a:xfrm>
          <a:prstGeom prst="rect">
            <a:avLst/>
          </a:prstGeom>
        </p:spPr>
      </p:pic>
      <p:pic>
        <p:nvPicPr>
          <p:cNvPr id="5" name="Picture 4" descr="el_3_2.png"/>
          <p:cNvPicPr>
            <a:picLocks noChangeAspect="1"/>
          </p:cNvPicPr>
          <p:nvPr/>
        </p:nvPicPr>
        <p:blipFill>
          <a:blip r:embed="rId6"/>
          <a:stretch>
            <a:fillRect/>
          </a:stretch>
        </p:blipFill>
        <p:spPr>
          <a:xfrm>
            <a:off x="11645900" y="2470150"/>
            <a:ext cx="444500" cy="1536700"/>
          </a:xfrm>
          <a:prstGeom prst="rect">
            <a:avLst/>
          </a:prstGeom>
        </p:spPr>
      </p:pic>
      <p:pic>
        <p:nvPicPr>
          <p:cNvPr id="6" name="Picture 5" descr="el_3_3.png"/>
          <p:cNvPicPr>
            <a:picLocks noChangeAspect="1"/>
          </p:cNvPicPr>
          <p:nvPr/>
        </p:nvPicPr>
        <p:blipFill>
          <a:blip r:embed="rId7"/>
          <a:stretch>
            <a:fillRect/>
          </a:stretch>
        </p:blipFill>
        <p:spPr>
          <a:xfrm>
            <a:off x="107950" y="3898900"/>
            <a:ext cx="457200" cy="1466850"/>
          </a:xfrm>
          <a:prstGeom prst="rect">
            <a:avLst/>
          </a:prstGeom>
        </p:spPr>
      </p:pic>
      <p:pic>
        <p:nvPicPr>
          <p:cNvPr id="7" name="Picture 6" descr="el_3_4.png"/>
          <p:cNvPicPr>
            <a:picLocks noChangeAspect="1"/>
          </p:cNvPicPr>
          <p:nvPr/>
        </p:nvPicPr>
        <p:blipFill>
          <a:blip r:embed="rId8"/>
          <a:stretch>
            <a:fillRect/>
          </a:stretch>
        </p:blipFill>
        <p:spPr>
          <a:xfrm>
            <a:off x="11652250" y="5226050"/>
            <a:ext cx="438150" cy="1479550"/>
          </a:xfrm>
          <a:prstGeom prst="rect">
            <a:avLst/>
          </a:prstGeom>
        </p:spPr>
      </p:pic>
      <p:pic>
        <p:nvPicPr>
          <p:cNvPr id="8" name="Picture 7" descr="el_3_5.png"/>
          <p:cNvPicPr>
            <a:picLocks noChangeAspect="1"/>
          </p:cNvPicPr>
          <p:nvPr/>
        </p:nvPicPr>
        <p:blipFill>
          <a:blip r:embed="rId9"/>
          <a:stretch>
            <a:fillRect/>
          </a:stretch>
        </p:blipFill>
        <p:spPr>
          <a:xfrm>
            <a:off x="5689600" y="6305550"/>
            <a:ext cx="869950" cy="95250"/>
          </a:xfrm>
          <a:prstGeom prst="rect">
            <a:avLst/>
          </a:prstGeom>
        </p:spPr>
      </p:pic>
      <p:pic>
        <p:nvPicPr>
          <p:cNvPr id="9" name="Picture 8" descr="el_3_6.png"/>
          <p:cNvPicPr>
            <a:picLocks noChangeAspect="1"/>
          </p:cNvPicPr>
          <p:nvPr/>
        </p:nvPicPr>
        <p:blipFill>
          <a:blip r:embed="rId10"/>
          <a:stretch>
            <a:fillRect/>
          </a:stretch>
        </p:blipFill>
        <p:spPr>
          <a:xfrm>
            <a:off x="800100" y="5003800"/>
            <a:ext cx="863600" cy="95250"/>
          </a:xfrm>
          <a:prstGeom prst="rect">
            <a:avLst/>
          </a:prstGeom>
        </p:spPr>
      </p:pic>
      <p:pic>
        <p:nvPicPr>
          <p:cNvPr id="10" name="Picture 9" descr="el_3_7.png"/>
          <p:cNvPicPr>
            <a:picLocks noChangeAspect="1"/>
          </p:cNvPicPr>
          <p:nvPr/>
        </p:nvPicPr>
        <p:blipFill>
          <a:blip r:embed="rId11"/>
          <a:stretch>
            <a:fillRect/>
          </a:stretch>
        </p:blipFill>
        <p:spPr>
          <a:xfrm>
            <a:off x="5695950" y="3594100"/>
            <a:ext cx="869950" cy="88900"/>
          </a:xfrm>
          <a:prstGeom prst="rect">
            <a:avLst/>
          </a:prstGeom>
        </p:spPr>
      </p:pic>
      <p:pic>
        <p:nvPicPr>
          <p:cNvPr id="11" name="Picture 10" descr="el_3_8.png"/>
          <p:cNvPicPr>
            <a:picLocks noChangeAspect="1"/>
          </p:cNvPicPr>
          <p:nvPr/>
        </p:nvPicPr>
        <p:blipFill>
          <a:blip r:embed="rId12"/>
          <a:stretch>
            <a:fillRect/>
          </a:stretch>
        </p:blipFill>
        <p:spPr>
          <a:xfrm>
            <a:off x="819150" y="2171700"/>
            <a:ext cx="831850" cy="88900"/>
          </a:xfrm>
          <a:prstGeom prst="rect">
            <a:avLst/>
          </a:prstGeom>
        </p:spPr>
      </p:pic>
      <p:pic>
        <p:nvPicPr>
          <p:cNvPr id="12" name="Picture 11" descr="el_3_9.png"/>
          <p:cNvPicPr>
            <a:picLocks noChangeAspect="1"/>
          </p:cNvPicPr>
          <p:nvPr/>
        </p:nvPicPr>
        <p:blipFill>
          <a:blip r:embed="rId13"/>
          <a:stretch>
            <a:fillRect/>
          </a:stretch>
        </p:blipFill>
        <p:spPr>
          <a:xfrm>
            <a:off x="6845300" y="5499100"/>
            <a:ext cx="44450" cy="939800"/>
          </a:xfrm>
          <a:prstGeom prst="rect">
            <a:avLst/>
          </a:prstGeom>
        </p:spPr>
      </p:pic>
      <p:sp>
        <p:nvSpPr>
          <p:cNvPr id="13" name="TextBox 12"/>
          <p:cNvSpPr txBox="1"/>
          <p:nvPr/>
        </p:nvSpPr>
        <p:spPr>
          <a:xfrm>
            <a:off x="304800" y="292100"/>
            <a:ext cx="10045700" cy="311150"/>
          </a:xfrm>
          <a:prstGeom prst="rect">
            <a:avLst/>
          </a:prstGeom>
          <a:noFill/>
        </p:spPr>
        <p:txBody>
          <a:bodyPr wrap="none" lIns="0" tIns="0" rIns="0" bIns="0" anchor="ctr">
            <a:noAutofit/>
          </a:bodyPr>
          <a:lstStyle/>
          <a:p>
            <a:pPr algn="l"/>
            <a:r>
              <a:rPr sz="2700" b="1">
                <a:solidFill>
                  <a:srgbClr val="08192C"/>
                </a:solidFill>
                <a:latin typeface="Arial"/>
                <a:ea typeface="Microsoft YaHei"/>
              </a:rPr>
              <a:t>Introduction: Strong Profits, But a Warning Sign in Revenue</a:t>
            </a:r>
          </a:p>
        </p:txBody>
      </p:sp>
      <p:sp>
        <p:nvSpPr>
          <p:cNvPr id="14" name="TextBox 13"/>
          <p:cNvSpPr txBox="1"/>
          <p:nvPr/>
        </p:nvSpPr>
        <p:spPr>
          <a:xfrm>
            <a:off x="2241550" y="1352550"/>
            <a:ext cx="819150" cy="196850"/>
          </a:xfrm>
          <a:prstGeom prst="rect">
            <a:avLst/>
          </a:prstGeom>
          <a:noFill/>
        </p:spPr>
        <p:txBody>
          <a:bodyPr wrap="none" lIns="0" tIns="0" rIns="0" bIns="0" anchor="ctr">
            <a:noAutofit/>
          </a:bodyPr>
          <a:lstStyle/>
          <a:p>
            <a:pPr algn="l"/>
            <a:r>
              <a:rPr sz="1550" b="1">
                <a:solidFill>
                  <a:srgbClr val="0E566C"/>
                </a:solidFill>
                <a:latin typeface="Arial"/>
                <a:ea typeface="Microsoft YaHei"/>
              </a:rPr>
              <a:t>Context:</a:t>
            </a:r>
          </a:p>
        </p:txBody>
      </p:sp>
      <p:sp>
        <p:nvSpPr>
          <p:cNvPr id="15" name="TextBox 14"/>
          <p:cNvSpPr txBox="1"/>
          <p:nvPr/>
        </p:nvSpPr>
        <p:spPr>
          <a:xfrm>
            <a:off x="730250" y="1416050"/>
            <a:ext cx="977900" cy="622300"/>
          </a:xfrm>
          <a:prstGeom prst="rect">
            <a:avLst/>
          </a:prstGeom>
          <a:noFill/>
        </p:spPr>
        <p:txBody>
          <a:bodyPr wrap="none" lIns="0" tIns="0" rIns="0" bIns="0" anchor="ctr">
            <a:noAutofit/>
          </a:bodyPr>
          <a:lstStyle/>
          <a:p>
            <a:pPr algn="l"/>
            <a:r>
              <a:rPr sz="6600" b="1">
                <a:solidFill>
                  <a:srgbClr val="034E63"/>
                </a:solidFill>
                <a:latin typeface="Arial"/>
                <a:ea typeface="Microsoft YaHei"/>
              </a:rPr>
              <a:t>01</a:t>
            </a:r>
          </a:p>
        </p:txBody>
      </p:sp>
      <p:sp>
        <p:nvSpPr>
          <p:cNvPr id="16" name="TextBox 15"/>
          <p:cNvSpPr txBox="1"/>
          <p:nvPr/>
        </p:nvSpPr>
        <p:spPr>
          <a:xfrm>
            <a:off x="2241550" y="1670050"/>
            <a:ext cx="4095750" cy="685800"/>
          </a:xfrm>
          <a:prstGeom prst="rect">
            <a:avLst/>
          </a:prstGeom>
          <a:noFill/>
        </p:spPr>
        <p:txBody>
          <a:bodyPr wrap="none" lIns="0" tIns="0" rIns="0" bIns="0" anchor="ctr">
            <a:noAutofit/>
          </a:bodyPr>
          <a:lstStyle/>
          <a:p>
            <a:pPr algn="l">
              <a:lnSpc>
                <a:spcPts val="1950"/>
              </a:lnSpc>
              <a:spcBef>
                <a:spcPts val="0"/>
              </a:spcBef>
              <a:spcAft>
                <a:spcPts val="0"/>
              </a:spcAft>
            </a:pPr>
            <a:r>
              <a:rPr sz="1250" b="0">
                <a:solidFill>
                  <a:srgbClr val="3C4455"/>
                </a:solidFill>
                <a:latin typeface="Arial"/>
                <a:ea typeface="Microsoft YaHei"/>
              </a:rPr>
              <a:t>October</a:t>
            </a:r>
            <a:r>
              <a:rPr sz="1250" b="0">
                <a:solidFill>
                  <a:srgbClr val="3B4255"/>
                </a:solidFill>
                <a:latin typeface="Arial"/>
                <a:ea typeface="Microsoft YaHei"/>
              </a:rPr>
              <a:t> delivered</a:t>
            </a:r>
            <a:r>
              <a:rPr sz="1250" b="0">
                <a:solidFill>
                  <a:srgbClr val="404656"/>
                </a:solidFill>
                <a:latin typeface="Arial"/>
                <a:ea typeface="Microsoft YaHei"/>
              </a:rPr>
              <a:t> $97,408 in</a:t>
            </a:r>
            <a:r>
              <a:rPr sz="1250" b="0">
                <a:solidFill>
                  <a:srgbClr val="616E80"/>
                </a:solidFill>
                <a:latin typeface="Arial"/>
                <a:ea typeface="Microsoft YaHei"/>
              </a:rPr>
              <a:t> </a:t>
            </a:r>
            <a:r>
              <a:rPr sz="1250" b="0">
                <a:solidFill>
                  <a:srgbClr val="41495B"/>
                </a:solidFill>
                <a:latin typeface="Arial"/>
                <a:ea typeface="Microsoft YaHei"/>
              </a:rPr>
              <a:t>revenue</a:t>
            </a:r>
            <a:r>
              <a:rPr sz="1250" b="0">
                <a:solidFill>
                  <a:srgbClr val="59606D"/>
                </a:solidFill>
                <a:latin typeface="Arial"/>
                <a:ea typeface="Microsoft YaHei"/>
              </a:rPr>
              <a:t>, $</a:t>
            </a:r>
            <a:r>
              <a:rPr sz="1250" b="0">
                <a:solidFill>
                  <a:srgbClr val="3F4456"/>
                </a:solidFill>
                <a:latin typeface="Arial"/>
                <a:ea typeface="Microsoft YaHei"/>
              </a:rPr>
              <a:t>43</a:t>
            </a:r>
            <a:r>
              <a:rPr sz="1250" b="0">
                <a:solidFill>
                  <a:srgbClr val="656E77"/>
                </a:solidFill>
                <a:latin typeface="Arial"/>
                <a:ea typeface="Microsoft YaHei"/>
              </a:rPr>
              <a:t>,</a:t>
            </a:r>
            <a:r>
              <a:rPr sz="1250" b="0">
                <a:solidFill>
                  <a:srgbClr val="2E3A4F"/>
                </a:solidFill>
                <a:latin typeface="Arial"/>
                <a:ea typeface="Microsoft YaHei"/>
              </a:rPr>
              <a:t>000</a:t>
            </a:r>
            <a:r>
              <a:rPr sz="1250" b="0">
                <a:solidFill>
                  <a:srgbClr val="A1AAB4"/>
                </a:solidFill>
                <a:latin typeface="Arial"/>
                <a:ea typeface="Microsoft YaHei"/>
              </a:rPr>
              <a:t> </a:t>
            </a:r>
            <a:r>
              <a:rPr sz="1250" b="0">
                <a:solidFill>
                  <a:srgbClr val="3C4150"/>
                </a:solidFill>
                <a:latin typeface="Arial"/>
                <a:ea typeface="Microsoft YaHei"/>
              </a:rPr>
              <a:t>gross</a:t>
            </a:r>
          </a:p>
          <a:p>
            <a:pPr algn="l">
              <a:lnSpc>
                <a:spcPts val="1950"/>
              </a:lnSpc>
              <a:spcBef>
                <a:spcPts val="0"/>
              </a:spcBef>
              <a:spcAft>
                <a:spcPts val="0"/>
              </a:spcAft>
            </a:pPr>
            <a:r>
              <a:rPr sz="1250" b="0">
                <a:solidFill>
                  <a:srgbClr val="3D4554"/>
                </a:solidFill>
                <a:latin typeface="Arial"/>
                <a:ea typeface="Microsoft YaHei"/>
              </a:rPr>
              <a:t>profit, and</a:t>
            </a:r>
            <a:r>
              <a:rPr sz="1250" b="0">
                <a:solidFill>
                  <a:srgbClr val="2D3347"/>
                </a:solidFill>
                <a:latin typeface="Arial"/>
                <a:ea typeface="Microsoft YaHei"/>
              </a:rPr>
              <a:t> </a:t>
            </a:r>
            <a:r>
              <a:rPr sz="1250" b="0">
                <a:solidFill>
                  <a:srgbClr val="474D5F"/>
                </a:solidFill>
                <a:latin typeface="Arial"/>
                <a:ea typeface="Microsoft YaHei"/>
              </a:rPr>
              <a:t>$23,442</a:t>
            </a:r>
            <a:r>
              <a:rPr sz="1250" b="0">
                <a:solidFill>
                  <a:srgbClr val="717880"/>
                </a:solidFill>
                <a:latin typeface="Arial"/>
                <a:ea typeface="Microsoft YaHei"/>
              </a:rPr>
              <a:t> </a:t>
            </a:r>
            <a:r>
              <a:rPr sz="1250" b="0">
                <a:solidFill>
                  <a:srgbClr val="474B5D"/>
                </a:solidFill>
                <a:latin typeface="Arial"/>
                <a:ea typeface="Microsoft YaHei"/>
              </a:rPr>
              <a:t>net</a:t>
            </a:r>
            <a:r>
              <a:rPr sz="1250" b="0">
                <a:solidFill>
                  <a:srgbClr val="757B83"/>
                </a:solidFill>
                <a:latin typeface="Arial"/>
                <a:ea typeface="Microsoft YaHei"/>
              </a:rPr>
              <a:t> </a:t>
            </a:r>
            <a:r>
              <a:rPr sz="1250" b="0">
                <a:solidFill>
                  <a:srgbClr val="424657"/>
                </a:solidFill>
                <a:latin typeface="Arial"/>
                <a:ea typeface="Microsoft YaHei"/>
              </a:rPr>
              <a:t>income — </a:t>
            </a:r>
            <a:r>
              <a:rPr sz="1250" b="0">
                <a:solidFill>
                  <a:srgbClr val="3C4254"/>
                </a:solidFill>
                <a:latin typeface="Arial"/>
                <a:ea typeface="Microsoft YaHei"/>
              </a:rPr>
              <a:t>profitability remains</a:t>
            </a:r>
          </a:p>
          <a:p>
            <a:pPr algn="l">
              <a:lnSpc>
                <a:spcPts val="1950"/>
              </a:lnSpc>
              <a:spcBef>
                <a:spcPts val="0"/>
              </a:spcBef>
              <a:spcAft>
                <a:spcPts val="0"/>
              </a:spcAft>
            </a:pPr>
            <a:r>
              <a:rPr sz="1250" b="0">
                <a:solidFill>
                  <a:srgbClr val="3F4A5F"/>
                </a:solidFill>
                <a:latin typeface="Arial"/>
                <a:ea typeface="Microsoft YaHei"/>
              </a:rPr>
              <a:t>healthy</a:t>
            </a:r>
          </a:p>
        </p:txBody>
      </p:sp>
      <p:sp>
        <p:nvSpPr>
          <p:cNvPr id="17" name="TextBox 16"/>
          <p:cNvSpPr txBox="1"/>
          <p:nvPr/>
        </p:nvSpPr>
        <p:spPr>
          <a:xfrm>
            <a:off x="7131050" y="2832100"/>
            <a:ext cx="1352550" cy="203200"/>
          </a:xfrm>
          <a:prstGeom prst="rect">
            <a:avLst/>
          </a:prstGeom>
          <a:noFill/>
        </p:spPr>
        <p:txBody>
          <a:bodyPr wrap="none" lIns="0" tIns="0" rIns="0" bIns="0" anchor="ctr">
            <a:noAutofit/>
          </a:bodyPr>
          <a:lstStyle/>
          <a:p>
            <a:pPr algn="l"/>
            <a:r>
              <a:rPr sz="1750" b="1">
                <a:solidFill>
                  <a:srgbClr val="0A576C"/>
                </a:solidFill>
                <a:latin typeface="Arial"/>
                <a:ea typeface="Microsoft YaHei"/>
              </a:rPr>
              <a:t>The Problem:</a:t>
            </a:r>
          </a:p>
        </p:txBody>
      </p:sp>
      <p:sp>
        <p:nvSpPr>
          <p:cNvPr id="18" name="TextBox 17"/>
          <p:cNvSpPr txBox="1"/>
          <p:nvPr/>
        </p:nvSpPr>
        <p:spPr>
          <a:xfrm>
            <a:off x="5715000" y="2851150"/>
            <a:ext cx="831850" cy="609600"/>
          </a:xfrm>
          <a:prstGeom prst="rect">
            <a:avLst/>
          </a:prstGeom>
          <a:noFill/>
        </p:spPr>
        <p:txBody>
          <a:bodyPr wrap="none" lIns="0" tIns="0" rIns="0" bIns="0" anchor="ctr">
            <a:noAutofit/>
          </a:bodyPr>
          <a:lstStyle/>
          <a:p>
            <a:pPr algn="l"/>
            <a:r>
              <a:rPr sz="5600" b="1">
                <a:solidFill>
                  <a:srgbClr val="034E63"/>
                </a:solidFill>
                <a:latin typeface="Arial"/>
                <a:ea typeface="Microsoft YaHei"/>
              </a:rPr>
              <a:t>02</a:t>
            </a:r>
          </a:p>
        </p:txBody>
      </p:sp>
      <p:sp>
        <p:nvSpPr>
          <p:cNvPr id="19" name="TextBox 18"/>
          <p:cNvSpPr txBox="1"/>
          <p:nvPr/>
        </p:nvSpPr>
        <p:spPr>
          <a:xfrm>
            <a:off x="7137400" y="3155950"/>
            <a:ext cx="3898900" cy="406400"/>
          </a:xfrm>
          <a:prstGeom prst="rect">
            <a:avLst/>
          </a:prstGeom>
          <a:noFill/>
        </p:spPr>
        <p:txBody>
          <a:bodyPr wrap="none" lIns="0" tIns="0" rIns="0" bIns="0" anchor="ctr">
            <a:noAutofit/>
          </a:bodyPr>
          <a:lstStyle/>
          <a:p>
            <a:pPr algn="l">
              <a:lnSpc>
                <a:spcPts val="1950"/>
              </a:lnSpc>
              <a:spcBef>
                <a:spcPts val="0"/>
              </a:spcBef>
              <a:spcAft>
                <a:spcPts val="0"/>
              </a:spcAft>
            </a:pPr>
            <a:r>
              <a:rPr sz="1350" b="0">
                <a:solidFill>
                  <a:srgbClr val="3E4554"/>
                </a:solidFill>
                <a:latin typeface="Arial"/>
                <a:ea typeface="Microsoft YaHei"/>
              </a:rPr>
              <a:t>Revenue </a:t>
            </a:r>
            <a:r>
              <a:rPr sz="1350" b="0">
                <a:solidFill>
                  <a:srgbClr val="3F4551"/>
                </a:solidFill>
                <a:latin typeface="Arial"/>
                <a:ea typeface="Microsoft YaHei"/>
              </a:rPr>
              <a:t>fell</a:t>
            </a:r>
            <a:r>
              <a:rPr sz="1350" b="0">
                <a:solidFill>
                  <a:srgbClr val="3C4151"/>
                </a:solidFill>
                <a:latin typeface="Arial"/>
                <a:ea typeface="Microsoft YaHei"/>
              </a:rPr>
              <a:t> 6</a:t>
            </a:r>
            <a:r>
              <a:rPr sz="1350" b="0">
                <a:solidFill>
                  <a:srgbClr val="6E7480"/>
                </a:solidFill>
                <a:latin typeface="Arial"/>
                <a:ea typeface="Microsoft YaHei"/>
              </a:rPr>
              <a:t>.</a:t>
            </a:r>
            <a:r>
              <a:rPr sz="1350" b="0">
                <a:solidFill>
                  <a:srgbClr val="373B4C"/>
                </a:solidFill>
                <a:latin typeface="Arial"/>
                <a:ea typeface="Microsoft YaHei"/>
              </a:rPr>
              <a:t>39</a:t>
            </a:r>
            <a:r>
              <a:rPr sz="1350" b="0">
                <a:solidFill>
                  <a:srgbClr val="414855"/>
                </a:solidFill>
                <a:latin typeface="Arial"/>
                <a:ea typeface="Microsoft YaHei"/>
              </a:rPr>
              <a:t>% this </a:t>
            </a:r>
            <a:r>
              <a:rPr sz="1350" b="0">
                <a:solidFill>
                  <a:srgbClr val="3F4453"/>
                </a:solidFill>
                <a:latin typeface="Arial"/>
                <a:ea typeface="Microsoft YaHei"/>
              </a:rPr>
              <a:t>month and </a:t>
            </a:r>
            <a:r>
              <a:rPr sz="1350" b="0">
                <a:solidFill>
                  <a:srgbClr val="4B4F62"/>
                </a:solidFill>
                <a:latin typeface="Arial"/>
                <a:ea typeface="Microsoft YaHei"/>
              </a:rPr>
              <a:t>is </a:t>
            </a:r>
            <a:r>
              <a:rPr sz="1350" b="0">
                <a:solidFill>
                  <a:srgbClr val="3A404D"/>
                </a:solidFill>
                <a:latin typeface="Arial"/>
                <a:ea typeface="Microsoft YaHei"/>
              </a:rPr>
              <a:t>down </a:t>
            </a:r>
            <a:r>
              <a:rPr sz="1350" b="0">
                <a:solidFill>
                  <a:srgbClr val="494F5E"/>
                </a:solidFill>
                <a:latin typeface="Arial"/>
                <a:ea typeface="Microsoft YaHei"/>
              </a:rPr>
              <a:t>11.08%</a:t>
            </a:r>
          </a:p>
          <a:p>
            <a:pPr algn="l">
              <a:lnSpc>
                <a:spcPts val="1950"/>
              </a:lnSpc>
              <a:spcBef>
                <a:spcPts val="0"/>
              </a:spcBef>
              <a:spcAft>
                <a:spcPts val="0"/>
              </a:spcAft>
            </a:pPr>
            <a:r>
              <a:rPr sz="1350" b="0">
                <a:solidFill>
                  <a:srgbClr val="3F4759"/>
                </a:solidFill>
                <a:latin typeface="Arial"/>
                <a:ea typeface="Microsoft YaHei"/>
              </a:rPr>
              <a:t>versus the </a:t>
            </a:r>
            <a:r>
              <a:rPr sz="1350" b="0">
                <a:solidFill>
                  <a:srgbClr val="48515F"/>
                </a:solidFill>
                <a:latin typeface="Arial"/>
                <a:ea typeface="Microsoft YaHei"/>
              </a:rPr>
              <a:t>rolling</a:t>
            </a:r>
            <a:r>
              <a:rPr sz="1350" b="0">
                <a:solidFill>
                  <a:srgbClr val="41495A"/>
                </a:solidFill>
                <a:latin typeface="Arial"/>
                <a:ea typeface="Microsoft YaHei"/>
              </a:rPr>
              <a:t> 12-month average</a:t>
            </a:r>
          </a:p>
        </p:txBody>
      </p:sp>
      <p:sp>
        <p:nvSpPr>
          <p:cNvPr id="20" name="TextBox 19"/>
          <p:cNvSpPr txBox="1"/>
          <p:nvPr/>
        </p:nvSpPr>
        <p:spPr>
          <a:xfrm>
            <a:off x="819150" y="4260850"/>
            <a:ext cx="831850" cy="615950"/>
          </a:xfrm>
          <a:prstGeom prst="rect">
            <a:avLst/>
          </a:prstGeom>
          <a:noFill/>
        </p:spPr>
        <p:txBody>
          <a:bodyPr wrap="none" lIns="0" tIns="0" rIns="0" bIns="0" anchor="ctr">
            <a:noAutofit/>
          </a:bodyPr>
          <a:lstStyle/>
          <a:p>
            <a:pPr algn="l"/>
            <a:r>
              <a:rPr sz="5600" b="1">
                <a:solidFill>
                  <a:srgbClr val="034E63"/>
                </a:solidFill>
                <a:latin typeface="Arial"/>
                <a:ea typeface="Microsoft YaHei"/>
              </a:rPr>
              <a:t>03</a:t>
            </a:r>
          </a:p>
        </p:txBody>
      </p:sp>
      <p:sp>
        <p:nvSpPr>
          <p:cNvPr id="21" name="TextBox 20"/>
          <p:cNvSpPr txBox="1"/>
          <p:nvPr/>
        </p:nvSpPr>
        <p:spPr>
          <a:xfrm>
            <a:off x="2241550" y="4279900"/>
            <a:ext cx="2451100" cy="196850"/>
          </a:xfrm>
          <a:prstGeom prst="rect">
            <a:avLst/>
          </a:prstGeom>
          <a:noFill/>
        </p:spPr>
        <p:txBody>
          <a:bodyPr wrap="none" lIns="0" tIns="0" rIns="0" bIns="0" anchor="ctr">
            <a:noAutofit/>
          </a:bodyPr>
          <a:lstStyle/>
          <a:p>
            <a:pPr algn="l"/>
            <a:r>
              <a:rPr sz="1600" b="1">
                <a:solidFill>
                  <a:srgbClr val="0B5368"/>
                </a:solidFill>
                <a:latin typeface="Arial"/>
                <a:ea typeface="Microsoft YaHei"/>
              </a:rPr>
              <a:t>Objective of this Review:</a:t>
            </a:r>
          </a:p>
        </p:txBody>
      </p:sp>
      <p:sp>
        <p:nvSpPr>
          <p:cNvPr id="22" name="TextBox 21"/>
          <p:cNvSpPr txBox="1"/>
          <p:nvPr/>
        </p:nvSpPr>
        <p:spPr>
          <a:xfrm>
            <a:off x="2241550" y="4603750"/>
            <a:ext cx="4038600" cy="431800"/>
          </a:xfrm>
          <a:prstGeom prst="rect">
            <a:avLst/>
          </a:prstGeom>
          <a:noFill/>
        </p:spPr>
        <p:txBody>
          <a:bodyPr wrap="none" lIns="0" tIns="0" rIns="0" bIns="0" anchor="ctr">
            <a:noAutofit/>
          </a:bodyPr>
          <a:lstStyle/>
          <a:p>
            <a:pPr algn="l">
              <a:lnSpc>
                <a:spcPts val="1900"/>
              </a:lnSpc>
              <a:spcBef>
                <a:spcPts val="0"/>
              </a:spcBef>
              <a:spcAft>
                <a:spcPts val="0"/>
              </a:spcAft>
            </a:pPr>
            <a:r>
              <a:rPr sz="1300" b="0">
                <a:solidFill>
                  <a:srgbClr val="394251"/>
                </a:solidFill>
                <a:latin typeface="Arial"/>
                <a:ea typeface="Microsoft YaHei"/>
              </a:rPr>
              <a:t>Determine whether </a:t>
            </a:r>
            <a:r>
              <a:rPr sz="1300" b="0">
                <a:solidFill>
                  <a:srgbClr val="495162"/>
                </a:solidFill>
                <a:latin typeface="Arial"/>
                <a:ea typeface="Microsoft YaHei"/>
              </a:rPr>
              <a:t>this</a:t>
            </a:r>
            <a:r>
              <a:rPr sz="1300" b="0">
                <a:solidFill>
                  <a:srgbClr val="3B4252"/>
                </a:solidFill>
                <a:latin typeface="Arial"/>
                <a:ea typeface="Microsoft YaHei"/>
              </a:rPr>
              <a:t> is a temporary </a:t>
            </a:r>
            <a:r>
              <a:rPr sz="1300" b="0">
                <a:solidFill>
                  <a:srgbClr val="31384C"/>
                </a:solidFill>
                <a:latin typeface="Arial"/>
                <a:ea typeface="Microsoft YaHei"/>
              </a:rPr>
              <a:t>dip</a:t>
            </a:r>
            <a:r>
              <a:rPr sz="1300" b="0">
                <a:solidFill>
                  <a:srgbClr val="3B4252"/>
                </a:solidFill>
                <a:latin typeface="Arial"/>
                <a:ea typeface="Microsoft YaHei"/>
              </a:rPr>
              <a:t> or an early</a:t>
            </a:r>
          </a:p>
          <a:p>
            <a:pPr algn="l">
              <a:lnSpc>
                <a:spcPts val="1900"/>
              </a:lnSpc>
              <a:spcBef>
                <a:spcPts val="0"/>
              </a:spcBef>
              <a:spcAft>
                <a:spcPts val="0"/>
              </a:spcAft>
            </a:pPr>
            <a:r>
              <a:rPr sz="1300" b="0">
                <a:solidFill>
                  <a:srgbClr val="3F4452"/>
                </a:solidFill>
                <a:latin typeface="Arial"/>
                <a:ea typeface="Microsoft YaHei"/>
              </a:rPr>
              <a:t>signal</a:t>
            </a:r>
            <a:r>
              <a:rPr sz="1300" b="0">
                <a:solidFill>
                  <a:srgbClr val="606772"/>
                </a:solidFill>
                <a:latin typeface="Arial"/>
                <a:ea typeface="Microsoft YaHei"/>
              </a:rPr>
              <a:t> </a:t>
            </a:r>
            <a:r>
              <a:rPr sz="1300" b="0">
                <a:solidFill>
                  <a:srgbClr val="3C4251"/>
                </a:solidFill>
                <a:latin typeface="Arial"/>
                <a:ea typeface="Microsoft YaHei"/>
              </a:rPr>
              <a:t>that</a:t>
            </a:r>
            <a:r>
              <a:rPr sz="1300" b="0">
                <a:solidFill>
                  <a:srgbClr val="5D6370"/>
                </a:solidFill>
                <a:latin typeface="Arial"/>
                <a:ea typeface="Microsoft YaHei"/>
              </a:rPr>
              <a:t> </a:t>
            </a:r>
            <a:r>
              <a:rPr sz="1300" b="0">
                <a:solidFill>
                  <a:srgbClr val="424756"/>
                </a:solidFill>
                <a:latin typeface="Arial"/>
                <a:ea typeface="Microsoft YaHei"/>
              </a:rPr>
              <a:t>requires a strategic response</a:t>
            </a:r>
          </a:p>
        </p:txBody>
      </p:sp>
      <p:sp>
        <p:nvSpPr>
          <p:cNvPr id="23" name="TextBox 22"/>
          <p:cNvSpPr txBox="1"/>
          <p:nvPr/>
        </p:nvSpPr>
        <p:spPr>
          <a:xfrm>
            <a:off x="7143750" y="5505450"/>
            <a:ext cx="2787650" cy="203200"/>
          </a:xfrm>
          <a:prstGeom prst="rect">
            <a:avLst/>
          </a:prstGeom>
          <a:noFill/>
        </p:spPr>
        <p:txBody>
          <a:bodyPr wrap="none" lIns="0" tIns="0" rIns="0" bIns="0" anchor="ctr">
            <a:noAutofit/>
          </a:bodyPr>
          <a:lstStyle/>
          <a:p>
            <a:pPr algn="l"/>
            <a:r>
              <a:rPr sz="1600" b="1">
                <a:solidFill>
                  <a:srgbClr val="0B546A"/>
                </a:solidFill>
                <a:latin typeface="Arial"/>
                <a:ea typeface="Microsoft YaHei"/>
              </a:rPr>
              <a:t>Why it matters to leadership:</a:t>
            </a:r>
          </a:p>
        </p:txBody>
      </p:sp>
      <p:sp>
        <p:nvSpPr>
          <p:cNvPr id="24" name="TextBox 23"/>
          <p:cNvSpPr txBox="1"/>
          <p:nvPr/>
        </p:nvSpPr>
        <p:spPr>
          <a:xfrm>
            <a:off x="5702300" y="5568950"/>
            <a:ext cx="844550" cy="615950"/>
          </a:xfrm>
          <a:prstGeom prst="rect">
            <a:avLst/>
          </a:prstGeom>
          <a:noFill/>
        </p:spPr>
        <p:txBody>
          <a:bodyPr wrap="none" lIns="0" tIns="0" rIns="0" bIns="0" anchor="ctr">
            <a:noAutofit/>
          </a:bodyPr>
          <a:lstStyle/>
          <a:p>
            <a:pPr algn="l"/>
            <a:r>
              <a:rPr sz="5700" b="1">
                <a:solidFill>
                  <a:srgbClr val="034E63"/>
                </a:solidFill>
                <a:latin typeface="Arial"/>
                <a:ea typeface="Microsoft YaHei"/>
              </a:rPr>
              <a:t>04</a:t>
            </a:r>
          </a:p>
        </p:txBody>
      </p:sp>
      <p:sp>
        <p:nvSpPr>
          <p:cNvPr id="25" name="TextBox 24"/>
          <p:cNvSpPr txBox="1"/>
          <p:nvPr/>
        </p:nvSpPr>
        <p:spPr>
          <a:xfrm>
            <a:off x="7156450" y="5810250"/>
            <a:ext cx="4324350" cy="635000"/>
          </a:xfrm>
          <a:prstGeom prst="rect">
            <a:avLst/>
          </a:prstGeom>
          <a:noFill/>
        </p:spPr>
        <p:txBody>
          <a:bodyPr wrap="none" lIns="0" tIns="0" rIns="0" bIns="0" anchor="ctr">
            <a:noAutofit/>
          </a:bodyPr>
          <a:lstStyle/>
          <a:p>
            <a:pPr algn="l">
              <a:lnSpc>
                <a:spcPts val="1800"/>
              </a:lnSpc>
              <a:spcBef>
                <a:spcPts val="0"/>
              </a:spcBef>
              <a:spcAft>
                <a:spcPts val="0"/>
              </a:spcAft>
            </a:pPr>
            <a:r>
              <a:rPr sz="1200" b="0">
                <a:solidFill>
                  <a:srgbClr val="454C5F"/>
                </a:solidFill>
                <a:latin typeface="Arial"/>
                <a:ea typeface="Microsoft YaHei"/>
              </a:rPr>
              <a:t>Year-to</a:t>
            </a:r>
            <a:r>
              <a:rPr sz="1200" b="0">
                <a:solidFill>
                  <a:srgbClr val="454B5E"/>
                </a:solidFill>
                <a:latin typeface="Arial"/>
                <a:ea typeface="Microsoft YaHei"/>
              </a:rPr>
              <a:t>-date</a:t>
            </a:r>
            <a:r>
              <a:rPr sz="1200" b="0">
                <a:solidFill>
                  <a:srgbClr val="7D818F"/>
                </a:solidFill>
                <a:latin typeface="Arial"/>
                <a:ea typeface="Microsoft YaHei"/>
              </a:rPr>
              <a:t> </a:t>
            </a:r>
            <a:r>
              <a:rPr sz="1200" b="0">
                <a:solidFill>
                  <a:srgbClr val="303C4D"/>
                </a:solidFill>
                <a:latin typeface="Arial"/>
                <a:ea typeface="Microsoft YaHei"/>
              </a:rPr>
              <a:t>net</a:t>
            </a:r>
            <a:r>
              <a:rPr sz="1200" b="0">
                <a:solidFill>
                  <a:srgbClr val="8E959E"/>
                </a:solidFill>
                <a:latin typeface="Arial"/>
                <a:ea typeface="Microsoft YaHei"/>
              </a:rPr>
              <a:t> </a:t>
            </a:r>
            <a:r>
              <a:rPr sz="1200" b="0">
                <a:solidFill>
                  <a:srgbClr val="424A5A"/>
                </a:solidFill>
                <a:latin typeface="Arial"/>
                <a:ea typeface="Microsoft YaHei"/>
              </a:rPr>
              <a:t>profit</a:t>
            </a:r>
            <a:r>
              <a:rPr sz="1200" b="0">
                <a:solidFill>
                  <a:srgbClr val="43495B"/>
                </a:solidFill>
                <a:latin typeface="Arial"/>
                <a:ea typeface="Microsoft YaHei"/>
              </a:rPr>
              <a:t> of $70,495 vastly exceeds</a:t>
            </a:r>
            <a:r>
              <a:rPr sz="1200" b="0">
                <a:solidFill>
                  <a:srgbClr val="3C4251"/>
                </a:solidFill>
                <a:latin typeface="Arial"/>
                <a:ea typeface="Microsoft YaHei"/>
              </a:rPr>
              <a:t> the $3,903</a:t>
            </a:r>
          </a:p>
          <a:p>
            <a:pPr algn="l">
              <a:lnSpc>
                <a:spcPts val="1800"/>
              </a:lnSpc>
              <a:spcBef>
                <a:spcPts val="0"/>
              </a:spcBef>
              <a:spcAft>
                <a:spcPts val="0"/>
              </a:spcAft>
            </a:pPr>
            <a:r>
              <a:rPr sz="1200" b="0">
                <a:solidFill>
                  <a:srgbClr val="383E4F"/>
                </a:solidFill>
                <a:latin typeface="Arial"/>
                <a:ea typeface="Microsoft YaHei"/>
              </a:rPr>
              <a:t>recorded </a:t>
            </a:r>
            <a:r>
              <a:rPr sz="1200" b="0">
                <a:solidFill>
                  <a:srgbClr val="273A4E"/>
                </a:solidFill>
                <a:latin typeface="Arial"/>
                <a:ea typeface="Microsoft YaHei"/>
              </a:rPr>
              <a:t>for</a:t>
            </a:r>
            <a:r>
              <a:rPr sz="1200" b="0">
                <a:solidFill>
                  <a:srgbClr val="555A69"/>
                </a:solidFill>
                <a:latin typeface="Arial"/>
                <a:ea typeface="Microsoft YaHei"/>
              </a:rPr>
              <a:t> </a:t>
            </a:r>
            <a:r>
              <a:rPr sz="1200" b="0">
                <a:solidFill>
                  <a:srgbClr val="34394D"/>
                </a:solidFill>
                <a:latin typeface="Arial"/>
                <a:ea typeface="Microsoft YaHei"/>
              </a:rPr>
              <a:t>all </a:t>
            </a:r>
            <a:r>
              <a:rPr sz="1200" b="0">
                <a:solidFill>
                  <a:srgbClr val="3C4354"/>
                </a:solidFill>
                <a:latin typeface="Arial"/>
                <a:ea typeface="Microsoft YaHei"/>
              </a:rPr>
              <a:t>of last </a:t>
            </a:r>
            <a:r>
              <a:rPr sz="1200" b="0">
                <a:solidFill>
                  <a:srgbClr val="5A5F6E"/>
                </a:solidFill>
                <a:latin typeface="Arial"/>
                <a:ea typeface="Microsoft YaHei"/>
              </a:rPr>
              <a:t>year</a:t>
            </a:r>
            <a:r>
              <a:rPr sz="1200" b="0">
                <a:solidFill>
                  <a:srgbClr val="6E727E"/>
                </a:solidFill>
                <a:latin typeface="Arial"/>
                <a:ea typeface="Microsoft YaHei"/>
              </a:rPr>
              <a:t> —</a:t>
            </a:r>
            <a:r>
              <a:rPr sz="1200" b="0">
                <a:solidFill>
                  <a:srgbClr val="3A4054"/>
                </a:solidFill>
                <a:latin typeface="Arial"/>
                <a:ea typeface="Microsoft YaHei"/>
              </a:rPr>
              <a:t> we cannot </a:t>
            </a:r>
            <a:r>
              <a:rPr sz="1200" b="0">
                <a:solidFill>
                  <a:srgbClr val="43495B"/>
                </a:solidFill>
                <a:latin typeface="Arial"/>
                <a:ea typeface="Microsoft YaHei"/>
              </a:rPr>
              <a:t>afford to let a</a:t>
            </a:r>
          </a:p>
          <a:p>
            <a:pPr algn="l">
              <a:lnSpc>
                <a:spcPts val="1800"/>
              </a:lnSpc>
              <a:spcBef>
                <a:spcPts val="0"/>
              </a:spcBef>
              <a:spcAft>
                <a:spcPts val="0"/>
              </a:spcAft>
            </a:pPr>
            <a:r>
              <a:rPr sz="1200" b="0">
                <a:solidFill>
                  <a:srgbClr val="424B5C"/>
                </a:solidFill>
                <a:latin typeface="Arial"/>
                <a:ea typeface="Microsoft YaHei"/>
              </a:rPr>
              <a:t>growth </a:t>
            </a:r>
            <a:r>
              <a:rPr sz="1200" b="0">
                <a:solidFill>
                  <a:srgbClr val="444B5B"/>
                </a:solidFill>
                <a:latin typeface="Arial"/>
                <a:ea typeface="Microsoft YaHei"/>
              </a:rPr>
              <a:t>slowdown erode</a:t>
            </a:r>
            <a:r>
              <a:rPr sz="1200" b="0">
                <a:solidFill>
                  <a:srgbClr val="696F7C"/>
                </a:solidFill>
                <a:latin typeface="Arial"/>
                <a:ea typeface="Microsoft YaHei"/>
              </a:rPr>
              <a:t> </a:t>
            </a:r>
            <a:r>
              <a:rPr sz="1200" b="0">
                <a:solidFill>
                  <a:srgbClr val="4F5560"/>
                </a:solidFill>
                <a:latin typeface="Arial"/>
                <a:ea typeface="Microsoft YaHei"/>
              </a:rPr>
              <a:t>this </a:t>
            </a:r>
            <a:r>
              <a:rPr sz="1200" b="0">
                <a:solidFill>
                  <a:srgbClr val="454C5B"/>
                </a:solidFill>
                <a:latin typeface="Arial"/>
                <a:ea typeface="Microsoft YaHei"/>
              </a:rPr>
              <a:t>progress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4.png"/>
          <p:cNvPicPr>
            <a:picLocks noChangeAspect="1"/>
          </p:cNvPicPr>
          <p:nvPr/>
        </p:nvPicPr>
        <p:blipFill>
          <a:blip r:embed="rId3"/>
          <a:stretch>
            <a:fillRect/>
          </a:stretch>
        </p:blipFill>
        <p:spPr>
          <a:xfrm>
            <a:off x="22325" y="0"/>
            <a:ext cx="12192000" cy="6858000"/>
          </a:xfrm>
          <a:prstGeom prst="rect">
            <a:avLst/>
          </a:prstGeom>
        </p:spPr>
      </p:pic>
      <p:pic>
        <p:nvPicPr>
          <p:cNvPr id="3" name="Picture 2" descr="el_4_0.png"/>
          <p:cNvPicPr>
            <a:picLocks noChangeAspect="1"/>
          </p:cNvPicPr>
          <p:nvPr/>
        </p:nvPicPr>
        <p:blipFill>
          <a:blip r:embed="rId4"/>
          <a:stretch>
            <a:fillRect/>
          </a:stretch>
        </p:blipFill>
        <p:spPr>
          <a:xfrm>
            <a:off x="4083050" y="4794250"/>
            <a:ext cx="7670800" cy="546100"/>
          </a:xfrm>
          <a:prstGeom prst="rect">
            <a:avLst/>
          </a:prstGeom>
        </p:spPr>
      </p:pic>
      <p:pic>
        <p:nvPicPr>
          <p:cNvPr id="4" name="Picture 3" descr="el_4_1.png"/>
          <p:cNvPicPr>
            <a:picLocks noChangeAspect="1"/>
          </p:cNvPicPr>
          <p:nvPr/>
        </p:nvPicPr>
        <p:blipFill>
          <a:blip r:embed="rId5"/>
          <a:stretch>
            <a:fillRect/>
          </a:stretch>
        </p:blipFill>
        <p:spPr>
          <a:xfrm>
            <a:off x="304800" y="508000"/>
            <a:ext cx="11366500" cy="361950"/>
          </a:xfrm>
          <a:prstGeom prst="rect">
            <a:avLst/>
          </a:prstGeom>
        </p:spPr>
      </p:pic>
      <p:pic>
        <p:nvPicPr>
          <p:cNvPr id="5" name="Picture 4" descr="el_4_2.png"/>
          <p:cNvPicPr>
            <a:picLocks noChangeAspect="1"/>
          </p:cNvPicPr>
          <p:nvPr/>
        </p:nvPicPr>
        <p:blipFill>
          <a:blip r:embed="rId6"/>
          <a:stretch>
            <a:fillRect/>
          </a:stretch>
        </p:blipFill>
        <p:spPr>
          <a:xfrm>
            <a:off x="4083050" y="3251200"/>
            <a:ext cx="7670800" cy="292100"/>
          </a:xfrm>
          <a:prstGeom prst="rect">
            <a:avLst/>
          </a:prstGeom>
        </p:spPr>
      </p:pic>
      <p:pic>
        <p:nvPicPr>
          <p:cNvPr id="6" name="Picture 5" descr="el_4_3.png"/>
          <p:cNvPicPr>
            <a:picLocks noChangeAspect="1"/>
          </p:cNvPicPr>
          <p:nvPr/>
        </p:nvPicPr>
        <p:blipFill>
          <a:blip r:embed="rId7"/>
          <a:stretch>
            <a:fillRect/>
          </a:stretch>
        </p:blipFill>
        <p:spPr>
          <a:xfrm>
            <a:off x="4083050" y="6064250"/>
            <a:ext cx="7670800" cy="222250"/>
          </a:xfrm>
          <a:prstGeom prst="rect">
            <a:avLst/>
          </a:prstGeom>
        </p:spPr>
      </p:pic>
      <p:pic>
        <p:nvPicPr>
          <p:cNvPr id="7" name="Picture 6" descr="el_4_4.png"/>
          <p:cNvPicPr>
            <a:picLocks noChangeAspect="1"/>
          </p:cNvPicPr>
          <p:nvPr/>
        </p:nvPicPr>
        <p:blipFill>
          <a:blip r:embed="rId8"/>
          <a:stretch>
            <a:fillRect/>
          </a:stretch>
        </p:blipFill>
        <p:spPr>
          <a:xfrm>
            <a:off x="4083050" y="2387600"/>
            <a:ext cx="7670800" cy="209550"/>
          </a:xfrm>
          <a:prstGeom prst="rect">
            <a:avLst/>
          </a:prstGeom>
        </p:spPr>
      </p:pic>
      <p:pic>
        <p:nvPicPr>
          <p:cNvPr id="8" name="Picture 7" descr="el_4_5.png"/>
          <p:cNvPicPr>
            <a:picLocks noChangeAspect="1"/>
          </p:cNvPicPr>
          <p:nvPr/>
        </p:nvPicPr>
        <p:blipFill>
          <a:blip r:embed="rId9"/>
          <a:stretch>
            <a:fillRect/>
          </a:stretch>
        </p:blipFill>
        <p:spPr>
          <a:xfrm>
            <a:off x="361950" y="4464050"/>
            <a:ext cx="698500" cy="571500"/>
          </a:xfrm>
          <a:prstGeom prst="rect">
            <a:avLst/>
          </a:prstGeom>
        </p:spPr>
      </p:pic>
      <p:pic>
        <p:nvPicPr>
          <p:cNvPr id="9" name="Picture 8" descr="el_4_6.png"/>
          <p:cNvPicPr>
            <a:picLocks noChangeAspect="1"/>
          </p:cNvPicPr>
          <p:nvPr/>
        </p:nvPicPr>
        <p:blipFill>
          <a:blip r:embed="rId10"/>
          <a:stretch>
            <a:fillRect/>
          </a:stretch>
        </p:blipFill>
        <p:spPr>
          <a:xfrm>
            <a:off x="4083050" y="3803650"/>
            <a:ext cx="7670800" cy="95250"/>
          </a:xfrm>
          <a:prstGeom prst="rect">
            <a:avLst/>
          </a:prstGeom>
        </p:spPr>
      </p:pic>
      <p:pic>
        <p:nvPicPr>
          <p:cNvPr id="10" name="Picture 9" descr="el_4_7.png"/>
          <p:cNvPicPr>
            <a:picLocks noChangeAspect="1"/>
          </p:cNvPicPr>
          <p:nvPr/>
        </p:nvPicPr>
        <p:blipFill>
          <a:blip r:embed="rId11"/>
          <a:stretch>
            <a:fillRect/>
          </a:stretch>
        </p:blipFill>
        <p:spPr>
          <a:xfrm>
            <a:off x="4521200" y="4356100"/>
            <a:ext cx="7232650" cy="95250"/>
          </a:xfrm>
          <a:prstGeom prst="rect">
            <a:avLst/>
          </a:prstGeom>
        </p:spPr>
      </p:pic>
      <p:pic>
        <p:nvPicPr>
          <p:cNvPr id="11" name="Picture 10" descr="el_4_8.png"/>
          <p:cNvPicPr>
            <a:picLocks noChangeAspect="1"/>
          </p:cNvPicPr>
          <p:nvPr/>
        </p:nvPicPr>
        <p:blipFill>
          <a:blip r:embed="rId12"/>
          <a:stretch>
            <a:fillRect/>
          </a:stretch>
        </p:blipFill>
        <p:spPr>
          <a:xfrm>
            <a:off x="1155700" y="4489450"/>
            <a:ext cx="139700" cy="1257300"/>
          </a:xfrm>
          <a:prstGeom prst="rect">
            <a:avLst/>
          </a:prstGeom>
        </p:spPr>
      </p:pic>
      <p:pic>
        <p:nvPicPr>
          <p:cNvPr id="12" name="Picture 11" descr="el_4_9.png"/>
          <p:cNvPicPr>
            <a:picLocks noChangeAspect="1"/>
          </p:cNvPicPr>
          <p:nvPr/>
        </p:nvPicPr>
        <p:blipFill>
          <a:blip r:embed="rId13"/>
          <a:stretch>
            <a:fillRect/>
          </a:stretch>
        </p:blipFill>
        <p:spPr>
          <a:xfrm>
            <a:off x="1155700" y="1181100"/>
            <a:ext cx="139700" cy="1238250"/>
          </a:xfrm>
          <a:prstGeom prst="rect">
            <a:avLst/>
          </a:prstGeom>
        </p:spPr>
      </p:pic>
      <p:pic>
        <p:nvPicPr>
          <p:cNvPr id="13" name="Picture 12" descr="el_4_10.png"/>
          <p:cNvPicPr>
            <a:picLocks noChangeAspect="1"/>
          </p:cNvPicPr>
          <p:nvPr/>
        </p:nvPicPr>
        <p:blipFill>
          <a:blip r:embed="rId14"/>
          <a:stretch>
            <a:fillRect/>
          </a:stretch>
        </p:blipFill>
        <p:spPr>
          <a:xfrm>
            <a:off x="1155700" y="2838450"/>
            <a:ext cx="139700" cy="1225550"/>
          </a:xfrm>
          <a:prstGeom prst="rect">
            <a:avLst/>
          </a:prstGeom>
        </p:spPr>
      </p:pic>
      <p:pic>
        <p:nvPicPr>
          <p:cNvPr id="14" name="Picture 13" descr="el_4_11.png"/>
          <p:cNvPicPr>
            <a:picLocks noChangeAspect="1"/>
          </p:cNvPicPr>
          <p:nvPr/>
        </p:nvPicPr>
        <p:blipFill>
          <a:blip r:embed="rId15"/>
          <a:stretch>
            <a:fillRect/>
          </a:stretch>
        </p:blipFill>
        <p:spPr>
          <a:xfrm>
            <a:off x="4114800" y="4368800"/>
            <a:ext cx="317500" cy="260350"/>
          </a:xfrm>
          <a:prstGeom prst="rect">
            <a:avLst/>
          </a:prstGeom>
        </p:spPr>
      </p:pic>
      <p:pic>
        <p:nvPicPr>
          <p:cNvPr id="15" name="Picture 14" descr="el_4_12.png"/>
          <p:cNvPicPr>
            <a:picLocks noChangeAspect="1"/>
          </p:cNvPicPr>
          <p:nvPr/>
        </p:nvPicPr>
        <p:blipFill>
          <a:blip r:embed="rId16"/>
          <a:stretch>
            <a:fillRect/>
          </a:stretch>
        </p:blipFill>
        <p:spPr>
          <a:xfrm>
            <a:off x="11029950" y="5918200"/>
            <a:ext cx="419100" cy="114300"/>
          </a:xfrm>
          <a:prstGeom prst="rect">
            <a:avLst/>
          </a:prstGeom>
        </p:spPr>
      </p:pic>
      <p:pic>
        <p:nvPicPr>
          <p:cNvPr id="16" name="Picture 15" descr="el_4_13.png"/>
          <p:cNvPicPr>
            <a:picLocks noChangeAspect="1"/>
          </p:cNvPicPr>
          <p:nvPr/>
        </p:nvPicPr>
        <p:blipFill>
          <a:blip r:embed="rId17"/>
          <a:stretch>
            <a:fillRect/>
          </a:stretch>
        </p:blipFill>
        <p:spPr>
          <a:xfrm>
            <a:off x="11029950" y="4641850"/>
            <a:ext cx="419100" cy="114300"/>
          </a:xfrm>
          <a:prstGeom prst="rect">
            <a:avLst/>
          </a:prstGeom>
        </p:spPr>
      </p:pic>
      <p:pic>
        <p:nvPicPr>
          <p:cNvPr id="17" name="Picture 16" descr="el_4_14.png"/>
          <p:cNvPicPr>
            <a:picLocks noChangeAspect="1"/>
          </p:cNvPicPr>
          <p:nvPr/>
        </p:nvPicPr>
        <p:blipFill>
          <a:blip r:embed="rId18"/>
          <a:stretch>
            <a:fillRect/>
          </a:stretch>
        </p:blipFill>
        <p:spPr>
          <a:xfrm>
            <a:off x="11049000" y="1390650"/>
            <a:ext cx="374650" cy="107950"/>
          </a:xfrm>
          <a:prstGeom prst="rect">
            <a:avLst/>
          </a:prstGeom>
        </p:spPr>
      </p:pic>
      <p:pic>
        <p:nvPicPr>
          <p:cNvPr id="18" name="Picture 17" descr="el_4_15.png"/>
          <p:cNvPicPr>
            <a:picLocks noChangeAspect="1"/>
          </p:cNvPicPr>
          <p:nvPr/>
        </p:nvPicPr>
        <p:blipFill>
          <a:blip r:embed="rId19"/>
          <a:stretch>
            <a:fillRect/>
          </a:stretch>
        </p:blipFill>
        <p:spPr>
          <a:xfrm>
            <a:off x="9842500" y="4641850"/>
            <a:ext cx="342900" cy="114300"/>
          </a:xfrm>
          <a:prstGeom prst="rect">
            <a:avLst/>
          </a:prstGeom>
        </p:spPr>
      </p:pic>
      <p:pic>
        <p:nvPicPr>
          <p:cNvPr id="19" name="Picture 18" descr="el_4_16.png"/>
          <p:cNvPicPr>
            <a:picLocks noChangeAspect="1"/>
          </p:cNvPicPr>
          <p:nvPr/>
        </p:nvPicPr>
        <p:blipFill>
          <a:blip r:embed="rId20"/>
          <a:stretch>
            <a:fillRect/>
          </a:stretch>
        </p:blipFill>
        <p:spPr>
          <a:xfrm>
            <a:off x="9880600" y="1898650"/>
            <a:ext cx="323850" cy="107950"/>
          </a:xfrm>
          <a:prstGeom prst="rect">
            <a:avLst/>
          </a:prstGeom>
        </p:spPr>
      </p:pic>
      <p:pic>
        <p:nvPicPr>
          <p:cNvPr id="20" name="Picture 19" descr="el_4_17.png"/>
          <p:cNvPicPr>
            <a:picLocks noChangeAspect="1"/>
          </p:cNvPicPr>
          <p:nvPr/>
        </p:nvPicPr>
        <p:blipFill>
          <a:blip r:embed="rId21"/>
          <a:stretch>
            <a:fillRect/>
          </a:stretch>
        </p:blipFill>
        <p:spPr>
          <a:xfrm>
            <a:off x="9582150" y="1016000"/>
            <a:ext cx="323850" cy="76200"/>
          </a:xfrm>
          <a:prstGeom prst="rect">
            <a:avLst/>
          </a:prstGeom>
        </p:spPr>
      </p:pic>
      <p:pic>
        <p:nvPicPr>
          <p:cNvPr id="21" name="Picture 20" descr="el_4_18.png"/>
          <p:cNvPicPr>
            <a:picLocks noChangeAspect="1"/>
          </p:cNvPicPr>
          <p:nvPr/>
        </p:nvPicPr>
        <p:blipFill>
          <a:blip r:embed="rId22"/>
          <a:stretch>
            <a:fillRect/>
          </a:stretch>
        </p:blipFill>
        <p:spPr>
          <a:xfrm>
            <a:off x="4102100" y="6388100"/>
            <a:ext cx="63500" cy="285750"/>
          </a:xfrm>
          <a:prstGeom prst="rect">
            <a:avLst/>
          </a:prstGeom>
        </p:spPr>
      </p:pic>
      <p:pic>
        <p:nvPicPr>
          <p:cNvPr id="22" name="Picture 21" descr="el_4_19.png"/>
          <p:cNvPicPr>
            <a:picLocks noChangeAspect="1"/>
          </p:cNvPicPr>
          <p:nvPr/>
        </p:nvPicPr>
        <p:blipFill>
          <a:blip r:embed="rId23"/>
          <a:stretch>
            <a:fillRect/>
          </a:stretch>
        </p:blipFill>
        <p:spPr>
          <a:xfrm>
            <a:off x="9207500" y="5753100"/>
            <a:ext cx="120650" cy="120650"/>
          </a:xfrm>
          <a:prstGeom prst="rect">
            <a:avLst/>
          </a:prstGeom>
        </p:spPr>
      </p:pic>
      <p:pic>
        <p:nvPicPr>
          <p:cNvPr id="23" name="Picture 22" descr="el_4_20.png"/>
          <p:cNvPicPr>
            <a:picLocks noChangeAspect="1"/>
          </p:cNvPicPr>
          <p:nvPr/>
        </p:nvPicPr>
        <p:blipFill>
          <a:blip r:embed="rId24"/>
          <a:stretch>
            <a:fillRect/>
          </a:stretch>
        </p:blipFill>
        <p:spPr>
          <a:xfrm>
            <a:off x="9207500" y="4641850"/>
            <a:ext cx="120650" cy="120650"/>
          </a:xfrm>
          <a:prstGeom prst="rect">
            <a:avLst/>
          </a:prstGeom>
        </p:spPr>
      </p:pic>
      <p:pic>
        <p:nvPicPr>
          <p:cNvPr id="24" name="Picture 23" descr="el_4_21.png"/>
          <p:cNvPicPr>
            <a:picLocks noChangeAspect="1"/>
          </p:cNvPicPr>
          <p:nvPr/>
        </p:nvPicPr>
        <p:blipFill>
          <a:blip r:embed="rId25"/>
          <a:stretch>
            <a:fillRect/>
          </a:stretch>
        </p:blipFill>
        <p:spPr>
          <a:xfrm>
            <a:off x="9207500" y="1384300"/>
            <a:ext cx="120650" cy="120650"/>
          </a:xfrm>
          <a:prstGeom prst="rect">
            <a:avLst/>
          </a:prstGeom>
        </p:spPr>
      </p:pic>
      <p:pic>
        <p:nvPicPr>
          <p:cNvPr id="25" name="Picture 24" descr="el_4_22.png"/>
          <p:cNvPicPr>
            <a:picLocks noChangeAspect="1"/>
          </p:cNvPicPr>
          <p:nvPr/>
        </p:nvPicPr>
        <p:blipFill>
          <a:blip r:embed="rId26"/>
          <a:stretch>
            <a:fillRect/>
          </a:stretch>
        </p:blipFill>
        <p:spPr>
          <a:xfrm>
            <a:off x="9207500" y="5924550"/>
            <a:ext cx="120650" cy="114300"/>
          </a:xfrm>
          <a:prstGeom prst="rect">
            <a:avLst/>
          </a:prstGeom>
        </p:spPr>
      </p:pic>
      <p:pic>
        <p:nvPicPr>
          <p:cNvPr id="26" name="Picture 25" descr="el_4_23.png"/>
          <p:cNvPicPr>
            <a:picLocks noChangeAspect="1"/>
          </p:cNvPicPr>
          <p:nvPr/>
        </p:nvPicPr>
        <p:blipFill>
          <a:blip r:embed="rId27"/>
          <a:stretch>
            <a:fillRect/>
          </a:stretch>
        </p:blipFill>
        <p:spPr>
          <a:xfrm>
            <a:off x="9207500" y="3136900"/>
            <a:ext cx="120650" cy="114300"/>
          </a:xfrm>
          <a:prstGeom prst="rect">
            <a:avLst/>
          </a:prstGeom>
        </p:spPr>
      </p:pic>
      <p:pic>
        <p:nvPicPr>
          <p:cNvPr id="27" name="Picture 26" descr="el_4_24.png"/>
          <p:cNvPicPr>
            <a:picLocks noChangeAspect="1"/>
          </p:cNvPicPr>
          <p:nvPr/>
        </p:nvPicPr>
        <p:blipFill>
          <a:blip r:embed="rId28"/>
          <a:stretch>
            <a:fillRect/>
          </a:stretch>
        </p:blipFill>
        <p:spPr>
          <a:xfrm>
            <a:off x="9499600" y="4095750"/>
            <a:ext cx="114300" cy="114300"/>
          </a:xfrm>
          <a:prstGeom prst="rect">
            <a:avLst/>
          </a:prstGeom>
        </p:spPr>
      </p:pic>
      <p:pic>
        <p:nvPicPr>
          <p:cNvPr id="28" name="Picture 27" descr="el_4_25.png"/>
          <p:cNvPicPr>
            <a:picLocks noChangeAspect="1"/>
          </p:cNvPicPr>
          <p:nvPr/>
        </p:nvPicPr>
        <p:blipFill>
          <a:blip r:embed="rId29"/>
          <a:stretch>
            <a:fillRect/>
          </a:stretch>
        </p:blipFill>
        <p:spPr>
          <a:xfrm>
            <a:off x="9499600" y="1898650"/>
            <a:ext cx="114300" cy="114300"/>
          </a:xfrm>
          <a:prstGeom prst="rect">
            <a:avLst/>
          </a:prstGeom>
        </p:spPr>
      </p:pic>
      <p:pic>
        <p:nvPicPr>
          <p:cNvPr id="29" name="Picture 28" descr="el_4_26.png"/>
          <p:cNvPicPr>
            <a:picLocks noChangeAspect="1"/>
          </p:cNvPicPr>
          <p:nvPr/>
        </p:nvPicPr>
        <p:blipFill>
          <a:blip r:embed="rId30"/>
          <a:stretch>
            <a:fillRect/>
          </a:stretch>
        </p:blipFill>
        <p:spPr>
          <a:xfrm>
            <a:off x="9499600" y="1727200"/>
            <a:ext cx="114300" cy="114300"/>
          </a:xfrm>
          <a:prstGeom prst="rect">
            <a:avLst/>
          </a:prstGeom>
        </p:spPr>
      </p:pic>
      <p:pic>
        <p:nvPicPr>
          <p:cNvPr id="30" name="Picture 29" descr="el_4_27.png"/>
          <p:cNvPicPr>
            <a:picLocks noChangeAspect="1"/>
          </p:cNvPicPr>
          <p:nvPr/>
        </p:nvPicPr>
        <p:blipFill>
          <a:blip r:embed="rId31"/>
          <a:stretch>
            <a:fillRect/>
          </a:stretch>
        </p:blipFill>
        <p:spPr>
          <a:xfrm>
            <a:off x="9499600" y="5759450"/>
            <a:ext cx="114300" cy="107950"/>
          </a:xfrm>
          <a:prstGeom prst="rect">
            <a:avLst/>
          </a:prstGeom>
        </p:spPr>
      </p:pic>
      <p:pic>
        <p:nvPicPr>
          <p:cNvPr id="31" name="Picture 30" descr="el_4_28.png"/>
          <p:cNvPicPr>
            <a:picLocks noChangeAspect="1"/>
          </p:cNvPicPr>
          <p:nvPr/>
        </p:nvPicPr>
        <p:blipFill>
          <a:blip r:embed="rId32"/>
          <a:stretch>
            <a:fillRect/>
          </a:stretch>
        </p:blipFill>
        <p:spPr>
          <a:xfrm>
            <a:off x="9499600" y="2800350"/>
            <a:ext cx="114300" cy="107950"/>
          </a:xfrm>
          <a:prstGeom prst="rect">
            <a:avLst/>
          </a:prstGeom>
        </p:spPr>
      </p:pic>
      <p:pic>
        <p:nvPicPr>
          <p:cNvPr id="32" name="Picture 31" descr="el_4_29.png"/>
          <p:cNvPicPr>
            <a:picLocks noChangeAspect="1"/>
          </p:cNvPicPr>
          <p:nvPr/>
        </p:nvPicPr>
        <p:blipFill>
          <a:blip r:embed="rId33"/>
          <a:stretch>
            <a:fillRect/>
          </a:stretch>
        </p:blipFill>
        <p:spPr>
          <a:xfrm>
            <a:off x="9505950" y="5930900"/>
            <a:ext cx="107950" cy="107950"/>
          </a:xfrm>
          <a:prstGeom prst="rect">
            <a:avLst/>
          </a:prstGeom>
        </p:spPr>
      </p:pic>
      <p:pic>
        <p:nvPicPr>
          <p:cNvPr id="33" name="Picture 32" descr="el_4_30.png"/>
          <p:cNvPicPr>
            <a:picLocks noChangeAspect="1"/>
          </p:cNvPicPr>
          <p:nvPr/>
        </p:nvPicPr>
        <p:blipFill>
          <a:blip r:embed="rId34"/>
          <a:stretch>
            <a:fillRect/>
          </a:stretch>
        </p:blipFill>
        <p:spPr>
          <a:xfrm>
            <a:off x="9505950" y="5372100"/>
            <a:ext cx="107950" cy="107950"/>
          </a:xfrm>
          <a:prstGeom prst="rect">
            <a:avLst/>
          </a:prstGeom>
        </p:spPr>
      </p:pic>
      <p:pic>
        <p:nvPicPr>
          <p:cNvPr id="34" name="Picture 33" descr="el_4_31.png"/>
          <p:cNvPicPr>
            <a:picLocks noChangeAspect="1"/>
          </p:cNvPicPr>
          <p:nvPr/>
        </p:nvPicPr>
        <p:blipFill>
          <a:blip r:embed="rId35"/>
          <a:stretch>
            <a:fillRect/>
          </a:stretch>
        </p:blipFill>
        <p:spPr>
          <a:xfrm>
            <a:off x="7194550" y="4641850"/>
            <a:ext cx="107950" cy="107950"/>
          </a:xfrm>
          <a:prstGeom prst="rect">
            <a:avLst/>
          </a:prstGeom>
        </p:spPr>
      </p:pic>
      <p:pic>
        <p:nvPicPr>
          <p:cNvPr id="35" name="Picture 34" descr="el_4_32.png"/>
          <p:cNvPicPr>
            <a:picLocks noChangeAspect="1"/>
          </p:cNvPicPr>
          <p:nvPr/>
        </p:nvPicPr>
        <p:blipFill>
          <a:blip r:embed="rId36"/>
          <a:stretch>
            <a:fillRect/>
          </a:stretch>
        </p:blipFill>
        <p:spPr>
          <a:xfrm>
            <a:off x="9505950" y="4260850"/>
            <a:ext cx="107950" cy="107950"/>
          </a:xfrm>
          <a:prstGeom prst="rect">
            <a:avLst/>
          </a:prstGeom>
        </p:spPr>
      </p:pic>
      <p:pic>
        <p:nvPicPr>
          <p:cNvPr id="36" name="Picture 35" descr="el_4_33.png"/>
          <p:cNvPicPr>
            <a:picLocks noChangeAspect="1"/>
          </p:cNvPicPr>
          <p:nvPr/>
        </p:nvPicPr>
        <p:blipFill>
          <a:blip r:embed="rId37"/>
          <a:stretch>
            <a:fillRect/>
          </a:stretch>
        </p:blipFill>
        <p:spPr>
          <a:xfrm>
            <a:off x="9505950" y="3708400"/>
            <a:ext cx="107950" cy="107950"/>
          </a:xfrm>
          <a:prstGeom prst="rect">
            <a:avLst/>
          </a:prstGeom>
        </p:spPr>
      </p:pic>
      <p:pic>
        <p:nvPicPr>
          <p:cNvPr id="37" name="Picture 36" descr="el_4_34.png"/>
          <p:cNvPicPr>
            <a:picLocks noChangeAspect="1"/>
          </p:cNvPicPr>
          <p:nvPr/>
        </p:nvPicPr>
        <p:blipFill>
          <a:blip r:embed="rId38"/>
          <a:stretch>
            <a:fillRect/>
          </a:stretch>
        </p:blipFill>
        <p:spPr>
          <a:xfrm>
            <a:off x="9505950" y="3143250"/>
            <a:ext cx="107950" cy="107950"/>
          </a:xfrm>
          <a:prstGeom prst="rect">
            <a:avLst/>
          </a:prstGeom>
        </p:spPr>
      </p:pic>
      <p:pic>
        <p:nvPicPr>
          <p:cNvPr id="38" name="Picture 37" descr="el_4_35.png"/>
          <p:cNvPicPr>
            <a:picLocks noChangeAspect="1"/>
          </p:cNvPicPr>
          <p:nvPr/>
        </p:nvPicPr>
        <p:blipFill>
          <a:blip r:embed="rId39"/>
          <a:stretch>
            <a:fillRect/>
          </a:stretch>
        </p:blipFill>
        <p:spPr>
          <a:xfrm>
            <a:off x="9505950" y="2971800"/>
            <a:ext cx="107950" cy="107950"/>
          </a:xfrm>
          <a:prstGeom prst="rect">
            <a:avLst/>
          </a:prstGeom>
        </p:spPr>
      </p:pic>
      <p:pic>
        <p:nvPicPr>
          <p:cNvPr id="39" name="Picture 38" descr="el_4_36.png"/>
          <p:cNvPicPr>
            <a:picLocks noChangeAspect="1"/>
          </p:cNvPicPr>
          <p:nvPr/>
        </p:nvPicPr>
        <p:blipFill>
          <a:blip r:embed="rId40"/>
          <a:stretch>
            <a:fillRect/>
          </a:stretch>
        </p:blipFill>
        <p:spPr>
          <a:xfrm>
            <a:off x="9505950" y="2241550"/>
            <a:ext cx="107950" cy="107950"/>
          </a:xfrm>
          <a:prstGeom prst="rect">
            <a:avLst/>
          </a:prstGeom>
        </p:spPr>
      </p:pic>
      <p:pic>
        <p:nvPicPr>
          <p:cNvPr id="40" name="Picture 39" descr="el_4_37.png"/>
          <p:cNvPicPr>
            <a:picLocks noChangeAspect="1"/>
          </p:cNvPicPr>
          <p:nvPr/>
        </p:nvPicPr>
        <p:blipFill>
          <a:blip r:embed="rId41"/>
          <a:stretch>
            <a:fillRect/>
          </a:stretch>
        </p:blipFill>
        <p:spPr>
          <a:xfrm>
            <a:off x="9505950" y="2076450"/>
            <a:ext cx="107950" cy="107950"/>
          </a:xfrm>
          <a:prstGeom prst="rect">
            <a:avLst/>
          </a:prstGeom>
        </p:spPr>
      </p:pic>
      <p:pic>
        <p:nvPicPr>
          <p:cNvPr id="41" name="Picture 40" descr="el_4_38.png"/>
          <p:cNvPicPr>
            <a:picLocks noChangeAspect="1"/>
          </p:cNvPicPr>
          <p:nvPr/>
        </p:nvPicPr>
        <p:blipFill>
          <a:blip r:embed="rId42"/>
          <a:stretch>
            <a:fillRect/>
          </a:stretch>
        </p:blipFill>
        <p:spPr>
          <a:xfrm>
            <a:off x="9505950" y="4654550"/>
            <a:ext cx="107950" cy="101600"/>
          </a:xfrm>
          <a:prstGeom prst="rect">
            <a:avLst/>
          </a:prstGeom>
        </p:spPr>
      </p:pic>
      <p:pic>
        <p:nvPicPr>
          <p:cNvPr id="42" name="Picture 41" descr="el_4_39.png"/>
          <p:cNvPicPr>
            <a:picLocks noChangeAspect="1"/>
          </p:cNvPicPr>
          <p:nvPr/>
        </p:nvPicPr>
        <p:blipFill>
          <a:blip r:embed="rId43"/>
          <a:stretch>
            <a:fillRect/>
          </a:stretch>
        </p:blipFill>
        <p:spPr>
          <a:xfrm>
            <a:off x="9505950" y="3543300"/>
            <a:ext cx="107950" cy="101600"/>
          </a:xfrm>
          <a:prstGeom prst="rect">
            <a:avLst/>
          </a:prstGeom>
        </p:spPr>
      </p:pic>
      <p:pic>
        <p:nvPicPr>
          <p:cNvPr id="43" name="Picture 42" descr="el_4_40.png"/>
          <p:cNvPicPr>
            <a:picLocks noChangeAspect="1"/>
          </p:cNvPicPr>
          <p:nvPr/>
        </p:nvPicPr>
        <p:blipFill>
          <a:blip r:embed="rId44"/>
          <a:stretch>
            <a:fillRect/>
          </a:stretch>
        </p:blipFill>
        <p:spPr>
          <a:xfrm>
            <a:off x="9505950" y="1568450"/>
            <a:ext cx="107950" cy="101600"/>
          </a:xfrm>
          <a:prstGeom prst="rect">
            <a:avLst/>
          </a:prstGeom>
        </p:spPr>
      </p:pic>
      <p:pic>
        <p:nvPicPr>
          <p:cNvPr id="44" name="Picture 43" descr="el_4_41.png"/>
          <p:cNvPicPr>
            <a:picLocks noChangeAspect="1"/>
          </p:cNvPicPr>
          <p:nvPr/>
        </p:nvPicPr>
        <p:blipFill>
          <a:blip r:embed="rId45"/>
          <a:stretch>
            <a:fillRect/>
          </a:stretch>
        </p:blipFill>
        <p:spPr>
          <a:xfrm>
            <a:off x="9512300" y="1397000"/>
            <a:ext cx="101600" cy="107950"/>
          </a:xfrm>
          <a:prstGeom prst="rect">
            <a:avLst/>
          </a:prstGeom>
        </p:spPr>
      </p:pic>
      <p:sp>
        <p:nvSpPr>
          <p:cNvPr id="46" name="TextBox 45"/>
          <p:cNvSpPr txBox="1"/>
          <p:nvPr/>
        </p:nvSpPr>
        <p:spPr>
          <a:xfrm>
            <a:off x="400050" y="215900"/>
            <a:ext cx="6750050" cy="298450"/>
          </a:xfrm>
          <a:prstGeom prst="rect">
            <a:avLst/>
          </a:prstGeom>
          <a:noFill/>
        </p:spPr>
        <p:txBody>
          <a:bodyPr wrap="none" lIns="0" tIns="0" rIns="0" bIns="0" anchor="ctr">
            <a:noAutofit/>
          </a:bodyPr>
          <a:lstStyle/>
          <a:p>
            <a:pPr algn="l"/>
            <a:r>
              <a:rPr sz="2650" b="1" dirty="0">
                <a:solidFill>
                  <a:srgbClr val="090B13"/>
                </a:solidFill>
                <a:latin typeface="Arial"/>
                <a:ea typeface="Microsoft YaHei"/>
              </a:rPr>
              <a:t>Background: How We Measure Performance</a:t>
            </a:r>
          </a:p>
        </p:txBody>
      </p:sp>
      <p:sp>
        <p:nvSpPr>
          <p:cNvPr id="47" name="TextBox 46"/>
          <p:cNvSpPr txBox="1"/>
          <p:nvPr/>
        </p:nvSpPr>
        <p:spPr>
          <a:xfrm>
            <a:off x="9664700" y="869950"/>
            <a:ext cx="419100" cy="107950"/>
          </a:xfrm>
          <a:prstGeom prst="rect">
            <a:avLst/>
          </a:prstGeom>
          <a:noFill/>
        </p:spPr>
        <p:txBody>
          <a:bodyPr wrap="none" lIns="0" tIns="0" rIns="0" bIns="0" anchor="ctr">
            <a:noAutofit/>
          </a:bodyPr>
          <a:lstStyle/>
          <a:p>
            <a:pPr algn="l"/>
            <a:r>
              <a:rPr sz="1000" b="1">
                <a:solidFill>
                  <a:srgbClr val="333537"/>
                </a:solidFill>
                <a:latin typeface="Arial"/>
                <a:ea typeface="Microsoft YaHei"/>
              </a:rPr>
              <a:t>trend</a:t>
            </a:r>
          </a:p>
        </p:txBody>
      </p:sp>
      <p:sp>
        <p:nvSpPr>
          <p:cNvPr id="48" name="TextBox 47"/>
          <p:cNvSpPr txBox="1"/>
          <p:nvPr/>
        </p:nvSpPr>
        <p:spPr>
          <a:xfrm>
            <a:off x="6902450" y="927100"/>
            <a:ext cx="469900" cy="114300"/>
          </a:xfrm>
          <a:prstGeom prst="rect">
            <a:avLst/>
          </a:prstGeom>
          <a:noFill/>
        </p:spPr>
        <p:txBody>
          <a:bodyPr wrap="none" lIns="0" tIns="0" rIns="0" bIns="0" anchor="ctr">
            <a:noAutofit/>
          </a:bodyPr>
          <a:lstStyle/>
          <a:p>
            <a:pPr algn="l"/>
            <a:r>
              <a:rPr sz="1000" b="1">
                <a:solidFill>
                  <a:srgbClr val="404143"/>
                </a:solidFill>
                <a:latin typeface="Arial"/>
                <a:ea typeface="Microsoft YaHei"/>
              </a:rPr>
              <a:t>Results</a:t>
            </a:r>
          </a:p>
        </p:txBody>
      </p:sp>
      <p:sp>
        <p:nvSpPr>
          <p:cNvPr id="49" name="TextBox 48"/>
          <p:cNvSpPr txBox="1"/>
          <p:nvPr/>
        </p:nvSpPr>
        <p:spPr>
          <a:xfrm>
            <a:off x="8185150" y="927100"/>
            <a:ext cx="488950" cy="114300"/>
          </a:xfrm>
          <a:prstGeom prst="rect">
            <a:avLst/>
          </a:prstGeom>
          <a:noFill/>
        </p:spPr>
        <p:txBody>
          <a:bodyPr wrap="none" lIns="0" tIns="0" rIns="0" bIns="0" anchor="ctr">
            <a:noAutofit/>
          </a:bodyPr>
          <a:lstStyle/>
          <a:p>
            <a:pPr algn="l"/>
            <a:r>
              <a:rPr sz="850" b="1">
                <a:solidFill>
                  <a:srgbClr val="404041"/>
                </a:solidFill>
                <a:latin typeface="Arial"/>
                <a:ea typeface="Microsoft YaHei"/>
              </a:rPr>
              <a:t>target</a:t>
            </a:r>
          </a:p>
        </p:txBody>
      </p:sp>
      <p:sp>
        <p:nvSpPr>
          <p:cNvPr id="50" name="TextBox 49"/>
          <p:cNvSpPr txBox="1"/>
          <p:nvPr/>
        </p:nvSpPr>
        <p:spPr>
          <a:xfrm>
            <a:off x="10845800" y="927100"/>
            <a:ext cx="787400" cy="107950"/>
          </a:xfrm>
          <a:prstGeom prst="rect">
            <a:avLst/>
          </a:prstGeom>
          <a:noFill/>
        </p:spPr>
        <p:txBody>
          <a:bodyPr wrap="none" lIns="0" tIns="0" rIns="0" bIns="0" anchor="ctr">
            <a:noAutofit/>
          </a:bodyPr>
          <a:lstStyle/>
          <a:p>
            <a:pPr algn="l"/>
            <a:r>
              <a:rPr sz="800" b="1">
                <a:solidFill>
                  <a:srgbClr val="424244"/>
                </a:solidFill>
                <a:latin typeface="Arial"/>
                <a:ea typeface="Microsoft YaHei"/>
              </a:rPr>
              <a:t>importance</a:t>
            </a:r>
          </a:p>
        </p:txBody>
      </p:sp>
      <p:sp>
        <p:nvSpPr>
          <p:cNvPr id="51" name="TextBox 50"/>
          <p:cNvSpPr txBox="1"/>
          <p:nvPr/>
        </p:nvSpPr>
        <p:spPr>
          <a:xfrm>
            <a:off x="4203700" y="1133475"/>
            <a:ext cx="203200" cy="177800"/>
          </a:xfrm>
          <a:prstGeom prst="rect">
            <a:avLst/>
          </a:prstGeom>
          <a:noFill/>
        </p:spPr>
        <p:txBody>
          <a:bodyPr wrap="none" lIns="0" tIns="0" rIns="0" bIns="0" anchor="ctr">
            <a:noAutofit/>
          </a:bodyPr>
          <a:lstStyle/>
          <a:p>
            <a:pPr algn="l"/>
            <a:r>
              <a:rPr sz="1900" b="1" dirty="0">
                <a:solidFill>
                  <a:srgbClr val="70BBE9"/>
                </a:solidFill>
                <a:latin typeface="Arial"/>
                <a:ea typeface="Microsoft YaHei"/>
              </a:rPr>
              <a:t>A</a:t>
            </a:r>
          </a:p>
        </p:txBody>
      </p:sp>
      <p:sp>
        <p:nvSpPr>
          <p:cNvPr id="52" name="TextBox 51"/>
          <p:cNvSpPr txBox="1"/>
          <p:nvPr/>
        </p:nvSpPr>
        <p:spPr>
          <a:xfrm>
            <a:off x="4521200" y="1181100"/>
            <a:ext cx="958850" cy="114300"/>
          </a:xfrm>
          <a:prstGeom prst="rect">
            <a:avLst/>
          </a:prstGeom>
          <a:noFill/>
        </p:spPr>
        <p:txBody>
          <a:bodyPr wrap="none" lIns="0" tIns="0" rIns="0" bIns="0" anchor="ctr">
            <a:noAutofit/>
          </a:bodyPr>
          <a:lstStyle/>
          <a:p>
            <a:pPr algn="l"/>
            <a:r>
              <a:rPr sz="800" b="1">
                <a:solidFill>
                  <a:srgbClr val="75777E"/>
                </a:solidFill>
                <a:latin typeface="Arial"/>
                <a:ea typeface="Microsoft YaHei"/>
              </a:rPr>
              <a:t>Profitability</a:t>
            </a:r>
          </a:p>
        </p:txBody>
      </p:sp>
      <p:sp>
        <p:nvSpPr>
          <p:cNvPr id="53" name="TextBox 52"/>
          <p:cNvSpPr txBox="1"/>
          <p:nvPr/>
        </p:nvSpPr>
        <p:spPr>
          <a:xfrm>
            <a:off x="1454150" y="1244600"/>
            <a:ext cx="1009650" cy="165100"/>
          </a:xfrm>
          <a:prstGeom prst="rect">
            <a:avLst/>
          </a:prstGeom>
          <a:noFill/>
        </p:spPr>
        <p:txBody>
          <a:bodyPr wrap="none" lIns="0" tIns="0" rIns="0" bIns="0" anchor="ctr">
            <a:noAutofit/>
          </a:bodyPr>
          <a:lstStyle/>
          <a:p>
            <a:pPr algn="l"/>
            <a:r>
              <a:rPr sz="1550" b="1">
                <a:solidFill>
                  <a:srgbClr val="133E56"/>
                </a:solidFill>
                <a:latin typeface="Arial"/>
                <a:ea typeface="Microsoft YaHei"/>
              </a:rPr>
              <a:t>Framework:</a:t>
            </a:r>
          </a:p>
        </p:txBody>
      </p:sp>
      <p:sp>
        <p:nvSpPr>
          <p:cNvPr id="54" name="TextBox 53"/>
          <p:cNvSpPr txBox="1"/>
          <p:nvPr/>
        </p:nvSpPr>
        <p:spPr>
          <a:xfrm>
            <a:off x="381000" y="1250950"/>
            <a:ext cx="647700" cy="400050"/>
          </a:xfrm>
          <a:prstGeom prst="rect">
            <a:avLst/>
          </a:prstGeom>
          <a:noFill/>
        </p:spPr>
        <p:txBody>
          <a:bodyPr wrap="none" lIns="0" tIns="0" rIns="0" bIns="0" anchor="ctr">
            <a:noAutofit/>
          </a:bodyPr>
          <a:lstStyle/>
          <a:p>
            <a:pPr algn="l"/>
            <a:r>
              <a:rPr sz="4300" b="1">
                <a:solidFill>
                  <a:srgbClr val="073448"/>
                </a:solidFill>
                <a:latin typeface="Arial"/>
                <a:ea typeface="Microsoft YaHei"/>
              </a:rPr>
              <a:t>01</a:t>
            </a:r>
          </a:p>
        </p:txBody>
      </p:sp>
      <p:sp>
        <p:nvSpPr>
          <p:cNvPr id="55" name="TextBox 54"/>
          <p:cNvSpPr txBox="1"/>
          <p:nvPr/>
        </p:nvSpPr>
        <p:spPr>
          <a:xfrm>
            <a:off x="4305300" y="1390650"/>
            <a:ext cx="819150" cy="107950"/>
          </a:xfrm>
          <a:prstGeom prst="rect">
            <a:avLst/>
          </a:prstGeom>
          <a:noFill/>
        </p:spPr>
        <p:txBody>
          <a:bodyPr wrap="none" lIns="0" tIns="0" rIns="0" bIns="0" anchor="ctr">
            <a:noAutofit/>
          </a:bodyPr>
          <a:lstStyle/>
          <a:p>
            <a:pPr algn="l"/>
            <a:r>
              <a:rPr sz="900" b="1">
                <a:solidFill>
                  <a:srgbClr val="76777B"/>
                </a:solidFill>
                <a:latin typeface="Arial"/>
                <a:ea typeface="Microsoft YaHei"/>
              </a:rPr>
              <a:t>Service Income</a:t>
            </a:r>
          </a:p>
        </p:txBody>
      </p:sp>
      <p:sp>
        <p:nvSpPr>
          <p:cNvPr id="56" name="TextBox 55"/>
          <p:cNvSpPr txBox="1"/>
          <p:nvPr/>
        </p:nvSpPr>
        <p:spPr>
          <a:xfrm>
            <a:off x="6908800" y="1390650"/>
            <a:ext cx="457200" cy="628650"/>
          </a:xfrm>
          <a:prstGeom prst="rect">
            <a:avLst/>
          </a:prstGeom>
          <a:noFill/>
        </p:spPr>
        <p:txBody>
          <a:bodyPr wrap="none" lIns="0" tIns="0" rIns="0" bIns="0" anchor="ctr">
            <a:noAutofit/>
          </a:bodyPr>
          <a:lstStyle/>
          <a:p>
            <a:pPr algn="l">
              <a:lnSpc>
                <a:spcPts val="1350"/>
              </a:lnSpc>
              <a:spcBef>
                <a:spcPts val="0"/>
              </a:spcBef>
              <a:spcAft>
                <a:spcPts val="0"/>
              </a:spcAft>
            </a:pPr>
            <a:r>
              <a:rPr sz="950" b="0">
                <a:solidFill>
                  <a:srgbClr val="696C75"/>
                </a:solidFill>
                <a:latin typeface="Arial"/>
                <a:ea typeface="Microsoft YaHei"/>
              </a:rPr>
              <a:t>$64,019</a:t>
            </a:r>
          </a:p>
          <a:p>
            <a:pPr algn="l">
              <a:lnSpc>
                <a:spcPts val="1350"/>
              </a:lnSpc>
              <a:spcBef>
                <a:spcPts val="0"/>
              </a:spcBef>
              <a:spcAft>
                <a:spcPts val="0"/>
              </a:spcAft>
            </a:pPr>
            <a:r>
              <a:rPr sz="950" b="0">
                <a:solidFill>
                  <a:srgbClr val="81858D"/>
                </a:solidFill>
                <a:latin typeface="Arial"/>
                <a:ea typeface="Microsoft YaHei"/>
              </a:rPr>
              <a:t>$</a:t>
            </a:r>
            <a:r>
              <a:rPr sz="950" b="0">
                <a:solidFill>
                  <a:srgbClr val="575864"/>
                </a:solidFill>
                <a:latin typeface="Arial"/>
                <a:ea typeface="Microsoft YaHei"/>
              </a:rPr>
              <a:t>14</a:t>
            </a:r>
            <a:r>
              <a:rPr sz="950" b="0">
                <a:solidFill>
                  <a:srgbClr val="7E8186"/>
                </a:solidFill>
                <a:latin typeface="Arial"/>
                <a:ea typeface="Microsoft YaHei"/>
              </a:rPr>
              <a:t>,891</a:t>
            </a:r>
          </a:p>
          <a:p>
            <a:pPr algn="l">
              <a:lnSpc>
                <a:spcPts val="1350"/>
              </a:lnSpc>
              <a:spcBef>
                <a:spcPts val="0"/>
              </a:spcBef>
              <a:spcAft>
                <a:spcPts val="0"/>
              </a:spcAft>
            </a:pPr>
            <a:r>
              <a:rPr sz="950" b="0">
                <a:solidFill>
                  <a:srgbClr val="686970"/>
                </a:solidFill>
                <a:latin typeface="Arial"/>
                <a:ea typeface="Microsoft YaHei"/>
              </a:rPr>
              <a:t>$8,261</a:t>
            </a:r>
          </a:p>
          <a:p>
            <a:pPr algn="l">
              <a:lnSpc>
                <a:spcPts val="1350"/>
              </a:lnSpc>
              <a:spcBef>
                <a:spcPts val="0"/>
              </a:spcBef>
              <a:spcAft>
                <a:spcPts val="0"/>
              </a:spcAft>
            </a:pPr>
            <a:r>
              <a:rPr sz="950" b="0">
                <a:solidFill>
                  <a:srgbClr val="63676B"/>
                </a:solidFill>
                <a:latin typeface="Arial"/>
                <a:ea typeface="Microsoft YaHei"/>
              </a:rPr>
              <a:t>$97,408</a:t>
            </a:r>
          </a:p>
        </p:txBody>
      </p:sp>
      <p:sp>
        <p:nvSpPr>
          <p:cNvPr id="57" name="TextBox 56"/>
          <p:cNvSpPr txBox="1"/>
          <p:nvPr/>
        </p:nvSpPr>
        <p:spPr>
          <a:xfrm>
            <a:off x="8204200" y="1390650"/>
            <a:ext cx="457200" cy="628650"/>
          </a:xfrm>
          <a:prstGeom prst="rect">
            <a:avLst/>
          </a:prstGeom>
          <a:noFill/>
        </p:spPr>
        <p:txBody>
          <a:bodyPr wrap="none" lIns="0" tIns="0" rIns="0" bIns="0" anchor="ctr">
            <a:noAutofit/>
          </a:bodyPr>
          <a:lstStyle/>
          <a:p>
            <a:pPr algn="l">
              <a:lnSpc>
                <a:spcPts val="1350"/>
              </a:lnSpc>
              <a:spcBef>
                <a:spcPts val="0"/>
              </a:spcBef>
              <a:spcAft>
                <a:spcPts val="0"/>
              </a:spcAft>
            </a:pPr>
            <a:r>
              <a:rPr sz="950" b="0">
                <a:solidFill>
                  <a:srgbClr val="6A6A70"/>
                </a:solidFill>
                <a:latin typeface="Arial"/>
                <a:ea typeface="Microsoft YaHei"/>
              </a:rPr>
              <a:t>$69,367</a:t>
            </a:r>
          </a:p>
          <a:p>
            <a:pPr algn="l">
              <a:lnSpc>
                <a:spcPts val="1350"/>
              </a:lnSpc>
              <a:spcBef>
                <a:spcPts val="0"/>
              </a:spcBef>
              <a:spcAft>
                <a:spcPts val="0"/>
              </a:spcAft>
            </a:pPr>
            <a:r>
              <a:rPr sz="950" b="0">
                <a:solidFill>
                  <a:srgbClr val="7E8088"/>
                </a:solidFill>
                <a:latin typeface="Arial"/>
                <a:ea typeface="Microsoft YaHei"/>
              </a:rPr>
              <a:t>$5,950</a:t>
            </a:r>
          </a:p>
          <a:p>
            <a:pPr algn="l">
              <a:lnSpc>
                <a:spcPts val="1350"/>
              </a:lnSpc>
              <a:spcBef>
                <a:spcPts val="0"/>
              </a:spcBef>
              <a:spcAft>
                <a:spcPts val="0"/>
              </a:spcAft>
            </a:pPr>
            <a:r>
              <a:rPr sz="950" b="0">
                <a:solidFill>
                  <a:srgbClr val="676970"/>
                </a:solidFill>
                <a:latin typeface="Arial"/>
                <a:ea typeface="Microsoft YaHei"/>
              </a:rPr>
              <a:t>$5,000</a:t>
            </a:r>
          </a:p>
          <a:p>
            <a:pPr algn="l">
              <a:lnSpc>
                <a:spcPts val="1350"/>
              </a:lnSpc>
              <a:spcBef>
                <a:spcPts val="0"/>
              </a:spcBef>
              <a:spcAft>
                <a:spcPts val="0"/>
              </a:spcAft>
            </a:pPr>
            <a:r>
              <a:rPr sz="950" b="0">
                <a:solidFill>
                  <a:srgbClr val="6C6E76"/>
                </a:solidFill>
                <a:latin typeface="Arial"/>
                <a:ea typeface="Microsoft YaHei"/>
              </a:rPr>
              <a:t>$88,915</a:t>
            </a:r>
          </a:p>
        </p:txBody>
      </p:sp>
      <p:sp>
        <p:nvSpPr>
          <p:cNvPr id="58" name="TextBox 57"/>
          <p:cNvSpPr txBox="1"/>
          <p:nvPr/>
        </p:nvSpPr>
        <p:spPr>
          <a:xfrm>
            <a:off x="9886950" y="1390650"/>
            <a:ext cx="285750" cy="279400"/>
          </a:xfrm>
          <a:prstGeom prst="rect">
            <a:avLst/>
          </a:prstGeom>
          <a:noFill/>
        </p:spPr>
        <p:txBody>
          <a:bodyPr wrap="none" lIns="0" tIns="0" rIns="0" bIns="0" anchor="ctr">
            <a:noAutofit/>
          </a:bodyPr>
          <a:lstStyle/>
          <a:p>
            <a:pPr algn="l">
              <a:lnSpc>
                <a:spcPts val="1300"/>
              </a:lnSpc>
              <a:spcBef>
                <a:spcPts val="0"/>
              </a:spcBef>
              <a:spcAft>
                <a:spcPts val="0"/>
              </a:spcAft>
            </a:pPr>
            <a:r>
              <a:rPr sz="1050" b="1">
                <a:solidFill>
                  <a:srgbClr val="76777D"/>
                </a:solidFill>
                <a:latin typeface="Arial"/>
                <a:ea typeface="Microsoft YaHei"/>
              </a:rPr>
              <a:t>2.9%</a:t>
            </a:r>
          </a:p>
          <a:p>
            <a:pPr algn="l">
              <a:lnSpc>
                <a:spcPts val="1300"/>
              </a:lnSpc>
              <a:spcBef>
                <a:spcPts val="0"/>
              </a:spcBef>
              <a:spcAft>
                <a:spcPts val="0"/>
              </a:spcAft>
            </a:pPr>
            <a:r>
              <a:rPr sz="1050" b="1">
                <a:solidFill>
                  <a:srgbClr val="8B8E93"/>
                </a:solidFill>
                <a:latin typeface="Arial"/>
                <a:ea typeface="Microsoft YaHei"/>
              </a:rPr>
              <a:t>7.2%</a:t>
            </a:r>
          </a:p>
        </p:txBody>
      </p:sp>
      <p:sp>
        <p:nvSpPr>
          <p:cNvPr id="59" name="TextBox 58"/>
          <p:cNvSpPr txBox="1"/>
          <p:nvPr/>
        </p:nvSpPr>
        <p:spPr>
          <a:xfrm>
            <a:off x="1441450" y="1524000"/>
            <a:ext cx="2343150" cy="736600"/>
          </a:xfrm>
          <a:prstGeom prst="rect">
            <a:avLst/>
          </a:prstGeom>
          <a:noFill/>
        </p:spPr>
        <p:txBody>
          <a:bodyPr wrap="none" lIns="0" tIns="0" rIns="0" bIns="0" anchor="ctr">
            <a:noAutofit/>
          </a:bodyPr>
          <a:lstStyle/>
          <a:p>
            <a:pPr algn="l">
              <a:lnSpc>
                <a:spcPts val="1550"/>
              </a:lnSpc>
              <a:spcBef>
                <a:spcPts val="0"/>
              </a:spcBef>
              <a:spcAft>
                <a:spcPts val="0"/>
              </a:spcAft>
            </a:pPr>
            <a:r>
              <a:rPr sz="950" b="0">
                <a:solidFill>
                  <a:srgbClr val="757982"/>
                </a:solidFill>
                <a:latin typeface="Arial"/>
                <a:ea typeface="Microsoft YaHei"/>
              </a:rPr>
              <a:t>Every month</a:t>
            </a:r>
            <a:r>
              <a:rPr sz="950" b="0">
                <a:solidFill>
                  <a:srgbClr val="797B85"/>
                </a:solidFill>
                <a:latin typeface="Arial"/>
                <a:ea typeface="Microsoft YaHei"/>
              </a:rPr>
              <a:t> we track performance</a:t>
            </a:r>
          </a:p>
          <a:p>
            <a:pPr algn="l">
              <a:lnSpc>
                <a:spcPts val="1550"/>
              </a:lnSpc>
              <a:spcBef>
                <a:spcPts val="0"/>
              </a:spcBef>
              <a:spcAft>
                <a:spcPts val="0"/>
              </a:spcAft>
            </a:pPr>
            <a:r>
              <a:rPr sz="950" b="0">
                <a:solidFill>
                  <a:srgbClr val="6A6E79"/>
                </a:solidFill>
                <a:latin typeface="Arial"/>
                <a:ea typeface="Microsoft YaHei"/>
              </a:rPr>
              <a:t>across</a:t>
            </a:r>
            <a:r>
              <a:rPr sz="950" b="0">
                <a:solidFill>
                  <a:srgbClr val="737680"/>
                </a:solidFill>
                <a:latin typeface="Arial"/>
                <a:ea typeface="Microsoft YaHei"/>
              </a:rPr>
              <a:t> seven categories </a:t>
            </a:r>
            <a:r>
              <a:rPr sz="950" b="0">
                <a:solidFill>
                  <a:srgbClr val="B0B3B7"/>
                </a:solidFill>
                <a:latin typeface="Arial"/>
                <a:ea typeface="Microsoft YaHei"/>
              </a:rPr>
              <a:t>—</a:t>
            </a:r>
            <a:r>
              <a:rPr sz="950" b="0">
                <a:solidFill>
                  <a:srgbClr val="777780"/>
                </a:solidFill>
                <a:latin typeface="Arial"/>
                <a:ea typeface="Microsoft YaHei"/>
              </a:rPr>
              <a:t> Profitability,</a:t>
            </a:r>
          </a:p>
          <a:p>
            <a:pPr algn="l">
              <a:lnSpc>
                <a:spcPts val="1550"/>
              </a:lnSpc>
              <a:spcBef>
                <a:spcPts val="0"/>
              </a:spcBef>
              <a:spcAft>
                <a:spcPts val="0"/>
              </a:spcAft>
            </a:pPr>
            <a:r>
              <a:rPr sz="950" b="0">
                <a:solidFill>
                  <a:srgbClr val="73767C"/>
                </a:solidFill>
                <a:latin typeface="Arial"/>
                <a:ea typeface="Microsoft YaHei"/>
              </a:rPr>
              <a:t>Activity, </a:t>
            </a:r>
            <a:r>
              <a:rPr sz="950" b="0">
                <a:solidFill>
                  <a:srgbClr val="70747B"/>
                </a:solidFill>
                <a:latin typeface="Arial"/>
                <a:ea typeface="Microsoft YaHei"/>
              </a:rPr>
              <a:t>Efficiency, Asset Usage,</a:t>
            </a:r>
          </a:p>
          <a:p>
            <a:pPr algn="l">
              <a:lnSpc>
                <a:spcPts val="1550"/>
              </a:lnSpc>
              <a:spcBef>
                <a:spcPts val="0"/>
              </a:spcBef>
              <a:spcAft>
                <a:spcPts val="0"/>
              </a:spcAft>
            </a:pPr>
            <a:r>
              <a:rPr sz="950" b="0">
                <a:solidFill>
                  <a:srgbClr val="747882"/>
                </a:solidFill>
                <a:latin typeface="Arial"/>
                <a:ea typeface="Microsoft YaHei"/>
              </a:rPr>
              <a:t>Liquidity, Cash </a:t>
            </a:r>
            <a:r>
              <a:rPr sz="950" b="0">
                <a:solidFill>
                  <a:srgbClr val="6A6D75"/>
                </a:solidFill>
                <a:latin typeface="Arial"/>
                <a:ea typeface="Microsoft YaHei"/>
              </a:rPr>
              <a:t>Flow</a:t>
            </a:r>
            <a:r>
              <a:rPr sz="950" b="0">
                <a:solidFill>
                  <a:srgbClr val="81848B"/>
                </a:solidFill>
                <a:latin typeface="Arial"/>
                <a:ea typeface="Microsoft YaHei"/>
              </a:rPr>
              <a:t>, </a:t>
            </a:r>
            <a:r>
              <a:rPr sz="950" b="0">
                <a:solidFill>
                  <a:srgbClr val="686A76"/>
                </a:solidFill>
                <a:latin typeface="Arial"/>
                <a:ea typeface="Microsoft YaHei"/>
              </a:rPr>
              <a:t>and </a:t>
            </a:r>
            <a:r>
              <a:rPr sz="950" b="0">
                <a:solidFill>
                  <a:srgbClr val="767A84"/>
                </a:solidFill>
                <a:latin typeface="Arial"/>
                <a:ea typeface="Microsoft YaHei"/>
              </a:rPr>
              <a:t>Growth</a:t>
            </a:r>
          </a:p>
        </p:txBody>
      </p:sp>
      <p:sp>
        <p:nvSpPr>
          <p:cNvPr id="60" name="TextBox 59"/>
          <p:cNvSpPr txBox="1"/>
          <p:nvPr/>
        </p:nvSpPr>
        <p:spPr>
          <a:xfrm>
            <a:off x="4305300" y="1555750"/>
            <a:ext cx="996950" cy="133350"/>
          </a:xfrm>
          <a:prstGeom prst="rect">
            <a:avLst/>
          </a:prstGeom>
          <a:noFill/>
        </p:spPr>
        <p:txBody>
          <a:bodyPr wrap="none" lIns="0" tIns="0" rIns="0" bIns="0" anchor="ctr">
            <a:noAutofit/>
          </a:bodyPr>
          <a:lstStyle/>
          <a:p>
            <a:pPr algn="l"/>
            <a:r>
              <a:rPr sz="900" b="0">
                <a:solidFill>
                  <a:srgbClr val="6F7075"/>
                </a:solidFill>
                <a:latin typeface="Arial"/>
                <a:ea typeface="Microsoft YaHei"/>
              </a:rPr>
              <a:t>Consulting</a:t>
            </a:r>
            <a:r>
              <a:rPr sz="900" b="0">
                <a:solidFill>
                  <a:srgbClr val="5F5E63"/>
                </a:solidFill>
                <a:latin typeface="Arial"/>
                <a:ea typeface="Microsoft YaHei"/>
              </a:rPr>
              <a:t> </a:t>
            </a:r>
            <a:r>
              <a:rPr sz="900" b="0">
                <a:solidFill>
                  <a:srgbClr val="7B7972"/>
                </a:solidFill>
                <a:latin typeface="Arial"/>
                <a:ea typeface="Microsoft YaHei"/>
              </a:rPr>
              <a:t>Income</a:t>
            </a:r>
          </a:p>
        </p:txBody>
      </p:sp>
      <p:sp>
        <p:nvSpPr>
          <p:cNvPr id="61" name="TextBox 60"/>
          <p:cNvSpPr txBox="1"/>
          <p:nvPr/>
        </p:nvSpPr>
        <p:spPr>
          <a:xfrm>
            <a:off x="11118850" y="1555750"/>
            <a:ext cx="254000" cy="304800"/>
          </a:xfrm>
          <a:prstGeom prst="rect">
            <a:avLst/>
          </a:prstGeom>
          <a:noFill/>
        </p:spPr>
        <p:txBody>
          <a:bodyPr wrap="none" lIns="0" tIns="0" rIns="0" bIns="0" anchor="ctr">
            <a:noAutofit/>
          </a:bodyPr>
          <a:lstStyle/>
          <a:p>
            <a:pPr algn="l">
              <a:lnSpc>
                <a:spcPts val="1350"/>
              </a:lnSpc>
              <a:spcBef>
                <a:spcPts val="0"/>
              </a:spcBef>
              <a:spcAft>
                <a:spcPts val="0"/>
              </a:spcAft>
            </a:pPr>
            <a:r>
              <a:rPr sz="950" b="0">
                <a:solidFill>
                  <a:srgbClr val="7A7C84"/>
                </a:solidFill>
                <a:latin typeface="Arial"/>
                <a:ea typeface="Microsoft YaHei"/>
              </a:rPr>
              <a:t>High</a:t>
            </a:r>
          </a:p>
          <a:p>
            <a:pPr algn="l">
              <a:lnSpc>
                <a:spcPts val="1350"/>
              </a:lnSpc>
              <a:spcBef>
                <a:spcPts val="0"/>
              </a:spcBef>
              <a:spcAft>
                <a:spcPts val="0"/>
              </a:spcAft>
            </a:pPr>
            <a:r>
              <a:rPr sz="950" b="0">
                <a:solidFill>
                  <a:srgbClr val="7B7E88"/>
                </a:solidFill>
                <a:latin typeface="Arial"/>
                <a:ea typeface="Microsoft YaHei"/>
              </a:rPr>
              <a:t>High</a:t>
            </a:r>
          </a:p>
        </p:txBody>
      </p:sp>
      <p:sp>
        <p:nvSpPr>
          <p:cNvPr id="62" name="TextBox 61"/>
          <p:cNvSpPr txBox="1"/>
          <p:nvPr/>
        </p:nvSpPr>
        <p:spPr>
          <a:xfrm>
            <a:off x="4305300" y="1727200"/>
            <a:ext cx="882650" cy="285750"/>
          </a:xfrm>
          <a:prstGeom prst="rect">
            <a:avLst/>
          </a:prstGeom>
          <a:noFill/>
        </p:spPr>
        <p:txBody>
          <a:bodyPr wrap="none" lIns="0" tIns="0" rIns="0" bIns="0" anchor="ctr">
            <a:noAutofit/>
          </a:bodyPr>
          <a:lstStyle/>
          <a:p>
            <a:pPr algn="l">
              <a:lnSpc>
                <a:spcPts val="1350"/>
              </a:lnSpc>
              <a:spcBef>
                <a:spcPts val="0"/>
              </a:spcBef>
              <a:spcAft>
                <a:spcPts val="0"/>
              </a:spcAft>
            </a:pPr>
            <a:r>
              <a:rPr sz="900" b="1">
                <a:solidFill>
                  <a:srgbClr val="757780"/>
                </a:solidFill>
                <a:latin typeface="Arial"/>
                <a:ea typeface="Microsoft YaHei"/>
              </a:rPr>
              <a:t>Software</a:t>
            </a:r>
            <a:r>
              <a:rPr sz="900" b="1">
                <a:solidFill>
                  <a:srgbClr val="767779"/>
                </a:solidFill>
                <a:latin typeface="Arial"/>
                <a:ea typeface="Microsoft YaHei"/>
              </a:rPr>
              <a:t> Income</a:t>
            </a:r>
          </a:p>
          <a:p>
            <a:pPr algn="l">
              <a:lnSpc>
                <a:spcPts val="1350"/>
              </a:lnSpc>
              <a:spcBef>
                <a:spcPts val="0"/>
              </a:spcBef>
              <a:spcAft>
                <a:spcPts val="0"/>
              </a:spcAft>
            </a:pPr>
            <a:r>
              <a:rPr sz="900" b="1">
                <a:solidFill>
                  <a:srgbClr val="797A82"/>
                </a:solidFill>
                <a:latin typeface="Arial"/>
                <a:ea typeface="Microsoft YaHei"/>
              </a:rPr>
              <a:t>Total Revenue</a:t>
            </a:r>
          </a:p>
        </p:txBody>
      </p:sp>
      <p:sp>
        <p:nvSpPr>
          <p:cNvPr id="63" name="TextBox 62"/>
          <p:cNvSpPr txBox="1"/>
          <p:nvPr/>
        </p:nvSpPr>
        <p:spPr>
          <a:xfrm>
            <a:off x="8223250" y="2063750"/>
            <a:ext cx="419100" cy="450850"/>
          </a:xfrm>
          <a:prstGeom prst="rect">
            <a:avLst/>
          </a:prstGeom>
          <a:noFill/>
        </p:spPr>
        <p:txBody>
          <a:bodyPr wrap="none" lIns="0" tIns="0" rIns="0" bIns="0" anchor="ctr">
            <a:noAutofit/>
          </a:bodyPr>
          <a:lstStyle/>
          <a:p>
            <a:pPr algn="l">
              <a:lnSpc>
                <a:spcPts val="1350"/>
              </a:lnSpc>
              <a:spcBef>
                <a:spcPts val="0"/>
              </a:spcBef>
              <a:spcAft>
                <a:spcPts val="0"/>
              </a:spcAft>
            </a:pPr>
            <a:r>
              <a:rPr sz="1050" b="1">
                <a:solidFill>
                  <a:srgbClr val="72727B"/>
                </a:solidFill>
                <a:latin typeface="Arial"/>
                <a:ea typeface="Microsoft YaHei"/>
              </a:rPr>
              <a:t>30.24%</a:t>
            </a:r>
          </a:p>
          <a:p>
            <a:pPr algn="l">
              <a:lnSpc>
                <a:spcPts val="1350"/>
              </a:lnSpc>
              <a:spcBef>
                <a:spcPts val="0"/>
              </a:spcBef>
              <a:spcAft>
                <a:spcPts val="0"/>
              </a:spcAft>
            </a:pPr>
            <a:r>
              <a:rPr sz="1050" b="1">
                <a:solidFill>
                  <a:srgbClr val="7F8185"/>
                </a:solidFill>
                <a:latin typeface="Arial"/>
                <a:ea typeface="Microsoft YaHei"/>
              </a:rPr>
              <a:t>8.22%</a:t>
            </a:r>
          </a:p>
          <a:p>
            <a:pPr algn="l">
              <a:lnSpc>
                <a:spcPts val="1350"/>
              </a:lnSpc>
              <a:spcBef>
                <a:spcPts val="0"/>
              </a:spcBef>
              <a:spcAft>
                <a:spcPts val="0"/>
              </a:spcAft>
            </a:pPr>
            <a:r>
              <a:rPr sz="1050" b="1">
                <a:solidFill>
                  <a:srgbClr val="62626C"/>
                </a:solidFill>
                <a:latin typeface="Arial"/>
                <a:ea typeface="Microsoft YaHei"/>
              </a:rPr>
              <a:t>8</a:t>
            </a:r>
            <a:r>
              <a:rPr sz="1050" b="1">
                <a:solidFill>
                  <a:srgbClr val="9B9DA1"/>
                </a:solidFill>
                <a:latin typeface="Arial"/>
                <a:ea typeface="Microsoft YaHei"/>
              </a:rPr>
              <a:t>.</a:t>
            </a:r>
            <a:r>
              <a:rPr sz="1050" b="1">
                <a:solidFill>
                  <a:srgbClr val="77777E"/>
                </a:solidFill>
                <a:latin typeface="Arial"/>
                <a:ea typeface="Microsoft YaHei"/>
              </a:rPr>
              <a:t>33%</a:t>
            </a:r>
          </a:p>
        </p:txBody>
      </p:sp>
      <p:sp>
        <p:nvSpPr>
          <p:cNvPr id="64" name="TextBox 63"/>
          <p:cNvSpPr txBox="1"/>
          <p:nvPr/>
        </p:nvSpPr>
        <p:spPr>
          <a:xfrm>
            <a:off x="4305300" y="2070100"/>
            <a:ext cx="1009650" cy="127000"/>
          </a:xfrm>
          <a:prstGeom prst="rect">
            <a:avLst/>
          </a:prstGeom>
          <a:noFill/>
        </p:spPr>
        <p:txBody>
          <a:bodyPr wrap="none" lIns="0" tIns="0" rIns="0" bIns="0" anchor="ctr">
            <a:noAutofit/>
          </a:bodyPr>
          <a:lstStyle/>
          <a:p>
            <a:pPr algn="l"/>
            <a:r>
              <a:rPr sz="850" b="0">
                <a:solidFill>
                  <a:srgbClr val="72757D"/>
                </a:solidFill>
                <a:latin typeface="Arial"/>
                <a:ea typeface="Microsoft YaHei"/>
              </a:rPr>
              <a:t>Gross Profit </a:t>
            </a:r>
            <a:r>
              <a:rPr sz="850" b="0">
                <a:solidFill>
                  <a:srgbClr val="5C5F66"/>
                </a:solidFill>
                <a:latin typeface="Arial"/>
                <a:ea typeface="Microsoft YaHei"/>
              </a:rPr>
              <a:t>Margin</a:t>
            </a:r>
          </a:p>
        </p:txBody>
      </p:sp>
      <p:sp>
        <p:nvSpPr>
          <p:cNvPr id="65" name="TextBox 64"/>
          <p:cNvSpPr txBox="1"/>
          <p:nvPr/>
        </p:nvSpPr>
        <p:spPr>
          <a:xfrm>
            <a:off x="6927850" y="2070100"/>
            <a:ext cx="425450" cy="444500"/>
          </a:xfrm>
          <a:prstGeom prst="rect">
            <a:avLst/>
          </a:prstGeom>
          <a:noFill/>
        </p:spPr>
        <p:txBody>
          <a:bodyPr wrap="none" lIns="0" tIns="0" rIns="0" bIns="0" anchor="ctr">
            <a:noAutofit/>
          </a:bodyPr>
          <a:lstStyle/>
          <a:p>
            <a:pPr algn="l">
              <a:lnSpc>
                <a:spcPts val="1300"/>
              </a:lnSpc>
              <a:spcBef>
                <a:spcPts val="0"/>
              </a:spcBef>
              <a:spcAft>
                <a:spcPts val="0"/>
              </a:spcAft>
            </a:pPr>
            <a:r>
              <a:rPr sz="1000" b="1">
                <a:solidFill>
                  <a:srgbClr val="656973"/>
                </a:solidFill>
                <a:latin typeface="Arial"/>
                <a:ea typeface="Microsoft YaHei"/>
              </a:rPr>
              <a:t>44</a:t>
            </a:r>
            <a:r>
              <a:rPr sz="1000" b="1">
                <a:solidFill>
                  <a:srgbClr val="A4A5AA"/>
                </a:solidFill>
                <a:latin typeface="Arial"/>
                <a:ea typeface="Microsoft YaHei"/>
              </a:rPr>
              <a:t>.</a:t>
            </a:r>
            <a:r>
              <a:rPr sz="1000" b="1">
                <a:solidFill>
                  <a:srgbClr val="77787F"/>
                </a:solidFill>
                <a:latin typeface="Arial"/>
                <a:ea typeface="Microsoft YaHei"/>
              </a:rPr>
              <a:t>14%</a:t>
            </a:r>
          </a:p>
          <a:p>
            <a:pPr algn="l">
              <a:lnSpc>
                <a:spcPts val="1300"/>
              </a:lnSpc>
              <a:spcBef>
                <a:spcPts val="0"/>
              </a:spcBef>
              <a:spcAft>
                <a:spcPts val="0"/>
              </a:spcAft>
            </a:pPr>
            <a:r>
              <a:rPr sz="1000" b="1">
                <a:solidFill>
                  <a:srgbClr val="828488"/>
                </a:solidFill>
                <a:latin typeface="Arial"/>
                <a:ea typeface="Microsoft YaHei"/>
              </a:rPr>
              <a:t>24.</a:t>
            </a:r>
            <a:r>
              <a:rPr sz="1000" b="1">
                <a:solidFill>
                  <a:srgbClr val="727579"/>
                </a:solidFill>
                <a:latin typeface="Arial"/>
                <a:ea typeface="Microsoft YaHei"/>
              </a:rPr>
              <a:t>01%</a:t>
            </a:r>
          </a:p>
          <a:p>
            <a:pPr algn="l">
              <a:lnSpc>
                <a:spcPts val="1300"/>
              </a:lnSpc>
              <a:spcBef>
                <a:spcPts val="0"/>
              </a:spcBef>
              <a:spcAft>
                <a:spcPts val="0"/>
              </a:spcAft>
            </a:pPr>
            <a:r>
              <a:rPr sz="1000" b="1">
                <a:solidFill>
                  <a:srgbClr val="6F6F78"/>
                </a:solidFill>
                <a:latin typeface="Arial"/>
                <a:ea typeface="Microsoft YaHei"/>
              </a:rPr>
              <a:t>24.07%</a:t>
            </a:r>
          </a:p>
        </p:txBody>
      </p:sp>
      <p:sp>
        <p:nvSpPr>
          <p:cNvPr id="66" name="TextBox 65"/>
          <p:cNvSpPr txBox="1"/>
          <p:nvPr/>
        </p:nvSpPr>
        <p:spPr>
          <a:xfrm>
            <a:off x="9867900" y="2070100"/>
            <a:ext cx="400050" cy="444500"/>
          </a:xfrm>
          <a:prstGeom prst="rect">
            <a:avLst/>
          </a:prstGeom>
          <a:noFill/>
        </p:spPr>
        <p:txBody>
          <a:bodyPr wrap="none" lIns="0" tIns="0" rIns="0" bIns="0" anchor="ctr">
            <a:noAutofit/>
          </a:bodyPr>
          <a:lstStyle/>
          <a:p>
            <a:pPr algn="l">
              <a:lnSpc>
                <a:spcPts val="1300"/>
              </a:lnSpc>
              <a:spcBef>
                <a:spcPts val="0"/>
              </a:spcBef>
              <a:spcAft>
                <a:spcPts val="0"/>
              </a:spcAft>
            </a:pPr>
            <a:r>
              <a:rPr sz="1000" b="1">
                <a:solidFill>
                  <a:srgbClr val="6B6E77"/>
                </a:solidFill>
                <a:latin typeface="Arial"/>
                <a:ea typeface="Microsoft YaHei"/>
              </a:rPr>
              <a:t>5.05%</a:t>
            </a:r>
          </a:p>
          <a:p>
            <a:pPr algn="l">
              <a:lnSpc>
                <a:spcPts val="1300"/>
              </a:lnSpc>
              <a:spcBef>
                <a:spcPts val="0"/>
              </a:spcBef>
              <a:spcAft>
                <a:spcPts val="0"/>
              </a:spcAft>
            </a:pPr>
            <a:r>
              <a:rPr sz="1000" b="1">
                <a:solidFill>
                  <a:srgbClr val="6E717A"/>
                </a:solidFill>
                <a:latin typeface="Arial"/>
                <a:ea typeface="Microsoft YaHei"/>
              </a:rPr>
              <a:t>13</a:t>
            </a:r>
            <a:r>
              <a:rPr sz="1000" b="1">
                <a:solidFill>
                  <a:srgbClr val="85868B"/>
                </a:solidFill>
                <a:latin typeface="Arial"/>
                <a:ea typeface="Microsoft YaHei"/>
              </a:rPr>
              <a:t>.12%</a:t>
            </a:r>
          </a:p>
          <a:p>
            <a:pPr algn="l">
              <a:lnSpc>
                <a:spcPts val="1300"/>
              </a:lnSpc>
              <a:spcBef>
                <a:spcPts val="0"/>
              </a:spcBef>
              <a:spcAft>
                <a:spcPts val="0"/>
              </a:spcAft>
            </a:pPr>
            <a:r>
              <a:rPr sz="1000" b="1">
                <a:solidFill>
                  <a:srgbClr val="64676D"/>
                </a:solidFill>
                <a:latin typeface="Arial"/>
                <a:ea typeface="Microsoft YaHei"/>
              </a:rPr>
              <a:t>13</a:t>
            </a:r>
            <a:r>
              <a:rPr sz="1000" b="1">
                <a:solidFill>
                  <a:srgbClr val="7F8085"/>
                </a:solidFill>
                <a:latin typeface="Arial"/>
                <a:ea typeface="Microsoft YaHei"/>
              </a:rPr>
              <a:t>.12%</a:t>
            </a:r>
          </a:p>
        </p:txBody>
      </p:sp>
      <p:sp>
        <p:nvSpPr>
          <p:cNvPr id="67" name="TextBox 66"/>
          <p:cNvSpPr txBox="1"/>
          <p:nvPr/>
        </p:nvSpPr>
        <p:spPr>
          <a:xfrm>
            <a:off x="11029950" y="2070100"/>
            <a:ext cx="425450" cy="444500"/>
          </a:xfrm>
          <a:prstGeom prst="rect">
            <a:avLst/>
          </a:prstGeom>
          <a:noFill/>
        </p:spPr>
        <p:txBody>
          <a:bodyPr wrap="none" lIns="0" tIns="0" rIns="0" bIns="0" anchor="ctr">
            <a:noAutofit/>
          </a:bodyPr>
          <a:lstStyle/>
          <a:p>
            <a:pPr algn="l">
              <a:lnSpc>
                <a:spcPts val="1350"/>
              </a:lnSpc>
              <a:spcBef>
                <a:spcPts val="0"/>
              </a:spcBef>
              <a:spcAft>
                <a:spcPts val="0"/>
              </a:spcAft>
            </a:pPr>
            <a:r>
              <a:rPr sz="800" b="1">
                <a:solidFill>
                  <a:srgbClr val="6A6D76"/>
                </a:solidFill>
                <a:latin typeface="Arial"/>
                <a:ea typeface="Microsoft YaHei"/>
              </a:rPr>
              <a:t>Medium</a:t>
            </a:r>
          </a:p>
          <a:p>
            <a:pPr algn="l">
              <a:lnSpc>
                <a:spcPts val="1350"/>
              </a:lnSpc>
              <a:spcBef>
                <a:spcPts val="0"/>
              </a:spcBef>
              <a:spcAft>
                <a:spcPts val="0"/>
              </a:spcAft>
            </a:pPr>
            <a:r>
              <a:rPr sz="800" b="1">
                <a:solidFill>
                  <a:srgbClr val="6D7079"/>
                </a:solidFill>
                <a:latin typeface="Arial"/>
                <a:ea typeface="Microsoft YaHei"/>
              </a:rPr>
              <a:t>Critical</a:t>
            </a:r>
          </a:p>
          <a:p>
            <a:pPr algn="l">
              <a:lnSpc>
                <a:spcPts val="1350"/>
              </a:lnSpc>
              <a:spcBef>
                <a:spcPts val="0"/>
              </a:spcBef>
              <a:spcAft>
                <a:spcPts val="0"/>
              </a:spcAft>
            </a:pPr>
            <a:r>
              <a:rPr sz="800" b="1">
                <a:solidFill>
                  <a:srgbClr val="6E707A"/>
                </a:solidFill>
                <a:latin typeface="Arial"/>
                <a:ea typeface="Microsoft YaHei"/>
              </a:rPr>
              <a:t>Medium</a:t>
            </a:r>
          </a:p>
        </p:txBody>
      </p:sp>
      <p:sp>
        <p:nvSpPr>
          <p:cNvPr id="68" name="TextBox 67"/>
          <p:cNvSpPr txBox="1"/>
          <p:nvPr/>
        </p:nvSpPr>
        <p:spPr>
          <a:xfrm>
            <a:off x="4305300" y="2235200"/>
            <a:ext cx="1384300" cy="279400"/>
          </a:xfrm>
          <a:prstGeom prst="rect">
            <a:avLst/>
          </a:prstGeom>
          <a:noFill/>
        </p:spPr>
        <p:txBody>
          <a:bodyPr wrap="none" lIns="0" tIns="0" rIns="0" bIns="0" anchor="ctr">
            <a:noAutofit/>
          </a:bodyPr>
          <a:lstStyle/>
          <a:p>
            <a:pPr algn="l">
              <a:lnSpc>
                <a:spcPts val="1350"/>
              </a:lnSpc>
              <a:spcBef>
                <a:spcPts val="0"/>
              </a:spcBef>
              <a:spcAft>
                <a:spcPts val="0"/>
              </a:spcAft>
            </a:pPr>
            <a:r>
              <a:rPr sz="850" b="1">
                <a:solidFill>
                  <a:srgbClr val="6F757B"/>
                </a:solidFill>
                <a:latin typeface="Arial"/>
                <a:ea typeface="Microsoft YaHei"/>
              </a:rPr>
              <a:t>Profitability</a:t>
            </a:r>
            <a:r>
              <a:rPr sz="850" b="1">
                <a:solidFill>
                  <a:srgbClr val="75767F"/>
                </a:solidFill>
                <a:latin typeface="Arial"/>
                <a:ea typeface="Microsoft YaHei"/>
              </a:rPr>
              <a:t> </a:t>
            </a:r>
            <a:r>
              <a:rPr sz="850" b="1">
                <a:solidFill>
                  <a:srgbClr val="757681"/>
                </a:solidFill>
                <a:latin typeface="Arial"/>
                <a:ea typeface="Microsoft YaHei"/>
              </a:rPr>
              <a:t>Ratio</a:t>
            </a:r>
          </a:p>
          <a:p>
            <a:pPr algn="l">
              <a:lnSpc>
                <a:spcPts val="1350"/>
              </a:lnSpc>
              <a:spcBef>
                <a:spcPts val="0"/>
              </a:spcBef>
              <a:spcAft>
                <a:spcPts val="0"/>
              </a:spcAft>
            </a:pPr>
            <a:r>
              <a:rPr sz="850" b="1">
                <a:solidFill>
                  <a:srgbClr val="7B7C84"/>
                </a:solidFill>
                <a:latin typeface="Arial"/>
                <a:ea typeface="Microsoft YaHei"/>
              </a:rPr>
              <a:t>Net</a:t>
            </a:r>
            <a:r>
              <a:rPr sz="850" b="1">
                <a:solidFill>
                  <a:srgbClr val="777780"/>
                </a:solidFill>
                <a:latin typeface="Arial"/>
                <a:ea typeface="Microsoft YaHei"/>
              </a:rPr>
              <a:t> Profit</a:t>
            </a:r>
            <a:r>
              <a:rPr sz="850" b="1">
                <a:solidFill>
                  <a:srgbClr val="6F7075"/>
                </a:solidFill>
                <a:latin typeface="Arial"/>
                <a:ea typeface="Microsoft YaHei"/>
              </a:rPr>
              <a:t> After Tax</a:t>
            </a:r>
            <a:r>
              <a:rPr sz="850" b="1">
                <a:solidFill>
                  <a:srgbClr val="9A9896"/>
                </a:solidFill>
                <a:latin typeface="Arial"/>
                <a:ea typeface="Microsoft YaHei"/>
              </a:rPr>
              <a:t> </a:t>
            </a:r>
            <a:r>
              <a:rPr sz="850" b="1">
                <a:solidFill>
                  <a:srgbClr val="7F7D78"/>
                </a:solidFill>
                <a:latin typeface="Arial"/>
                <a:ea typeface="Microsoft YaHei"/>
              </a:rPr>
              <a:t>Margin</a:t>
            </a:r>
          </a:p>
        </p:txBody>
      </p:sp>
      <p:sp>
        <p:nvSpPr>
          <p:cNvPr id="69" name="TextBox 68"/>
          <p:cNvSpPr txBox="1"/>
          <p:nvPr/>
        </p:nvSpPr>
        <p:spPr>
          <a:xfrm>
            <a:off x="9201150" y="2241550"/>
            <a:ext cx="152400" cy="114300"/>
          </a:xfrm>
          <a:prstGeom prst="rect">
            <a:avLst/>
          </a:prstGeom>
          <a:noFill/>
        </p:spPr>
        <p:txBody>
          <a:bodyPr wrap="none" lIns="0" tIns="0" rIns="0" bIns="0" anchor="ctr">
            <a:noAutofit/>
          </a:bodyPr>
          <a:lstStyle/>
          <a:p>
            <a:pPr algn="l"/>
            <a:r>
              <a:rPr sz="1050" b="1">
                <a:solidFill>
                  <a:srgbClr val="A1BC6C"/>
                </a:solidFill>
                <a:latin typeface="Arial"/>
                <a:ea typeface="Microsoft YaHei"/>
              </a:rPr>
              <a:t>V</a:t>
            </a:r>
          </a:p>
        </p:txBody>
      </p:sp>
      <p:sp>
        <p:nvSpPr>
          <p:cNvPr id="70" name="TextBox 69"/>
          <p:cNvSpPr txBox="1"/>
          <p:nvPr/>
        </p:nvSpPr>
        <p:spPr>
          <a:xfrm>
            <a:off x="4210050" y="2565400"/>
            <a:ext cx="215900" cy="196850"/>
          </a:xfrm>
          <a:prstGeom prst="rect">
            <a:avLst/>
          </a:prstGeom>
          <a:noFill/>
        </p:spPr>
        <p:txBody>
          <a:bodyPr wrap="none" lIns="0" tIns="0" rIns="0" bIns="0" anchor="ctr">
            <a:noAutofit/>
          </a:bodyPr>
          <a:lstStyle/>
          <a:p>
            <a:pPr algn="l"/>
            <a:r>
              <a:rPr sz="1900" b="1">
                <a:solidFill>
                  <a:srgbClr val="A0B95C"/>
                </a:solidFill>
                <a:latin typeface="Arial"/>
                <a:ea typeface="Microsoft YaHei"/>
              </a:rPr>
              <a:t>B</a:t>
            </a:r>
          </a:p>
        </p:txBody>
      </p:sp>
      <p:sp>
        <p:nvSpPr>
          <p:cNvPr id="71" name="TextBox 70"/>
          <p:cNvSpPr txBox="1"/>
          <p:nvPr/>
        </p:nvSpPr>
        <p:spPr>
          <a:xfrm>
            <a:off x="4495800" y="2603500"/>
            <a:ext cx="609600" cy="120650"/>
          </a:xfrm>
          <a:prstGeom prst="rect">
            <a:avLst/>
          </a:prstGeom>
          <a:noFill/>
        </p:spPr>
        <p:txBody>
          <a:bodyPr wrap="none" lIns="0" tIns="0" rIns="0" bIns="0" anchor="ctr">
            <a:noAutofit/>
          </a:bodyPr>
          <a:lstStyle/>
          <a:p>
            <a:pPr algn="l"/>
            <a:r>
              <a:rPr sz="800" b="1">
                <a:solidFill>
                  <a:srgbClr val="74767C"/>
                </a:solidFill>
                <a:latin typeface="Arial"/>
                <a:ea typeface="Microsoft YaHei"/>
              </a:rPr>
              <a:t>Activity</a:t>
            </a:r>
          </a:p>
        </p:txBody>
      </p:sp>
      <p:sp>
        <p:nvSpPr>
          <p:cNvPr id="72" name="TextBox 71"/>
          <p:cNvSpPr txBox="1"/>
          <p:nvPr/>
        </p:nvSpPr>
        <p:spPr>
          <a:xfrm>
            <a:off x="8147050" y="2794000"/>
            <a:ext cx="571500" cy="114300"/>
          </a:xfrm>
          <a:prstGeom prst="rect">
            <a:avLst/>
          </a:prstGeom>
          <a:noFill/>
        </p:spPr>
        <p:txBody>
          <a:bodyPr wrap="none" lIns="0" tIns="0" rIns="0" bIns="0" anchor="ctr">
            <a:noAutofit/>
          </a:bodyPr>
          <a:lstStyle/>
          <a:p>
            <a:pPr algn="l"/>
            <a:r>
              <a:rPr sz="900" b="1">
                <a:solidFill>
                  <a:srgbClr val="7B7E84"/>
                </a:solidFill>
                <a:latin typeface="Arial"/>
                <a:ea typeface="Microsoft YaHei"/>
              </a:rPr>
              <a:t>2</a:t>
            </a:r>
            <a:r>
              <a:rPr sz="900" b="1">
                <a:solidFill>
                  <a:srgbClr val="A2A5AA"/>
                </a:solidFill>
                <a:latin typeface="Arial"/>
                <a:ea typeface="Microsoft YaHei"/>
              </a:rPr>
              <a:t>.</a:t>
            </a:r>
            <a:r>
              <a:rPr sz="900" b="1">
                <a:solidFill>
                  <a:srgbClr val="767881"/>
                </a:solidFill>
                <a:latin typeface="Arial"/>
                <a:ea typeface="Microsoft YaHei"/>
              </a:rPr>
              <a:t>00 </a:t>
            </a:r>
            <a:r>
              <a:rPr sz="900" b="1">
                <a:solidFill>
                  <a:srgbClr val="797980"/>
                </a:solidFill>
                <a:latin typeface="Arial"/>
                <a:ea typeface="Microsoft YaHei"/>
              </a:rPr>
              <a:t>times</a:t>
            </a:r>
          </a:p>
        </p:txBody>
      </p:sp>
      <p:sp>
        <p:nvSpPr>
          <p:cNvPr id="73" name="TextBox 72"/>
          <p:cNvSpPr txBox="1"/>
          <p:nvPr/>
        </p:nvSpPr>
        <p:spPr>
          <a:xfrm>
            <a:off x="11029950" y="2794000"/>
            <a:ext cx="425450" cy="450850"/>
          </a:xfrm>
          <a:prstGeom prst="rect">
            <a:avLst/>
          </a:prstGeom>
          <a:noFill/>
        </p:spPr>
        <p:txBody>
          <a:bodyPr wrap="none" lIns="0" tIns="0" rIns="0" bIns="0" anchor="ctr">
            <a:noAutofit/>
          </a:bodyPr>
          <a:lstStyle/>
          <a:p>
            <a:pPr algn="l">
              <a:lnSpc>
                <a:spcPts val="1350"/>
              </a:lnSpc>
              <a:spcBef>
                <a:spcPts val="0"/>
              </a:spcBef>
              <a:spcAft>
                <a:spcPts val="0"/>
              </a:spcAft>
            </a:pPr>
            <a:r>
              <a:rPr sz="800" b="1">
                <a:solidFill>
                  <a:srgbClr val="6C7079"/>
                </a:solidFill>
                <a:latin typeface="Arial"/>
                <a:ea typeface="Microsoft YaHei"/>
              </a:rPr>
              <a:t>Critical</a:t>
            </a:r>
          </a:p>
          <a:p>
            <a:pPr algn="l">
              <a:lnSpc>
                <a:spcPts val="1350"/>
              </a:lnSpc>
              <a:spcBef>
                <a:spcPts val="0"/>
              </a:spcBef>
              <a:spcAft>
                <a:spcPts val="0"/>
              </a:spcAft>
            </a:pPr>
            <a:r>
              <a:rPr sz="800" b="1">
                <a:solidFill>
                  <a:srgbClr val="6A6C76"/>
                </a:solidFill>
                <a:latin typeface="Arial"/>
                <a:ea typeface="Microsoft YaHei"/>
              </a:rPr>
              <a:t>Medium</a:t>
            </a:r>
          </a:p>
          <a:p>
            <a:pPr algn="l">
              <a:lnSpc>
                <a:spcPts val="1350"/>
              </a:lnSpc>
              <a:spcBef>
                <a:spcPts val="0"/>
              </a:spcBef>
              <a:spcAft>
                <a:spcPts val="0"/>
              </a:spcAft>
            </a:pPr>
            <a:r>
              <a:rPr sz="800" b="1">
                <a:solidFill>
                  <a:srgbClr val="62656F"/>
                </a:solidFill>
                <a:latin typeface="Arial"/>
                <a:ea typeface="Microsoft YaHei"/>
              </a:rPr>
              <a:t>Medium</a:t>
            </a:r>
          </a:p>
        </p:txBody>
      </p:sp>
      <p:sp>
        <p:nvSpPr>
          <p:cNvPr id="74" name="TextBox 73"/>
          <p:cNvSpPr txBox="1"/>
          <p:nvPr/>
        </p:nvSpPr>
        <p:spPr>
          <a:xfrm>
            <a:off x="4298950" y="2800350"/>
            <a:ext cx="711200" cy="107950"/>
          </a:xfrm>
          <a:prstGeom prst="rect">
            <a:avLst/>
          </a:prstGeom>
          <a:noFill/>
        </p:spPr>
        <p:txBody>
          <a:bodyPr wrap="none" lIns="0" tIns="0" rIns="0" bIns="0" anchor="ctr">
            <a:noAutofit/>
          </a:bodyPr>
          <a:lstStyle/>
          <a:p>
            <a:pPr algn="l"/>
            <a:r>
              <a:rPr sz="800" b="1">
                <a:solidFill>
                  <a:srgbClr val="696C75"/>
                </a:solidFill>
                <a:latin typeface="Arial"/>
                <a:ea typeface="Microsoft YaHei"/>
              </a:rPr>
              <a:t>Activity Ratio</a:t>
            </a:r>
          </a:p>
        </p:txBody>
      </p:sp>
      <p:sp>
        <p:nvSpPr>
          <p:cNvPr id="75" name="TextBox 74"/>
          <p:cNvSpPr txBox="1"/>
          <p:nvPr/>
        </p:nvSpPr>
        <p:spPr>
          <a:xfrm>
            <a:off x="6832600" y="2800350"/>
            <a:ext cx="622300" cy="107950"/>
          </a:xfrm>
          <a:prstGeom prst="rect">
            <a:avLst/>
          </a:prstGeom>
          <a:noFill/>
        </p:spPr>
        <p:txBody>
          <a:bodyPr wrap="none" lIns="0" tIns="0" rIns="0" bIns="0" anchor="ctr">
            <a:noAutofit/>
          </a:bodyPr>
          <a:lstStyle/>
          <a:p>
            <a:pPr algn="l"/>
            <a:r>
              <a:rPr sz="900" b="1">
                <a:solidFill>
                  <a:srgbClr val="737781"/>
                </a:solidFill>
                <a:latin typeface="Arial"/>
                <a:ea typeface="Microsoft YaHei"/>
              </a:rPr>
              <a:t>12.57</a:t>
            </a:r>
            <a:r>
              <a:rPr sz="900" b="1">
                <a:solidFill>
                  <a:srgbClr val="DADBDE"/>
                </a:solidFill>
                <a:latin typeface="Arial"/>
                <a:ea typeface="Microsoft YaHei"/>
              </a:rPr>
              <a:t> </a:t>
            </a:r>
            <a:r>
              <a:rPr sz="900" b="1">
                <a:solidFill>
                  <a:srgbClr val="6E717F"/>
                </a:solidFill>
                <a:latin typeface="Arial"/>
                <a:ea typeface="Microsoft YaHei"/>
              </a:rPr>
              <a:t>times</a:t>
            </a:r>
          </a:p>
        </p:txBody>
      </p:sp>
      <p:sp>
        <p:nvSpPr>
          <p:cNvPr id="76" name="TextBox 75"/>
          <p:cNvSpPr txBox="1"/>
          <p:nvPr/>
        </p:nvSpPr>
        <p:spPr>
          <a:xfrm>
            <a:off x="9836150" y="2800350"/>
            <a:ext cx="603250" cy="107950"/>
          </a:xfrm>
          <a:prstGeom prst="rect">
            <a:avLst/>
          </a:prstGeom>
          <a:noFill/>
        </p:spPr>
        <p:txBody>
          <a:bodyPr wrap="none" lIns="0" tIns="0" rIns="0" bIns="0" anchor="ctr">
            <a:noAutofit/>
          </a:bodyPr>
          <a:lstStyle/>
          <a:p>
            <a:pPr algn="l"/>
            <a:r>
              <a:rPr sz="850" b="1">
                <a:solidFill>
                  <a:srgbClr val="A7AAAE"/>
                </a:solidFill>
                <a:latin typeface="Arial"/>
                <a:ea typeface="Microsoft YaHei"/>
              </a:rPr>
              <a:t>-</a:t>
            </a:r>
            <a:r>
              <a:rPr sz="850" b="1">
                <a:solidFill>
                  <a:srgbClr val="656B6F"/>
                </a:solidFill>
                <a:latin typeface="Arial"/>
                <a:ea typeface="Microsoft YaHei"/>
              </a:rPr>
              <a:t>6</a:t>
            </a:r>
            <a:r>
              <a:rPr sz="850" b="1">
                <a:solidFill>
                  <a:srgbClr val="ABADB2"/>
                </a:solidFill>
                <a:latin typeface="Arial"/>
                <a:ea typeface="Microsoft YaHei"/>
              </a:rPr>
              <a:t>.</a:t>
            </a:r>
            <a:r>
              <a:rPr sz="850" b="1">
                <a:solidFill>
                  <a:srgbClr val="6E717B"/>
                </a:solidFill>
                <a:latin typeface="Arial"/>
                <a:ea typeface="Microsoft YaHei"/>
              </a:rPr>
              <a:t>10 </a:t>
            </a:r>
            <a:r>
              <a:rPr sz="850" b="1">
                <a:solidFill>
                  <a:srgbClr val="73767D"/>
                </a:solidFill>
                <a:latin typeface="Arial"/>
                <a:ea typeface="Microsoft YaHei"/>
              </a:rPr>
              <a:t>times</a:t>
            </a:r>
          </a:p>
        </p:txBody>
      </p:sp>
      <p:sp>
        <p:nvSpPr>
          <p:cNvPr id="77" name="TextBox 76"/>
          <p:cNvSpPr txBox="1"/>
          <p:nvPr/>
        </p:nvSpPr>
        <p:spPr>
          <a:xfrm>
            <a:off x="1447800" y="2895600"/>
            <a:ext cx="717550" cy="171450"/>
          </a:xfrm>
          <a:prstGeom prst="rect">
            <a:avLst/>
          </a:prstGeom>
          <a:noFill/>
        </p:spPr>
        <p:txBody>
          <a:bodyPr wrap="none" lIns="0" tIns="0" rIns="0" bIns="0" anchor="ctr">
            <a:noAutofit/>
          </a:bodyPr>
          <a:lstStyle/>
          <a:p>
            <a:pPr algn="l"/>
            <a:r>
              <a:rPr sz="1550" b="1">
                <a:solidFill>
                  <a:srgbClr val="153E56"/>
                </a:solidFill>
                <a:latin typeface="Arial"/>
                <a:ea typeface="Microsoft YaHei"/>
              </a:rPr>
              <a:t>Method:</a:t>
            </a:r>
          </a:p>
        </p:txBody>
      </p:sp>
      <p:sp>
        <p:nvSpPr>
          <p:cNvPr id="78" name="TextBox 77"/>
          <p:cNvSpPr txBox="1"/>
          <p:nvPr/>
        </p:nvSpPr>
        <p:spPr>
          <a:xfrm>
            <a:off x="469900" y="2908300"/>
            <a:ext cx="495300" cy="393700"/>
          </a:xfrm>
          <a:prstGeom prst="rect">
            <a:avLst/>
          </a:prstGeom>
          <a:noFill/>
        </p:spPr>
        <p:txBody>
          <a:bodyPr wrap="none" lIns="0" tIns="0" rIns="0" bIns="0" anchor="ctr">
            <a:noAutofit/>
          </a:bodyPr>
          <a:lstStyle/>
          <a:p>
            <a:pPr algn="l"/>
            <a:r>
              <a:rPr sz="3350" b="1">
                <a:solidFill>
                  <a:srgbClr val="07354A"/>
                </a:solidFill>
                <a:latin typeface="Arial"/>
                <a:ea typeface="Microsoft YaHei"/>
              </a:rPr>
              <a:t>02</a:t>
            </a:r>
          </a:p>
        </p:txBody>
      </p:sp>
      <p:sp>
        <p:nvSpPr>
          <p:cNvPr id="79" name="TextBox 78"/>
          <p:cNvSpPr txBox="1"/>
          <p:nvPr/>
        </p:nvSpPr>
        <p:spPr>
          <a:xfrm>
            <a:off x="4298950" y="2965450"/>
            <a:ext cx="1466850" cy="114300"/>
          </a:xfrm>
          <a:prstGeom prst="rect">
            <a:avLst/>
          </a:prstGeom>
          <a:noFill/>
        </p:spPr>
        <p:txBody>
          <a:bodyPr wrap="none" lIns="0" tIns="0" rIns="0" bIns="0" anchor="ctr">
            <a:noAutofit/>
          </a:bodyPr>
          <a:lstStyle/>
          <a:p>
            <a:pPr algn="l"/>
            <a:r>
              <a:rPr sz="900" b="0">
                <a:solidFill>
                  <a:srgbClr val="767B81"/>
                </a:solidFill>
                <a:latin typeface="Arial"/>
                <a:ea typeface="Microsoft YaHei"/>
              </a:rPr>
              <a:t>Accounts Receivable</a:t>
            </a:r>
            <a:r>
              <a:rPr sz="900" b="0">
                <a:solidFill>
                  <a:srgbClr val="7E7F86"/>
                </a:solidFill>
                <a:latin typeface="Arial"/>
                <a:ea typeface="Microsoft YaHei"/>
              </a:rPr>
              <a:t> Days *</a:t>
            </a:r>
          </a:p>
        </p:txBody>
      </p:sp>
      <p:sp>
        <p:nvSpPr>
          <p:cNvPr id="80" name="TextBox 79"/>
          <p:cNvSpPr txBox="1"/>
          <p:nvPr/>
        </p:nvSpPr>
        <p:spPr>
          <a:xfrm>
            <a:off x="6934200" y="2965450"/>
            <a:ext cx="412750" cy="133350"/>
          </a:xfrm>
          <a:prstGeom prst="rect">
            <a:avLst/>
          </a:prstGeom>
          <a:noFill/>
        </p:spPr>
        <p:txBody>
          <a:bodyPr wrap="none" lIns="0" tIns="0" rIns="0" bIns="0" anchor="ctr">
            <a:noAutofit/>
          </a:bodyPr>
          <a:lstStyle/>
          <a:p>
            <a:pPr algn="l"/>
            <a:r>
              <a:rPr sz="950" b="0">
                <a:solidFill>
                  <a:srgbClr val="787881"/>
                </a:solidFill>
                <a:latin typeface="Arial"/>
                <a:ea typeface="Microsoft YaHei"/>
              </a:rPr>
              <a:t>18</a:t>
            </a:r>
            <a:r>
              <a:rPr sz="950" b="0">
                <a:solidFill>
                  <a:srgbClr val="676A72"/>
                </a:solidFill>
                <a:latin typeface="Arial"/>
                <a:ea typeface="Microsoft YaHei"/>
              </a:rPr>
              <a:t> days</a:t>
            </a:r>
          </a:p>
        </p:txBody>
      </p:sp>
      <p:sp>
        <p:nvSpPr>
          <p:cNvPr id="81" name="TextBox 80"/>
          <p:cNvSpPr txBox="1"/>
          <p:nvPr/>
        </p:nvSpPr>
        <p:spPr>
          <a:xfrm>
            <a:off x="8216900" y="2965450"/>
            <a:ext cx="425450" cy="133350"/>
          </a:xfrm>
          <a:prstGeom prst="rect">
            <a:avLst/>
          </a:prstGeom>
          <a:noFill/>
        </p:spPr>
        <p:txBody>
          <a:bodyPr wrap="none" lIns="0" tIns="0" rIns="0" bIns="0" anchor="ctr">
            <a:noAutofit/>
          </a:bodyPr>
          <a:lstStyle/>
          <a:p>
            <a:pPr algn="l"/>
            <a:r>
              <a:rPr sz="950" b="0">
                <a:solidFill>
                  <a:srgbClr val="74747C"/>
                </a:solidFill>
                <a:latin typeface="Arial"/>
                <a:ea typeface="Microsoft YaHei"/>
              </a:rPr>
              <a:t>40</a:t>
            </a:r>
            <a:r>
              <a:rPr sz="950" b="0">
                <a:solidFill>
                  <a:srgbClr val="71737D"/>
                </a:solidFill>
                <a:latin typeface="Arial"/>
                <a:ea typeface="Microsoft YaHei"/>
              </a:rPr>
              <a:t> days</a:t>
            </a:r>
          </a:p>
        </p:txBody>
      </p:sp>
      <p:sp>
        <p:nvSpPr>
          <p:cNvPr id="82" name="TextBox 81"/>
          <p:cNvSpPr txBox="1"/>
          <p:nvPr/>
        </p:nvSpPr>
        <p:spPr>
          <a:xfrm>
            <a:off x="9867900" y="2965450"/>
            <a:ext cx="342900" cy="133350"/>
          </a:xfrm>
          <a:prstGeom prst="rect">
            <a:avLst/>
          </a:prstGeom>
          <a:noFill/>
        </p:spPr>
        <p:txBody>
          <a:bodyPr wrap="none" lIns="0" tIns="0" rIns="0" bIns="0" anchor="ctr">
            <a:noAutofit/>
          </a:bodyPr>
          <a:lstStyle/>
          <a:p>
            <a:pPr algn="l"/>
            <a:r>
              <a:rPr sz="950" b="0">
                <a:solidFill>
                  <a:srgbClr val="686A76"/>
                </a:solidFill>
                <a:latin typeface="Arial"/>
                <a:ea typeface="Microsoft YaHei"/>
              </a:rPr>
              <a:t>1 days</a:t>
            </a:r>
          </a:p>
        </p:txBody>
      </p:sp>
      <p:sp>
        <p:nvSpPr>
          <p:cNvPr id="83" name="TextBox 82"/>
          <p:cNvSpPr txBox="1"/>
          <p:nvPr/>
        </p:nvSpPr>
        <p:spPr>
          <a:xfrm>
            <a:off x="4322278" y="3124200"/>
            <a:ext cx="1231900" cy="508000"/>
          </a:xfrm>
          <a:prstGeom prst="rect">
            <a:avLst/>
          </a:prstGeom>
          <a:noFill/>
        </p:spPr>
        <p:txBody>
          <a:bodyPr wrap="none" lIns="0" tIns="0" rIns="0" bIns="0" anchor="ctr">
            <a:noAutofit/>
          </a:bodyPr>
          <a:lstStyle/>
          <a:p>
            <a:pPr algn="l">
              <a:lnSpc>
                <a:spcPts val="1650"/>
              </a:lnSpc>
              <a:spcBef>
                <a:spcPts val="0"/>
              </a:spcBef>
              <a:spcAft>
                <a:spcPts val="0"/>
              </a:spcAft>
            </a:pPr>
            <a:r>
              <a:rPr sz="850" b="1" dirty="0">
                <a:solidFill>
                  <a:srgbClr val="71737B"/>
                </a:solidFill>
                <a:latin typeface="Arial"/>
                <a:ea typeface="Microsoft YaHei"/>
              </a:rPr>
              <a:t>Accounts Payable </a:t>
            </a:r>
            <a:r>
              <a:rPr sz="850" b="1" dirty="0">
                <a:solidFill>
                  <a:srgbClr val="6D707A"/>
                </a:solidFill>
                <a:latin typeface="Arial"/>
                <a:ea typeface="Microsoft YaHei"/>
              </a:rPr>
              <a:t>Days</a:t>
            </a:r>
          </a:p>
          <a:p>
            <a:pPr algn="l">
              <a:lnSpc>
                <a:spcPts val="1650"/>
              </a:lnSpc>
              <a:spcBef>
                <a:spcPts val="0"/>
              </a:spcBef>
              <a:spcAft>
                <a:spcPts val="0"/>
              </a:spcAft>
            </a:pPr>
            <a:r>
              <a:rPr lang="en-US" sz="850" b="1" dirty="0">
                <a:solidFill>
                  <a:srgbClr val="75777E"/>
                </a:solidFill>
                <a:latin typeface="Arial"/>
                <a:ea typeface="Microsoft YaHei"/>
              </a:rPr>
              <a:t>    </a:t>
            </a:r>
            <a:r>
              <a:rPr sz="850" b="1" dirty="0">
                <a:solidFill>
                  <a:srgbClr val="75777E"/>
                </a:solidFill>
                <a:latin typeface="Arial"/>
                <a:ea typeface="Microsoft YaHei"/>
              </a:rPr>
              <a:t>Efficiency</a:t>
            </a:r>
          </a:p>
          <a:p>
            <a:pPr algn="l">
              <a:lnSpc>
                <a:spcPts val="1650"/>
              </a:lnSpc>
              <a:spcBef>
                <a:spcPts val="0"/>
              </a:spcBef>
              <a:spcAft>
                <a:spcPts val="0"/>
              </a:spcAft>
            </a:pPr>
            <a:r>
              <a:rPr sz="850" b="1" dirty="0">
                <a:solidFill>
                  <a:srgbClr val="767A84"/>
                </a:solidFill>
                <a:latin typeface="Arial"/>
                <a:ea typeface="Microsoft YaHei"/>
              </a:rPr>
              <a:t>Return</a:t>
            </a:r>
            <a:r>
              <a:rPr sz="850" b="1" dirty="0">
                <a:solidFill>
                  <a:srgbClr val="787A82"/>
                </a:solidFill>
                <a:latin typeface="Arial"/>
                <a:ea typeface="Microsoft YaHei"/>
              </a:rPr>
              <a:t> on Equity</a:t>
            </a:r>
          </a:p>
        </p:txBody>
      </p:sp>
      <p:sp>
        <p:nvSpPr>
          <p:cNvPr id="84" name="TextBox 83"/>
          <p:cNvSpPr txBox="1"/>
          <p:nvPr/>
        </p:nvSpPr>
        <p:spPr>
          <a:xfrm>
            <a:off x="6927850" y="3136900"/>
            <a:ext cx="425450" cy="107950"/>
          </a:xfrm>
          <a:prstGeom prst="rect">
            <a:avLst/>
          </a:prstGeom>
          <a:noFill/>
        </p:spPr>
        <p:txBody>
          <a:bodyPr wrap="none" lIns="0" tIns="0" rIns="0" bIns="0" anchor="ctr">
            <a:noAutofit/>
          </a:bodyPr>
          <a:lstStyle/>
          <a:p>
            <a:pPr algn="l"/>
            <a:r>
              <a:rPr sz="850" b="1">
                <a:solidFill>
                  <a:srgbClr val="787880"/>
                </a:solidFill>
                <a:latin typeface="Arial"/>
                <a:ea typeface="Microsoft YaHei"/>
              </a:rPr>
              <a:t>33 days</a:t>
            </a:r>
          </a:p>
        </p:txBody>
      </p:sp>
      <p:sp>
        <p:nvSpPr>
          <p:cNvPr id="85" name="TextBox 84"/>
          <p:cNvSpPr txBox="1"/>
          <p:nvPr/>
        </p:nvSpPr>
        <p:spPr>
          <a:xfrm>
            <a:off x="8210550" y="3136900"/>
            <a:ext cx="431800" cy="107950"/>
          </a:xfrm>
          <a:prstGeom prst="rect">
            <a:avLst/>
          </a:prstGeom>
          <a:noFill/>
        </p:spPr>
        <p:txBody>
          <a:bodyPr wrap="none" lIns="0" tIns="0" rIns="0" bIns="0" anchor="ctr">
            <a:noAutofit/>
          </a:bodyPr>
          <a:lstStyle/>
          <a:p>
            <a:pPr algn="l"/>
            <a:r>
              <a:rPr sz="850" b="1">
                <a:solidFill>
                  <a:srgbClr val="73757C"/>
                </a:solidFill>
                <a:latin typeface="Arial"/>
                <a:ea typeface="Microsoft YaHei"/>
              </a:rPr>
              <a:t>45 days</a:t>
            </a:r>
          </a:p>
        </p:txBody>
      </p:sp>
      <p:sp>
        <p:nvSpPr>
          <p:cNvPr id="86" name="TextBox 85"/>
          <p:cNvSpPr txBox="1"/>
          <p:nvPr/>
        </p:nvSpPr>
        <p:spPr>
          <a:xfrm>
            <a:off x="9861550" y="3143250"/>
            <a:ext cx="355600" cy="107950"/>
          </a:xfrm>
          <a:prstGeom prst="rect">
            <a:avLst/>
          </a:prstGeom>
          <a:noFill/>
        </p:spPr>
        <p:txBody>
          <a:bodyPr wrap="none" lIns="0" tIns="0" rIns="0" bIns="0" anchor="ctr">
            <a:noAutofit/>
          </a:bodyPr>
          <a:lstStyle/>
          <a:p>
            <a:pPr algn="l"/>
            <a:r>
              <a:rPr sz="900" b="1">
                <a:solidFill>
                  <a:srgbClr val="74767F"/>
                </a:solidFill>
                <a:latin typeface="Arial"/>
                <a:ea typeface="Microsoft YaHei"/>
              </a:rPr>
              <a:t>5 days</a:t>
            </a:r>
          </a:p>
        </p:txBody>
      </p:sp>
      <p:sp>
        <p:nvSpPr>
          <p:cNvPr id="87" name="TextBox 86"/>
          <p:cNvSpPr txBox="1"/>
          <p:nvPr/>
        </p:nvSpPr>
        <p:spPr>
          <a:xfrm>
            <a:off x="1441450" y="3194050"/>
            <a:ext cx="2228850" cy="749300"/>
          </a:xfrm>
          <a:prstGeom prst="rect">
            <a:avLst/>
          </a:prstGeom>
          <a:noFill/>
        </p:spPr>
        <p:txBody>
          <a:bodyPr wrap="none" lIns="0" tIns="0" rIns="0" bIns="0" anchor="ctr">
            <a:noAutofit/>
          </a:bodyPr>
          <a:lstStyle/>
          <a:p>
            <a:pPr algn="l">
              <a:lnSpc>
                <a:spcPts val="1550"/>
              </a:lnSpc>
              <a:spcBef>
                <a:spcPts val="0"/>
              </a:spcBef>
              <a:spcAft>
                <a:spcPts val="0"/>
              </a:spcAft>
            </a:pPr>
            <a:r>
              <a:rPr sz="950" b="0">
                <a:solidFill>
                  <a:srgbClr val="656977"/>
                </a:solidFill>
                <a:latin typeface="Arial"/>
                <a:ea typeface="Microsoft YaHei"/>
              </a:rPr>
              <a:t>Each </a:t>
            </a:r>
            <a:r>
              <a:rPr sz="950" b="0">
                <a:solidFill>
                  <a:srgbClr val="6C707A"/>
                </a:solidFill>
                <a:latin typeface="Arial"/>
                <a:ea typeface="Microsoft YaHei"/>
              </a:rPr>
              <a:t>metric </a:t>
            </a:r>
            <a:r>
              <a:rPr sz="950" b="0">
                <a:solidFill>
                  <a:srgbClr val="888A92"/>
                </a:solidFill>
                <a:latin typeface="Arial"/>
                <a:ea typeface="Microsoft YaHei"/>
              </a:rPr>
              <a:t>is</a:t>
            </a:r>
            <a:r>
              <a:rPr sz="950" b="0">
                <a:solidFill>
                  <a:srgbClr val="6D717C"/>
                </a:solidFill>
                <a:latin typeface="Arial"/>
                <a:ea typeface="Microsoft YaHei"/>
              </a:rPr>
              <a:t> compared against a</a:t>
            </a:r>
          </a:p>
          <a:p>
            <a:pPr algn="l">
              <a:lnSpc>
                <a:spcPts val="1550"/>
              </a:lnSpc>
              <a:spcBef>
                <a:spcPts val="0"/>
              </a:spcBef>
              <a:spcAft>
                <a:spcPts val="0"/>
              </a:spcAft>
            </a:pPr>
            <a:r>
              <a:rPr sz="950" b="0">
                <a:solidFill>
                  <a:srgbClr val="72747F"/>
                </a:solidFill>
                <a:latin typeface="Arial"/>
                <a:ea typeface="Microsoft YaHei"/>
              </a:rPr>
              <a:t>target</a:t>
            </a:r>
            <a:r>
              <a:rPr sz="950" b="0">
                <a:solidFill>
                  <a:srgbClr val="888D97"/>
                </a:solidFill>
                <a:latin typeface="Arial"/>
                <a:ea typeface="Microsoft YaHei"/>
              </a:rPr>
              <a:t>, a </a:t>
            </a:r>
            <a:r>
              <a:rPr sz="950" b="0">
                <a:solidFill>
                  <a:srgbClr val="666974"/>
                </a:solidFill>
                <a:latin typeface="Arial"/>
                <a:ea typeface="Microsoft YaHei"/>
              </a:rPr>
              <a:t>trend versus</a:t>
            </a:r>
            <a:r>
              <a:rPr sz="950" b="0">
                <a:solidFill>
                  <a:srgbClr val="70717F"/>
                </a:solidFill>
                <a:latin typeface="Arial"/>
                <a:ea typeface="Microsoft YaHei"/>
              </a:rPr>
              <a:t> </a:t>
            </a:r>
            <a:r>
              <a:rPr sz="950" b="0">
                <a:solidFill>
                  <a:srgbClr val="999CA3"/>
                </a:solidFill>
                <a:latin typeface="Arial"/>
                <a:ea typeface="Microsoft YaHei"/>
              </a:rPr>
              <a:t>the </a:t>
            </a:r>
            <a:r>
              <a:rPr sz="950" b="0">
                <a:solidFill>
                  <a:srgbClr val="8C8F96"/>
                </a:solidFill>
                <a:latin typeface="Arial"/>
                <a:ea typeface="Microsoft YaHei"/>
              </a:rPr>
              <a:t>prior month</a:t>
            </a:r>
            <a:r>
              <a:rPr sz="950" b="0">
                <a:solidFill>
                  <a:srgbClr val="626671"/>
                </a:solidFill>
                <a:latin typeface="Arial"/>
                <a:ea typeface="Microsoft YaHei"/>
              </a:rPr>
              <a:t>,</a:t>
            </a:r>
          </a:p>
          <a:p>
            <a:pPr algn="l">
              <a:lnSpc>
                <a:spcPts val="1550"/>
              </a:lnSpc>
              <a:spcBef>
                <a:spcPts val="0"/>
              </a:spcBef>
              <a:spcAft>
                <a:spcPts val="0"/>
              </a:spcAft>
            </a:pPr>
            <a:r>
              <a:rPr sz="950" b="0">
                <a:solidFill>
                  <a:srgbClr val="7C7E87"/>
                </a:solidFill>
                <a:latin typeface="Arial"/>
                <a:ea typeface="Microsoft YaHei"/>
              </a:rPr>
              <a:t>and</a:t>
            </a:r>
            <a:r>
              <a:rPr sz="950" b="0">
                <a:solidFill>
                  <a:srgbClr val="8F919C"/>
                </a:solidFill>
                <a:latin typeface="Arial"/>
                <a:ea typeface="Microsoft YaHei"/>
              </a:rPr>
              <a:t> </a:t>
            </a:r>
            <a:r>
              <a:rPr sz="950" b="0">
                <a:solidFill>
                  <a:srgbClr val="646874"/>
                </a:solidFill>
                <a:latin typeface="Arial"/>
                <a:ea typeface="Microsoft YaHei"/>
              </a:rPr>
              <a:t>an</a:t>
            </a:r>
            <a:r>
              <a:rPr sz="950" b="0">
                <a:solidFill>
                  <a:srgbClr val="4E505E"/>
                </a:solidFill>
                <a:latin typeface="Arial"/>
                <a:ea typeface="Microsoft YaHei"/>
              </a:rPr>
              <a:t> </a:t>
            </a:r>
            <a:r>
              <a:rPr sz="950" b="0">
                <a:solidFill>
                  <a:srgbClr val="737680"/>
                </a:solidFill>
                <a:latin typeface="Arial"/>
                <a:ea typeface="Microsoft YaHei"/>
              </a:rPr>
              <a:t>importance rating</a:t>
            </a:r>
            <a:r>
              <a:rPr sz="950" b="0">
                <a:solidFill>
                  <a:srgbClr val="7A7F85"/>
                </a:solidFill>
                <a:latin typeface="Arial"/>
                <a:ea typeface="Microsoft YaHei"/>
              </a:rPr>
              <a:t> (Critical,</a:t>
            </a:r>
          </a:p>
          <a:p>
            <a:pPr algn="l">
              <a:lnSpc>
                <a:spcPts val="1550"/>
              </a:lnSpc>
              <a:spcBef>
                <a:spcPts val="0"/>
              </a:spcBef>
              <a:spcAft>
                <a:spcPts val="0"/>
              </a:spcAft>
            </a:pPr>
            <a:r>
              <a:rPr sz="950" b="0">
                <a:solidFill>
                  <a:srgbClr val="7F818B"/>
                </a:solidFill>
                <a:latin typeface="Arial"/>
                <a:ea typeface="Microsoft YaHei"/>
              </a:rPr>
              <a:t>High</a:t>
            </a:r>
            <a:r>
              <a:rPr sz="950" b="0">
                <a:solidFill>
                  <a:srgbClr val="606470"/>
                </a:solidFill>
                <a:latin typeface="Arial"/>
                <a:ea typeface="Microsoft YaHei"/>
              </a:rPr>
              <a:t>, </a:t>
            </a:r>
            <a:r>
              <a:rPr sz="950" b="0">
                <a:solidFill>
                  <a:srgbClr val="696B77"/>
                </a:solidFill>
                <a:latin typeface="Arial"/>
                <a:ea typeface="Microsoft YaHei"/>
              </a:rPr>
              <a:t>Medium, Low)</a:t>
            </a:r>
          </a:p>
        </p:txBody>
      </p:sp>
      <p:sp>
        <p:nvSpPr>
          <p:cNvPr id="88" name="TextBox 87"/>
          <p:cNvSpPr txBox="1"/>
          <p:nvPr/>
        </p:nvSpPr>
        <p:spPr>
          <a:xfrm>
            <a:off x="6889750" y="3530600"/>
            <a:ext cx="501650" cy="279400"/>
          </a:xfrm>
          <a:prstGeom prst="rect">
            <a:avLst/>
          </a:prstGeom>
          <a:noFill/>
        </p:spPr>
        <p:txBody>
          <a:bodyPr wrap="none" lIns="0" tIns="0" rIns="0" bIns="0" anchor="ctr">
            <a:noAutofit/>
          </a:bodyPr>
          <a:lstStyle/>
          <a:p>
            <a:pPr algn="l">
              <a:lnSpc>
                <a:spcPts val="1350"/>
              </a:lnSpc>
              <a:spcBef>
                <a:spcPts val="0"/>
              </a:spcBef>
              <a:spcAft>
                <a:spcPts val="0"/>
              </a:spcAft>
            </a:pPr>
            <a:r>
              <a:rPr sz="1000" b="1">
                <a:solidFill>
                  <a:srgbClr val="676A75"/>
                </a:solidFill>
                <a:latin typeface="Arial"/>
                <a:ea typeface="Microsoft YaHei"/>
              </a:rPr>
              <a:t>407.08%</a:t>
            </a:r>
          </a:p>
          <a:p>
            <a:pPr algn="l">
              <a:lnSpc>
                <a:spcPts val="1350"/>
              </a:lnSpc>
              <a:spcBef>
                <a:spcPts val="0"/>
              </a:spcBef>
              <a:spcAft>
                <a:spcPts val="0"/>
              </a:spcAft>
            </a:pPr>
            <a:r>
              <a:rPr sz="1000" b="1">
                <a:solidFill>
                  <a:srgbClr val="5F626E"/>
                </a:solidFill>
                <a:latin typeface="Arial"/>
                <a:ea typeface="Microsoft YaHei"/>
              </a:rPr>
              <a:t>301</a:t>
            </a:r>
            <a:r>
              <a:rPr sz="1000" b="1">
                <a:solidFill>
                  <a:srgbClr val="929598"/>
                </a:solidFill>
                <a:latin typeface="Arial"/>
                <a:ea typeface="Microsoft YaHei"/>
              </a:rPr>
              <a:t>.</a:t>
            </a:r>
            <a:r>
              <a:rPr sz="1000" b="1">
                <a:solidFill>
                  <a:srgbClr val="70737D"/>
                </a:solidFill>
                <a:latin typeface="Arial"/>
                <a:ea typeface="Microsoft YaHei"/>
              </a:rPr>
              <a:t>77%</a:t>
            </a:r>
          </a:p>
        </p:txBody>
      </p:sp>
      <p:sp>
        <p:nvSpPr>
          <p:cNvPr id="89" name="TextBox 88"/>
          <p:cNvSpPr txBox="1"/>
          <p:nvPr/>
        </p:nvSpPr>
        <p:spPr>
          <a:xfrm>
            <a:off x="8261350" y="3530600"/>
            <a:ext cx="342900" cy="279400"/>
          </a:xfrm>
          <a:prstGeom prst="rect">
            <a:avLst/>
          </a:prstGeom>
          <a:noFill/>
        </p:spPr>
        <p:txBody>
          <a:bodyPr wrap="none" lIns="0" tIns="0" rIns="0" bIns="0" anchor="ctr">
            <a:noAutofit/>
          </a:bodyPr>
          <a:lstStyle/>
          <a:p>
            <a:pPr algn="l">
              <a:lnSpc>
                <a:spcPts val="1300"/>
              </a:lnSpc>
              <a:spcBef>
                <a:spcPts val="0"/>
              </a:spcBef>
              <a:spcAft>
                <a:spcPts val="0"/>
              </a:spcAft>
            </a:pPr>
            <a:r>
              <a:rPr sz="1050" b="1" dirty="0">
                <a:solidFill>
                  <a:srgbClr val="797983"/>
                </a:solidFill>
                <a:latin typeface="Arial"/>
                <a:ea typeface="Microsoft YaHei"/>
              </a:rPr>
              <a:t>15%</a:t>
            </a:r>
          </a:p>
          <a:p>
            <a:pPr algn="l">
              <a:lnSpc>
                <a:spcPts val="1300"/>
              </a:lnSpc>
              <a:spcBef>
                <a:spcPts val="0"/>
              </a:spcBef>
              <a:spcAft>
                <a:spcPts val="0"/>
              </a:spcAft>
            </a:pPr>
            <a:r>
              <a:rPr sz="1050" b="1" dirty="0">
                <a:solidFill>
                  <a:srgbClr val="72747D"/>
                </a:solidFill>
                <a:latin typeface="Arial"/>
                <a:ea typeface="Microsoft YaHei"/>
              </a:rPr>
              <a:t>12.5%</a:t>
            </a:r>
          </a:p>
        </p:txBody>
      </p:sp>
      <p:sp>
        <p:nvSpPr>
          <p:cNvPr id="90" name="TextBox 89"/>
          <p:cNvSpPr txBox="1"/>
          <p:nvPr/>
        </p:nvSpPr>
        <p:spPr>
          <a:xfrm>
            <a:off x="9804400" y="3530600"/>
            <a:ext cx="469900" cy="279400"/>
          </a:xfrm>
          <a:prstGeom prst="rect">
            <a:avLst/>
          </a:prstGeom>
          <a:noFill/>
        </p:spPr>
        <p:txBody>
          <a:bodyPr wrap="none" lIns="0" tIns="0" rIns="0" bIns="0" anchor="ctr">
            <a:noAutofit/>
          </a:bodyPr>
          <a:lstStyle/>
          <a:p>
            <a:pPr algn="l">
              <a:lnSpc>
                <a:spcPts val="1350"/>
              </a:lnSpc>
              <a:spcBef>
                <a:spcPts val="0"/>
              </a:spcBef>
              <a:spcAft>
                <a:spcPts val="0"/>
              </a:spcAft>
            </a:pPr>
            <a:r>
              <a:rPr sz="1000" b="1">
                <a:solidFill>
                  <a:srgbClr val="8B8F94"/>
                </a:solidFill>
                <a:latin typeface="Arial"/>
                <a:ea typeface="Microsoft YaHei"/>
              </a:rPr>
              <a:t>161.</a:t>
            </a:r>
            <a:r>
              <a:rPr sz="1000" b="1">
                <a:solidFill>
                  <a:srgbClr val="6A6D76"/>
                </a:solidFill>
                <a:latin typeface="Arial"/>
                <a:ea typeface="Microsoft YaHei"/>
              </a:rPr>
              <a:t>33%</a:t>
            </a:r>
          </a:p>
          <a:p>
            <a:pPr algn="l">
              <a:lnSpc>
                <a:spcPts val="1350"/>
              </a:lnSpc>
              <a:spcBef>
                <a:spcPts val="0"/>
              </a:spcBef>
              <a:spcAft>
                <a:spcPts val="0"/>
              </a:spcAft>
            </a:pPr>
            <a:r>
              <a:rPr sz="1000" b="1">
                <a:solidFill>
                  <a:srgbClr val="767983"/>
                </a:solidFill>
                <a:latin typeface="Arial"/>
                <a:ea typeface="Microsoft YaHei"/>
              </a:rPr>
              <a:t>98.45%</a:t>
            </a:r>
          </a:p>
        </p:txBody>
      </p:sp>
      <p:sp>
        <p:nvSpPr>
          <p:cNvPr id="91" name="TextBox 90"/>
          <p:cNvSpPr txBox="1"/>
          <p:nvPr/>
        </p:nvSpPr>
        <p:spPr>
          <a:xfrm>
            <a:off x="11049000" y="3530600"/>
            <a:ext cx="381000" cy="279400"/>
          </a:xfrm>
          <a:prstGeom prst="rect">
            <a:avLst/>
          </a:prstGeom>
          <a:noFill/>
        </p:spPr>
        <p:txBody>
          <a:bodyPr wrap="none" lIns="0" tIns="0" rIns="0" bIns="0" anchor="ctr">
            <a:noAutofit/>
          </a:bodyPr>
          <a:lstStyle/>
          <a:p>
            <a:pPr algn="l">
              <a:lnSpc>
                <a:spcPts val="1350"/>
              </a:lnSpc>
              <a:spcBef>
                <a:spcPts val="0"/>
              </a:spcBef>
              <a:spcAft>
                <a:spcPts val="0"/>
              </a:spcAft>
            </a:pPr>
            <a:r>
              <a:rPr sz="750" b="1">
                <a:solidFill>
                  <a:srgbClr val="737982"/>
                </a:solidFill>
                <a:latin typeface="Arial"/>
                <a:ea typeface="Microsoft YaHei"/>
              </a:rPr>
              <a:t>Critical</a:t>
            </a:r>
          </a:p>
          <a:p>
            <a:pPr algn="l">
              <a:lnSpc>
                <a:spcPts val="1350"/>
              </a:lnSpc>
              <a:spcBef>
                <a:spcPts val="0"/>
              </a:spcBef>
              <a:spcAft>
                <a:spcPts val="0"/>
              </a:spcAft>
            </a:pPr>
            <a:r>
              <a:rPr sz="750" b="1">
                <a:solidFill>
                  <a:srgbClr val="71737D"/>
                </a:solidFill>
                <a:latin typeface="Arial"/>
                <a:ea typeface="Microsoft YaHei"/>
              </a:rPr>
              <a:t>Critical</a:t>
            </a:r>
          </a:p>
        </p:txBody>
      </p:sp>
      <p:sp>
        <p:nvSpPr>
          <p:cNvPr id="92" name="TextBox 91"/>
          <p:cNvSpPr txBox="1"/>
          <p:nvPr/>
        </p:nvSpPr>
        <p:spPr>
          <a:xfrm>
            <a:off x="4305300" y="3702050"/>
            <a:ext cx="1454150" cy="127000"/>
          </a:xfrm>
          <a:prstGeom prst="rect">
            <a:avLst/>
          </a:prstGeom>
          <a:noFill/>
        </p:spPr>
        <p:txBody>
          <a:bodyPr wrap="none" lIns="0" tIns="0" rIns="0" bIns="0" anchor="ctr">
            <a:noAutofit/>
          </a:bodyPr>
          <a:lstStyle/>
          <a:p>
            <a:pPr algn="l"/>
            <a:r>
              <a:rPr sz="900" b="0">
                <a:solidFill>
                  <a:srgbClr val="767B83"/>
                </a:solidFill>
                <a:latin typeface="Arial"/>
                <a:ea typeface="Microsoft YaHei"/>
              </a:rPr>
              <a:t>Return</a:t>
            </a:r>
            <a:r>
              <a:rPr sz="900" b="0">
                <a:solidFill>
                  <a:srgbClr val="797A83"/>
                </a:solidFill>
                <a:latin typeface="Arial"/>
                <a:ea typeface="Microsoft YaHei"/>
              </a:rPr>
              <a:t> </a:t>
            </a:r>
            <a:r>
              <a:rPr sz="900" b="0">
                <a:solidFill>
                  <a:srgbClr val="8B8D96"/>
                </a:solidFill>
                <a:latin typeface="Arial"/>
                <a:ea typeface="Microsoft YaHei"/>
              </a:rPr>
              <a:t>on</a:t>
            </a:r>
            <a:r>
              <a:rPr sz="900" b="0">
                <a:solidFill>
                  <a:srgbClr val="8D8F97"/>
                </a:solidFill>
                <a:latin typeface="Arial"/>
                <a:ea typeface="Microsoft YaHei"/>
              </a:rPr>
              <a:t> </a:t>
            </a:r>
            <a:r>
              <a:rPr sz="900" b="0">
                <a:solidFill>
                  <a:srgbClr val="868991"/>
                </a:solidFill>
                <a:latin typeface="Arial"/>
                <a:ea typeface="Microsoft YaHei"/>
              </a:rPr>
              <a:t>Capital</a:t>
            </a:r>
            <a:r>
              <a:rPr sz="900" b="0">
                <a:solidFill>
                  <a:srgbClr val="2F3341"/>
                </a:solidFill>
                <a:latin typeface="Arial"/>
                <a:ea typeface="Microsoft YaHei"/>
              </a:rPr>
              <a:t> </a:t>
            </a:r>
            <a:r>
              <a:rPr sz="900" b="0">
                <a:solidFill>
                  <a:srgbClr val="7D7F87"/>
                </a:solidFill>
                <a:latin typeface="Arial"/>
                <a:ea typeface="Microsoft YaHei"/>
              </a:rPr>
              <a:t>Employed</a:t>
            </a:r>
          </a:p>
        </p:txBody>
      </p:sp>
      <p:sp>
        <p:nvSpPr>
          <p:cNvPr id="93" name="TextBox 92"/>
          <p:cNvSpPr txBox="1"/>
          <p:nvPr/>
        </p:nvSpPr>
        <p:spPr>
          <a:xfrm>
            <a:off x="4210050" y="3860800"/>
            <a:ext cx="209550" cy="190500"/>
          </a:xfrm>
          <a:prstGeom prst="rect">
            <a:avLst/>
          </a:prstGeom>
          <a:noFill/>
        </p:spPr>
        <p:txBody>
          <a:bodyPr wrap="none" lIns="0" tIns="0" rIns="0" bIns="0" anchor="ctr">
            <a:noAutofit/>
          </a:bodyPr>
          <a:lstStyle/>
          <a:p>
            <a:pPr algn="l"/>
            <a:r>
              <a:rPr sz="1950" b="1">
                <a:solidFill>
                  <a:srgbClr val="8E539F"/>
                </a:solidFill>
                <a:latin typeface="Arial"/>
                <a:ea typeface="Microsoft YaHei"/>
              </a:rPr>
              <a:t>D</a:t>
            </a:r>
          </a:p>
        </p:txBody>
      </p:sp>
      <p:sp>
        <p:nvSpPr>
          <p:cNvPr id="94" name="TextBox 93"/>
          <p:cNvSpPr txBox="1"/>
          <p:nvPr/>
        </p:nvSpPr>
        <p:spPr>
          <a:xfrm>
            <a:off x="4495800" y="3898900"/>
            <a:ext cx="882650" cy="114300"/>
          </a:xfrm>
          <a:prstGeom prst="rect">
            <a:avLst/>
          </a:prstGeom>
          <a:noFill/>
        </p:spPr>
        <p:txBody>
          <a:bodyPr wrap="none" lIns="0" tIns="0" rIns="0" bIns="0" anchor="ctr">
            <a:noAutofit/>
          </a:bodyPr>
          <a:lstStyle/>
          <a:p>
            <a:pPr algn="l"/>
            <a:r>
              <a:rPr sz="850" b="1">
                <a:solidFill>
                  <a:srgbClr val="7A7A81"/>
                </a:solidFill>
                <a:latin typeface="Arial"/>
                <a:ea typeface="Microsoft YaHei"/>
              </a:rPr>
              <a:t>Asset Usage</a:t>
            </a:r>
          </a:p>
        </p:txBody>
      </p:sp>
      <p:sp>
        <p:nvSpPr>
          <p:cNvPr id="95" name="TextBox 94"/>
          <p:cNvSpPr txBox="1"/>
          <p:nvPr/>
        </p:nvSpPr>
        <p:spPr>
          <a:xfrm>
            <a:off x="6864350" y="4095750"/>
            <a:ext cx="571500" cy="273050"/>
          </a:xfrm>
          <a:prstGeom prst="rect">
            <a:avLst/>
          </a:prstGeom>
          <a:noFill/>
        </p:spPr>
        <p:txBody>
          <a:bodyPr wrap="none" lIns="0" tIns="0" rIns="0" bIns="0" anchor="ctr">
            <a:noAutofit/>
          </a:bodyPr>
          <a:lstStyle/>
          <a:p>
            <a:pPr algn="l">
              <a:lnSpc>
                <a:spcPts val="1250"/>
              </a:lnSpc>
              <a:spcBef>
                <a:spcPts val="0"/>
              </a:spcBef>
              <a:spcAft>
                <a:spcPts val="0"/>
              </a:spcAft>
            </a:pPr>
            <a:r>
              <a:rPr sz="900" b="1">
                <a:solidFill>
                  <a:srgbClr val="5E626D"/>
                </a:solidFill>
                <a:latin typeface="Arial"/>
                <a:ea typeface="Microsoft YaHei"/>
              </a:rPr>
              <a:t>5</a:t>
            </a:r>
            <a:r>
              <a:rPr sz="900" b="1">
                <a:solidFill>
                  <a:srgbClr val="A6A9AF"/>
                </a:solidFill>
                <a:latin typeface="Arial"/>
                <a:ea typeface="Microsoft YaHei"/>
              </a:rPr>
              <a:t>.</a:t>
            </a:r>
            <a:r>
              <a:rPr sz="900" b="1">
                <a:solidFill>
                  <a:srgbClr val="696C75"/>
                </a:solidFill>
                <a:latin typeface="Arial"/>
                <a:ea typeface="Microsoft YaHei"/>
              </a:rPr>
              <a:t>99 </a:t>
            </a:r>
            <a:r>
              <a:rPr sz="900" b="1">
                <a:solidFill>
                  <a:srgbClr val="7F808D"/>
                </a:solidFill>
                <a:latin typeface="Arial"/>
                <a:ea typeface="Microsoft YaHei"/>
              </a:rPr>
              <a:t>times</a:t>
            </a:r>
          </a:p>
          <a:p>
            <a:pPr algn="l">
              <a:lnSpc>
                <a:spcPts val="1250"/>
              </a:lnSpc>
              <a:spcBef>
                <a:spcPts val="0"/>
              </a:spcBef>
              <a:spcAft>
                <a:spcPts val="0"/>
              </a:spcAft>
            </a:pPr>
            <a:r>
              <a:rPr sz="900" b="1">
                <a:solidFill>
                  <a:srgbClr val="6D6E79"/>
                </a:solidFill>
                <a:latin typeface="Arial"/>
                <a:ea typeface="Microsoft YaHei"/>
              </a:rPr>
              <a:t>-0.04%</a:t>
            </a:r>
          </a:p>
        </p:txBody>
      </p:sp>
      <p:sp>
        <p:nvSpPr>
          <p:cNvPr id="96" name="TextBox 95"/>
          <p:cNvSpPr txBox="1"/>
          <p:nvPr/>
        </p:nvSpPr>
        <p:spPr>
          <a:xfrm>
            <a:off x="8147050" y="4095750"/>
            <a:ext cx="577850" cy="107950"/>
          </a:xfrm>
          <a:prstGeom prst="rect">
            <a:avLst/>
          </a:prstGeom>
          <a:noFill/>
        </p:spPr>
        <p:txBody>
          <a:bodyPr wrap="none" lIns="0" tIns="0" rIns="0" bIns="0" anchor="ctr">
            <a:noAutofit/>
          </a:bodyPr>
          <a:lstStyle/>
          <a:p>
            <a:pPr algn="l"/>
            <a:r>
              <a:rPr sz="900" b="1">
                <a:solidFill>
                  <a:srgbClr val="646772"/>
                </a:solidFill>
                <a:latin typeface="Arial"/>
                <a:ea typeface="Microsoft YaHei"/>
              </a:rPr>
              <a:t>5</a:t>
            </a:r>
            <a:r>
              <a:rPr sz="900" b="1">
                <a:solidFill>
                  <a:srgbClr val="9A9FA4"/>
                </a:solidFill>
                <a:latin typeface="Arial"/>
                <a:ea typeface="Microsoft YaHei"/>
              </a:rPr>
              <a:t>.</a:t>
            </a:r>
            <a:r>
              <a:rPr sz="900" b="1">
                <a:solidFill>
                  <a:srgbClr val="595A66"/>
                </a:solidFill>
                <a:latin typeface="Arial"/>
                <a:ea typeface="Microsoft YaHei"/>
              </a:rPr>
              <a:t>00 </a:t>
            </a:r>
            <a:r>
              <a:rPr sz="900" b="1">
                <a:solidFill>
                  <a:srgbClr val="80828B"/>
                </a:solidFill>
                <a:latin typeface="Arial"/>
                <a:ea typeface="Microsoft YaHei"/>
              </a:rPr>
              <a:t>times</a:t>
            </a:r>
          </a:p>
        </p:txBody>
      </p:sp>
      <p:sp>
        <p:nvSpPr>
          <p:cNvPr id="97" name="TextBox 96"/>
          <p:cNvSpPr txBox="1"/>
          <p:nvPr/>
        </p:nvSpPr>
        <p:spPr>
          <a:xfrm>
            <a:off x="9817100" y="4095750"/>
            <a:ext cx="628650" cy="273050"/>
          </a:xfrm>
          <a:prstGeom prst="rect">
            <a:avLst/>
          </a:prstGeom>
          <a:noFill/>
        </p:spPr>
        <p:txBody>
          <a:bodyPr wrap="none" lIns="0" tIns="0" rIns="0" bIns="0" anchor="ctr">
            <a:noAutofit/>
          </a:bodyPr>
          <a:lstStyle/>
          <a:p>
            <a:pPr algn="l">
              <a:lnSpc>
                <a:spcPts val="1250"/>
              </a:lnSpc>
              <a:spcBef>
                <a:spcPts val="0"/>
              </a:spcBef>
              <a:spcAft>
                <a:spcPts val="0"/>
              </a:spcAft>
            </a:pPr>
            <a:r>
              <a:rPr sz="900" b="1">
                <a:solidFill>
                  <a:srgbClr val="A6A7AE"/>
                </a:solidFill>
                <a:latin typeface="Arial"/>
                <a:ea typeface="Microsoft YaHei"/>
              </a:rPr>
              <a:t>-</a:t>
            </a:r>
            <a:r>
              <a:rPr sz="900" b="1">
                <a:solidFill>
                  <a:srgbClr val="585A62"/>
                </a:solidFill>
                <a:latin typeface="Arial"/>
                <a:ea typeface="Microsoft YaHei"/>
              </a:rPr>
              <a:t>0</a:t>
            </a:r>
            <a:r>
              <a:rPr sz="900" b="1">
                <a:solidFill>
                  <a:srgbClr val="A1A2A8"/>
                </a:solidFill>
                <a:latin typeface="Arial"/>
                <a:ea typeface="Microsoft YaHei"/>
              </a:rPr>
              <a:t>.</a:t>
            </a:r>
            <a:r>
              <a:rPr sz="900" b="1">
                <a:solidFill>
                  <a:srgbClr val="71757B"/>
                </a:solidFill>
                <a:latin typeface="Arial"/>
                <a:ea typeface="Microsoft YaHei"/>
              </a:rPr>
              <a:t>38 times</a:t>
            </a:r>
          </a:p>
          <a:p>
            <a:pPr algn="l">
              <a:lnSpc>
                <a:spcPts val="1250"/>
              </a:lnSpc>
              <a:spcBef>
                <a:spcPts val="0"/>
              </a:spcBef>
              <a:spcAft>
                <a:spcPts val="0"/>
              </a:spcAft>
            </a:pPr>
            <a:r>
              <a:rPr sz="900" b="1">
                <a:solidFill>
                  <a:srgbClr val="757981"/>
                </a:solidFill>
                <a:latin typeface="Arial"/>
                <a:ea typeface="Microsoft YaHei"/>
              </a:rPr>
              <a:t>0.06%</a:t>
            </a:r>
          </a:p>
        </p:txBody>
      </p:sp>
      <p:sp>
        <p:nvSpPr>
          <p:cNvPr id="98" name="TextBox 97"/>
          <p:cNvSpPr txBox="1"/>
          <p:nvPr/>
        </p:nvSpPr>
        <p:spPr>
          <a:xfrm>
            <a:off x="11029950" y="4095750"/>
            <a:ext cx="425450" cy="107950"/>
          </a:xfrm>
          <a:prstGeom prst="rect">
            <a:avLst/>
          </a:prstGeom>
          <a:noFill/>
        </p:spPr>
        <p:txBody>
          <a:bodyPr wrap="none" lIns="0" tIns="0" rIns="0" bIns="0" anchor="ctr">
            <a:noAutofit/>
          </a:bodyPr>
          <a:lstStyle/>
          <a:p>
            <a:pPr algn="l"/>
            <a:r>
              <a:rPr sz="1000" b="1">
                <a:solidFill>
                  <a:srgbClr val="5A5E69"/>
                </a:solidFill>
                <a:latin typeface="Arial"/>
                <a:ea typeface="Microsoft YaHei"/>
              </a:rPr>
              <a:t>Medium</a:t>
            </a:r>
          </a:p>
        </p:txBody>
      </p:sp>
      <p:sp>
        <p:nvSpPr>
          <p:cNvPr id="99" name="TextBox 98"/>
          <p:cNvSpPr txBox="1"/>
          <p:nvPr/>
        </p:nvSpPr>
        <p:spPr>
          <a:xfrm>
            <a:off x="4298950" y="4102100"/>
            <a:ext cx="825500" cy="101600"/>
          </a:xfrm>
          <a:prstGeom prst="rect">
            <a:avLst/>
          </a:prstGeom>
          <a:noFill/>
        </p:spPr>
        <p:txBody>
          <a:bodyPr wrap="none" lIns="0" tIns="0" rIns="0" bIns="0" anchor="ctr">
            <a:noAutofit/>
          </a:bodyPr>
          <a:lstStyle/>
          <a:p>
            <a:pPr algn="l"/>
            <a:r>
              <a:rPr sz="950" b="1">
                <a:solidFill>
                  <a:srgbClr val="6C6E78"/>
                </a:solidFill>
                <a:latin typeface="Arial"/>
                <a:ea typeface="Microsoft YaHei"/>
              </a:rPr>
              <a:t>Asset </a:t>
            </a:r>
            <a:r>
              <a:rPr sz="950" b="1">
                <a:solidFill>
                  <a:srgbClr val="6C7079"/>
                </a:solidFill>
                <a:latin typeface="Arial"/>
                <a:ea typeface="Microsoft YaHei"/>
              </a:rPr>
              <a:t>Turnover</a:t>
            </a:r>
          </a:p>
        </p:txBody>
      </p:sp>
      <p:sp>
        <p:nvSpPr>
          <p:cNvPr id="100" name="TextBox 99"/>
          <p:cNvSpPr txBox="1"/>
          <p:nvPr/>
        </p:nvSpPr>
        <p:spPr>
          <a:xfrm>
            <a:off x="4298950" y="4254500"/>
            <a:ext cx="1492250" cy="127000"/>
          </a:xfrm>
          <a:prstGeom prst="rect">
            <a:avLst/>
          </a:prstGeom>
          <a:noFill/>
        </p:spPr>
        <p:txBody>
          <a:bodyPr wrap="none" lIns="0" tIns="0" rIns="0" bIns="0" anchor="ctr">
            <a:noAutofit/>
          </a:bodyPr>
          <a:lstStyle/>
          <a:p>
            <a:pPr algn="l"/>
            <a:r>
              <a:rPr sz="900" b="0">
                <a:solidFill>
                  <a:srgbClr val="757780"/>
                </a:solidFill>
                <a:latin typeface="Arial"/>
                <a:ea typeface="Microsoft YaHei"/>
              </a:rPr>
              <a:t>Working Capital</a:t>
            </a:r>
            <a:r>
              <a:rPr sz="900" b="0">
                <a:solidFill>
                  <a:srgbClr val="797A84"/>
                </a:solidFill>
                <a:latin typeface="Arial"/>
                <a:ea typeface="Microsoft YaHei"/>
              </a:rPr>
              <a:t> Absorption</a:t>
            </a:r>
          </a:p>
        </p:txBody>
      </p:sp>
      <p:sp>
        <p:nvSpPr>
          <p:cNvPr id="101" name="TextBox 100"/>
          <p:cNvSpPr txBox="1"/>
          <p:nvPr/>
        </p:nvSpPr>
        <p:spPr>
          <a:xfrm>
            <a:off x="4495800" y="4457700"/>
            <a:ext cx="647700" cy="120650"/>
          </a:xfrm>
          <a:prstGeom prst="rect">
            <a:avLst/>
          </a:prstGeom>
          <a:noFill/>
        </p:spPr>
        <p:txBody>
          <a:bodyPr wrap="none" lIns="0" tIns="0" rIns="0" bIns="0" anchor="ctr">
            <a:noAutofit/>
          </a:bodyPr>
          <a:lstStyle/>
          <a:p>
            <a:pPr algn="l"/>
            <a:r>
              <a:rPr sz="900" b="1">
                <a:solidFill>
                  <a:srgbClr val="7A7A80"/>
                </a:solidFill>
                <a:latin typeface="Arial"/>
                <a:ea typeface="Microsoft YaHei"/>
              </a:rPr>
              <a:t>Liquidity</a:t>
            </a:r>
          </a:p>
        </p:txBody>
      </p:sp>
      <p:sp>
        <p:nvSpPr>
          <p:cNvPr id="102" name="TextBox 101"/>
          <p:cNvSpPr txBox="1"/>
          <p:nvPr/>
        </p:nvSpPr>
        <p:spPr>
          <a:xfrm>
            <a:off x="1441450" y="4546600"/>
            <a:ext cx="1504950" cy="171450"/>
          </a:xfrm>
          <a:prstGeom prst="rect">
            <a:avLst/>
          </a:prstGeom>
          <a:noFill/>
        </p:spPr>
        <p:txBody>
          <a:bodyPr wrap="none" lIns="0" tIns="0" rIns="0" bIns="0" anchor="ctr">
            <a:noAutofit/>
          </a:bodyPr>
          <a:lstStyle/>
          <a:p>
            <a:pPr algn="l"/>
            <a:r>
              <a:rPr sz="1400" b="1">
                <a:solidFill>
                  <a:srgbClr val="1B435B"/>
                </a:solidFill>
                <a:latin typeface="Arial"/>
                <a:ea typeface="Microsoft YaHei"/>
              </a:rPr>
              <a:t>Why </a:t>
            </a:r>
            <a:r>
              <a:rPr sz="1400" b="1">
                <a:solidFill>
                  <a:srgbClr val="20485C"/>
                </a:solidFill>
                <a:latin typeface="Arial"/>
                <a:ea typeface="Microsoft YaHei"/>
              </a:rPr>
              <a:t>this matters:</a:t>
            </a:r>
          </a:p>
        </p:txBody>
      </p:sp>
      <p:sp>
        <p:nvSpPr>
          <p:cNvPr id="103" name="TextBox 102"/>
          <p:cNvSpPr txBox="1"/>
          <p:nvPr/>
        </p:nvSpPr>
        <p:spPr>
          <a:xfrm>
            <a:off x="8255000" y="4641850"/>
            <a:ext cx="349250" cy="273050"/>
          </a:xfrm>
          <a:prstGeom prst="rect">
            <a:avLst/>
          </a:prstGeom>
          <a:noFill/>
        </p:spPr>
        <p:txBody>
          <a:bodyPr wrap="none" lIns="0" tIns="0" rIns="0" bIns="0" anchor="ctr">
            <a:noAutofit/>
          </a:bodyPr>
          <a:lstStyle/>
          <a:p>
            <a:pPr algn="l">
              <a:lnSpc>
                <a:spcPts val="1300"/>
              </a:lnSpc>
              <a:spcBef>
                <a:spcPts val="0"/>
              </a:spcBef>
              <a:spcAft>
                <a:spcPts val="0"/>
              </a:spcAft>
            </a:pPr>
            <a:r>
              <a:rPr sz="850" b="1">
                <a:solidFill>
                  <a:srgbClr val="60636D"/>
                </a:solidFill>
                <a:latin typeface="Arial"/>
                <a:ea typeface="Microsoft YaHei"/>
              </a:rPr>
              <a:t>2</a:t>
            </a:r>
            <a:r>
              <a:rPr sz="850" b="1">
                <a:solidFill>
                  <a:srgbClr val="B3B5B9"/>
                </a:solidFill>
                <a:latin typeface="Arial"/>
                <a:ea typeface="Microsoft YaHei"/>
              </a:rPr>
              <a:t>.</a:t>
            </a:r>
            <a:r>
              <a:rPr sz="850" b="1">
                <a:solidFill>
                  <a:srgbClr val="61646D"/>
                </a:solidFill>
                <a:latin typeface="Arial"/>
                <a:ea typeface="Microsoft YaHei"/>
              </a:rPr>
              <a:t>00:1</a:t>
            </a:r>
          </a:p>
          <a:p>
            <a:pPr algn="l">
              <a:lnSpc>
                <a:spcPts val="1300"/>
              </a:lnSpc>
              <a:spcBef>
                <a:spcPts val="0"/>
              </a:spcBef>
              <a:spcAft>
                <a:spcPts val="0"/>
              </a:spcAft>
            </a:pPr>
            <a:r>
              <a:rPr sz="850" b="1">
                <a:solidFill>
                  <a:srgbClr val="474752"/>
                </a:solidFill>
                <a:latin typeface="Arial"/>
                <a:ea typeface="Microsoft YaHei"/>
              </a:rPr>
              <a:t>1</a:t>
            </a:r>
            <a:r>
              <a:rPr sz="850" b="1">
                <a:solidFill>
                  <a:srgbClr val="81828E"/>
                </a:solidFill>
                <a:latin typeface="Arial"/>
                <a:ea typeface="Microsoft YaHei"/>
              </a:rPr>
              <a:t>.</a:t>
            </a:r>
            <a:r>
              <a:rPr sz="850" b="1">
                <a:solidFill>
                  <a:srgbClr val="6A6D74"/>
                </a:solidFill>
                <a:latin typeface="Arial"/>
                <a:ea typeface="Microsoft YaHei"/>
              </a:rPr>
              <a:t>00:1</a:t>
            </a:r>
          </a:p>
        </p:txBody>
      </p:sp>
      <p:sp>
        <p:nvSpPr>
          <p:cNvPr id="104" name="TextBox 103"/>
          <p:cNvSpPr txBox="1"/>
          <p:nvPr/>
        </p:nvSpPr>
        <p:spPr>
          <a:xfrm>
            <a:off x="4298950" y="4648200"/>
            <a:ext cx="717550" cy="273050"/>
          </a:xfrm>
          <a:prstGeom prst="rect">
            <a:avLst/>
          </a:prstGeom>
          <a:noFill/>
        </p:spPr>
        <p:txBody>
          <a:bodyPr wrap="none" lIns="0" tIns="0" rIns="0" bIns="0" anchor="ctr">
            <a:noAutofit/>
          </a:bodyPr>
          <a:lstStyle/>
          <a:p>
            <a:pPr algn="l">
              <a:lnSpc>
                <a:spcPts val="1250"/>
              </a:lnSpc>
              <a:spcBef>
                <a:spcPts val="0"/>
              </a:spcBef>
              <a:spcAft>
                <a:spcPts val="0"/>
              </a:spcAft>
            </a:pPr>
            <a:r>
              <a:rPr sz="850" b="1">
                <a:solidFill>
                  <a:srgbClr val="73767F"/>
                </a:solidFill>
                <a:latin typeface="Arial"/>
                <a:ea typeface="Microsoft YaHei"/>
              </a:rPr>
              <a:t>Current Ratio</a:t>
            </a:r>
          </a:p>
          <a:p>
            <a:pPr algn="l">
              <a:lnSpc>
                <a:spcPts val="1250"/>
              </a:lnSpc>
              <a:spcBef>
                <a:spcPts val="0"/>
              </a:spcBef>
              <a:spcAft>
                <a:spcPts val="0"/>
              </a:spcAft>
            </a:pPr>
            <a:r>
              <a:rPr sz="850" b="1">
                <a:solidFill>
                  <a:srgbClr val="6D717A"/>
                </a:solidFill>
                <a:latin typeface="Arial"/>
                <a:ea typeface="Microsoft YaHei"/>
              </a:rPr>
              <a:t>Quick</a:t>
            </a:r>
            <a:r>
              <a:rPr sz="850" b="1">
                <a:solidFill>
                  <a:srgbClr val="717580"/>
                </a:solidFill>
                <a:latin typeface="Arial"/>
                <a:ea typeface="Microsoft YaHei"/>
              </a:rPr>
              <a:t> Ratio</a:t>
            </a:r>
          </a:p>
        </p:txBody>
      </p:sp>
      <p:sp>
        <p:nvSpPr>
          <p:cNvPr id="105" name="TextBox 104"/>
          <p:cNvSpPr txBox="1"/>
          <p:nvPr/>
        </p:nvSpPr>
        <p:spPr>
          <a:xfrm>
            <a:off x="6972300" y="4806950"/>
            <a:ext cx="342900" cy="114300"/>
          </a:xfrm>
          <a:prstGeom prst="rect">
            <a:avLst/>
          </a:prstGeom>
          <a:noFill/>
        </p:spPr>
        <p:txBody>
          <a:bodyPr wrap="none" lIns="0" tIns="0" rIns="0" bIns="0" anchor="ctr">
            <a:noAutofit/>
          </a:bodyPr>
          <a:lstStyle/>
          <a:p>
            <a:pPr algn="l"/>
            <a:r>
              <a:rPr sz="850" b="1">
                <a:solidFill>
                  <a:srgbClr val="4C4F59"/>
                </a:solidFill>
                <a:latin typeface="Arial"/>
                <a:ea typeface="Microsoft YaHei"/>
              </a:rPr>
              <a:t>1</a:t>
            </a:r>
            <a:r>
              <a:rPr sz="850" b="1">
                <a:solidFill>
                  <a:srgbClr val="A5A6AD"/>
                </a:solidFill>
                <a:latin typeface="Arial"/>
                <a:ea typeface="Microsoft YaHei"/>
              </a:rPr>
              <a:t>.</a:t>
            </a:r>
            <a:r>
              <a:rPr sz="850" b="1">
                <a:solidFill>
                  <a:srgbClr val="686972"/>
                </a:solidFill>
                <a:latin typeface="Arial"/>
                <a:ea typeface="Microsoft YaHei"/>
              </a:rPr>
              <a:t>96</a:t>
            </a:r>
            <a:r>
              <a:rPr sz="850" b="1">
                <a:solidFill>
                  <a:srgbClr val="909299"/>
                </a:solidFill>
                <a:latin typeface="Arial"/>
                <a:ea typeface="Microsoft YaHei"/>
              </a:rPr>
              <a:t>:</a:t>
            </a:r>
            <a:r>
              <a:rPr sz="850" b="1">
                <a:solidFill>
                  <a:srgbClr val="484954"/>
                </a:solidFill>
                <a:latin typeface="Arial"/>
                <a:ea typeface="Microsoft YaHei"/>
              </a:rPr>
              <a:t>1</a:t>
            </a:r>
          </a:p>
        </p:txBody>
      </p:sp>
      <p:sp>
        <p:nvSpPr>
          <p:cNvPr id="106" name="TextBox 105"/>
          <p:cNvSpPr txBox="1"/>
          <p:nvPr/>
        </p:nvSpPr>
        <p:spPr>
          <a:xfrm>
            <a:off x="9836150" y="4806950"/>
            <a:ext cx="361950" cy="114300"/>
          </a:xfrm>
          <a:prstGeom prst="rect">
            <a:avLst/>
          </a:prstGeom>
          <a:noFill/>
        </p:spPr>
        <p:txBody>
          <a:bodyPr wrap="none" lIns="0" tIns="0" rIns="0" bIns="0" anchor="ctr">
            <a:noAutofit/>
          </a:bodyPr>
          <a:lstStyle/>
          <a:p>
            <a:pPr algn="l"/>
            <a:r>
              <a:rPr sz="900" b="1">
                <a:solidFill>
                  <a:srgbClr val="646670"/>
                </a:solidFill>
                <a:latin typeface="Arial"/>
                <a:ea typeface="Microsoft YaHei"/>
              </a:rPr>
              <a:t>0.40</a:t>
            </a:r>
            <a:r>
              <a:rPr sz="900" b="1">
                <a:solidFill>
                  <a:srgbClr val="80818A"/>
                </a:solidFill>
                <a:latin typeface="Arial"/>
                <a:ea typeface="Microsoft YaHei"/>
              </a:rPr>
              <a:t>:1</a:t>
            </a:r>
          </a:p>
        </p:txBody>
      </p:sp>
      <p:sp>
        <p:nvSpPr>
          <p:cNvPr id="107" name="TextBox 106"/>
          <p:cNvSpPr txBox="1"/>
          <p:nvPr/>
        </p:nvSpPr>
        <p:spPr>
          <a:xfrm>
            <a:off x="11029950" y="4813300"/>
            <a:ext cx="425450" cy="101600"/>
          </a:xfrm>
          <a:prstGeom prst="rect">
            <a:avLst/>
          </a:prstGeom>
          <a:noFill/>
        </p:spPr>
        <p:txBody>
          <a:bodyPr wrap="none" lIns="0" tIns="0" rIns="0" bIns="0" anchor="ctr">
            <a:noAutofit/>
          </a:bodyPr>
          <a:lstStyle/>
          <a:p>
            <a:pPr algn="l"/>
            <a:r>
              <a:rPr sz="1000" b="1">
                <a:solidFill>
                  <a:srgbClr val="686B75"/>
                </a:solidFill>
                <a:latin typeface="Arial"/>
                <a:ea typeface="Microsoft YaHei"/>
              </a:rPr>
              <a:t>Medium</a:t>
            </a:r>
          </a:p>
        </p:txBody>
      </p:sp>
      <p:sp>
        <p:nvSpPr>
          <p:cNvPr id="108" name="TextBox 107"/>
          <p:cNvSpPr txBox="1"/>
          <p:nvPr/>
        </p:nvSpPr>
        <p:spPr>
          <a:xfrm>
            <a:off x="1441450" y="4838700"/>
            <a:ext cx="2184400" cy="723900"/>
          </a:xfrm>
          <a:prstGeom prst="rect">
            <a:avLst/>
          </a:prstGeom>
          <a:noFill/>
        </p:spPr>
        <p:txBody>
          <a:bodyPr wrap="none" lIns="0" tIns="0" rIns="0" bIns="0" anchor="ctr">
            <a:noAutofit/>
          </a:bodyPr>
          <a:lstStyle/>
          <a:p>
            <a:pPr algn="l">
              <a:lnSpc>
                <a:spcPts val="1550"/>
              </a:lnSpc>
              <a:spcBef>
                <a:spcPts val="0"/>
              </a:spcBef>
              <a:spcAft>
                <a:spcPts val="0"/>
              </a:spcAft>
            </a:pPr>
            <a:r>
              <a:rPr sz="1000" b="0">
                <a:solidFill>
                  <a:srgbClr val="727680"/>
                </a:solidFill>
                <a:latin typeface="Arial"/>
                <a:ea typeface="Microsoft YaHei"/>
              </a:rPr>
              <a:t>This scorecard lets us separate</a:t>
            </a:r>
          </a:p>
          <a:p>
            <a:pPr algn="l">
              <a:lnSpc>
                <a:spcPts val="1550"/>
              </a:lnSpc>
              <a:spcBef>
                <a:spcPts val="0"/>
              </a:spcBef>
              <a:spcAft>
                <a:spcPts val="0"/>
              </a:spcAft>
            </a:pPr>
            <a:r>
              <a:rPr sz="1000" b="0">
                <a:solidFill>
                  <a:srgbClr val="6E717C"/>
                </a:solidFill>
                <a:latin typeface="Arial"/>
                <a:ea typeface="Microsoft YaHei"/>
              </a:rPr>
              <a:t>strong operational</a:t>
            </a:r>
            <a:r>
              <a:rPr sz="1000" b="0">
                <a:solidFill>
                  <a:srgbClr val="484B58"/>
                </a:solidFill>
                <a:latin typeface="Arial"/>
                <a:ea typeface="Microsoft YaHei"/>
              </a:rPr>
              <a:t> </a:t>
            </a:r>
            <a:r>
              <a:rPr sz="1000" b="0">
                <a:solidFill>
                  <a:srgbClr val="666972"/>
                </a:solidFill>
                <a:latin typeface="Arial"/>
                <a:ea typeface="Microsoft YaHei"/>
              </a:rPr>
              <a:t>metrics</a:t>
            </a:r>
            <a:r>
              <a:rPr sz="1000" b="0">
                <a:solidFill>
                  <a:srgbClr val="676A75"/>
                </a:solidFill>
                <a:latin typeface="Arial"/>
                <a:ea typeface="Microsoft YaHei"/>
              </a:rPr>
              <a:t> from </a:t>
            </a:r>
            <a:r>
              <a:rPr sz="1000" b="0">
                <a:solidFill>
                  <a:srgbClr val="767883"/>
                </a:solidFill>
                <a:latin typeface="Arial"/>
                <a:ea typeface="Microsoft YaHei"/>
              </a:rPr>
              <a:t>weak</a:t>
            </a:r>
          </a:p>
          <a:p>
            <a:pPr algn="l">
              <a:lnSpc>
                <a:spcPts val="1550"/>
              </a:lnSpc>
              <a:spcBef>
                <a:spcPts val="0"/>
              </a:spcBef>
              <a:spcAft>
                <a:spcPts val="0"/>
              </a:spcAft>
            </a:pPr>
            <a:r>
              <a:rPr sz="1000" b="0">
                <a:solidFill>
                  <a:srgbClr val="747881"/>
                </a:solidFill>
                <a:latin typeface="Arial"/>
                <a:ea typeface="Microsoft YaHei"/>
              </a:rPr>
              <a:t>strategic</a:t>
            </a:r>
            <a:r>
              <a:rPr sz="1000" b="0">
                <a:solidFill>
                  <a:srgbClr val="858994"/>
                </a:solidFill>
                <a:latin typeface="Arial"/>
                <a:ea typeface="Microsoft YaHei"/>
              </a:rPr>
              <a:t> ones</a:t>
            </a:r>
            <a:r>
              <a:rPr sz="1000" b="0">
                <a:solidFill>
                  <a:srgbClr val="BFC2C7"/>
                </a:solidFill>
                <a:latin typeface="Arial"/>
                <a:ea typeface="Microsoft YaHei"/>
              </a:rPr>
              <a:t> — </a:t>
            </a:r>
            <a:r>
              <a:rPr sz="1000" b="0">
                <a:solidFill>
                  <a:srgbClr val="6A6C76"/>
                </a:solidFill>
                <a:latin typeface="Arial"/>
                <a:ea typeface="Microsoft YaHei"/>
              </a:rPr>
              <a:t>which is </a:t>
            </a:r>
            <a:r>
              <a:rPr sz="1000" b="0">
                <a:solidFill>
                  <a:srgbClr val="6C6D7A"/>
                </a:solidFill>
                <a:latin typeface="Arial"/>
                <a:ea typeface="Microsoft YaHei"/>
              </a:rPr>
              <a:t>exactly</a:t>
            </a:r>
            <a:r>
              <a:rPr sz="1000" b="0">
                <a:solidFill>
                  <a:srgbClr val="595D6A"/>
                </a:solidFill>
                <a:latin typeface="Arial"/>
                <a:ea typeface="Microsoft YaHei"/>
              </a:rPr>
              <a:t> the</a:t>
            </a:r>
          </a:p>
          <a:p>
            <a:pPr algn="l">
              <a:lnSpc>
                <a:spcPts val="1550"/>
              </a:lnSpc>
              <a:spcBef>
                <a:spcPts val="0"/>
              </a:spcBef>
              <a:spcAft>
                <a:spcPts val="0"/>
              </a:spcAft>
            </a:pPr>
            <a:r>
              <a:rPr sz="1000" b="0">
                <a:solidFill>
                  <a:srgbClr val="777987"/>
                </a:solidFill>
                <a:latin typeface="Arial"/>
                <a:ea typeface="Microsoft YaHei"/>
              </a:rPr>
              <a:t>tension</a:t>
            </a:r>
            <a:r>
              <a:rPr sz="1000" b="0">
                <a:solidFill>
                  <a:srgbClr val="777C86"/>
                </a:solidFill>
                <a:latin typeface="Arial"/>
                <a:ea typeface="Microsoft YaHei"/>
              </a:rPr>
              <a:t> we see </a:t>
            </a:r>
            <a:r>
              <a:rPr sz="1000" b="0">
                <a:solidFill>
                  <a:srgbClr val="72757F"/>
                </a:solidFill>
                <a:latin typeface="Arial"/>
                <a:ea typeface="Microsoft YaHei"/>
              </a:rPr>
              <a:t>this </a:t>
            </a:r>
            <a:r>
              <a:rPr sz="1000" b="0">
                <a:solidFill>
                  <a:srgbClr val="636874"/>
                </a:solidFill>
                <a:latin typeface="Arial"/>
                <a:ea typeface="Microsoft YaHei"/>
              </a:rPr>
              <a:t>month</a:t>
            </a:r>
          </a:p>
        </p:txBody>
      </p:sp>
      <p:sp>
        <p:nvSpPr>
          <p:cNvPr id="109" name="TextBox 108"/>
          <p:cNvSpPr txBox="1"/>
          <p:nvPr/>
        </p:nvSpPr>
        <p:spPr>
          <a:xfrm>
            <a:off x="4495800" y="5010150"/>
            <a:ext cx="787400" cy="114300"/>
          </a:xfrm>
          <a:prstGeom prst="rect">
            <a:avLst/>
          </a:prstGeom>
          <a:noFill/>
        </p:spPr>
        <p:txBody>
          <a:bodyPr wrap="none" lIns="0" tIns="0" rIns="0" bIns="0" anchor="ctr">
            <a:noAutofit/>
          </a:bodyPr>
          <a:lstStyle/>
          <a:p>
            <a:pPr algn="l"/>
            <a:r>
              <a:rPr sz="1050" b="1">
                <a:solidFill>
                  <a:srgbClr val="747579"/>
                </a:solidFill>
                <a:latin typeface="Arial"/>
                <a:ea typeface="Microsoft YaHei"/>
              </a:rPr>
              <a:t>Cash Flow</a:t>
            </a:r>
          </a:p>
        </p:txBody>
      </p:sp>
      <p:sp>
        <p:nvSpPr>
          <p:cNvPr id="110" name="TextBox 109"/>
          <p:cNvSpPr txBox="1"/>
          <p:nvPr/>
        </p:nvSpPr>
        <p:spPr>
          <a:xfrm>
            <a:off x="4298950" y="5200650"/>
            <a:ext cx="1225550" cy="273050"/>
          </a:xfrm>
          <a:prstGeom prst="rect">
            <a:avLst/>
          </a:prstGeom>
          <a:noFill/>
        </p:spPr>
        <p:txBody>
          <a:bodyPr wrap="none" lIns="0" tIns="0" rIns="0" bIns="0" anchor="ctr">
            <a:noAutofit/>
          </a:bodyPr>
          <a:lstStyle/>
          <a:p>
            <a:pPr algn="l">
              <a:lnSpc>
                <a:spcPts val="1300"/>
              </a:lnSpc>
              <a:spcBef>
                <a:spcPts val="0"/>
              </a:spcBef>
              <a:spcAft>
                <a:spcPts val="0"/>
              </a:spcAft>
            </a:pPr>
            <a:r>
              <a:rPr sz="900" b="1">
                <a:solidFill>
                  <a:srgbClr val="747880"/>
                </a:solidFill>
                <a:latin typeface="Arial"/>
                <a:ea typeface="Microsoft YaHei"/>
              </a:rPr>
              <a:t>Cash on </a:t>
            </a:r>
            <a:r>
              <a:rPr sz="900" b="1">
                <a:solidFill>
                  <a:srgbClr val="686B76"/>
                </a:solidFill>
                <a:latin typeface="Arial"/>
                <a:ea typeface="Microsoft YaHei"/>
              </a:rPr>
              <a:t>Hand</a:t>
            </a:r>
          </a:p>
          <a:p>
            <a:pPr algn="l">
              <a:lnSpc>
                <a:spcPts val="1300"/>
              </a:lnSpc>
              <a:spcBef>
                <a:spcPts val="0"/>
              </a:spcBef>
              <a:spcAft>
                <a:spcPts val="0"/>
              </a:spcAft>
            </a:pPr>
            <a:r>
              <a:rPr sz="900" b="1">
                <a:solidFill>
                  <a:srgbClr val="6E727B"/>
                </a:solidFill>
                <a:latin typeface="Arial"/>
                <a:ea typeface="Microsoft YaHei"/>
              </a:rPr>
              <a:t>Net</a:t>
            </a:r>
            <a:r>
              <a:rPr sz="900" b="1">
                <a:solidFill>
                  <a:srgbClr val="797C83"/>
                </a:solidFill>
                <a:latin typeface="Arial"/>
                <a:ea typeface="Microsoft YaHei"/>
              </a:rPr>
              <a:t> Variable Cash</a:t>
            </a:r>
            <a:r>
              <a:rPr sz="900" b="1">
                <a:solidFill>
                  <a:srgbClr val="525762"/>
                </a:solidFill>
                <a:latin typeface="Arial"/>
                <a:ea typeface="Microsoft YaHei"/>
              </a:rPr>
              <a:t> </a:t>
            </a:r>
            <a:r>
              <a:rPr sz="900" b="1">
                <a:solidFill>
                  <a:srgbClr val="797B85"/>
                </a:solidFill>
                <a:latin typeface="Arial"/>
                <a:ea typeface="Microsoft YaHei"/>
              </a:rPr>
              <a:t>Flow</a:t>
            </a:r>
          </a:p>
        </p:txBody>
      </p:sp>
      <p:sp>
        <p:nvSpPr>
          <p:cNvPr id="111" name="TextBox 110"/>
          <p:cNvSpPr txBox="1"/>
          <p:nvPr/>
        </p:nvSpPr>
        <p:spPr>
          <a:xfrm>
            <a:off x="6877050" y="5200650"/>
            <a:ext cx="527050" cy="120650"/>
          </a:xfrm>
          <a:prstGeom prst="rect">
            <a:avLst/>
          </a:prstGeom>
          <a:noFill/>
        </p:spPr>
        <p:txBody>
          <a:bodyPr wrap="none" lIns="0" tIns="0" rIns="0" bIns="0" anchor="ctr">
            <a:noAutofit/>
          </a:bodyPr>
          <a:lstStyle/>
          <a:p>
            <a:pPr algn="l"/>
            <a:r>
              <a:rPr sz="950" b="0">
                <a:solidFill>
                  <a:srgbClr val="676971"/>
                </a:solidFill>
                <a:latin typeface="Arial"/>
                <a:ea typeface="Microsoft YaHei"/>
              </a:rPr>
              <a:t>$137,923</a:t>
            </a:r>
          </a:p>
        </p:txBody>
      </p:sp>
      <p:sp>
        <p:nvSpPr>
          <p:cNvPr id="112" name="TextBox 111"/>
          <p:cNvSpPr txBox="1"/>
          <p:nvPr/>
        </p:nvSpPr>
        <p:spPr>
          <a:xfrm>
            <a:off x="8197850" y="5200650"/>
            <a:ext cx="463550" cy="120650"/>
          </a:xfrm>
          <a:prstGeom prst="rect">
            <a:avLst/>
          </a:prstGeom>
          <a:noFill/>
        </p:spPr>
        <p:txBody>
          <a:bodyPr wrap="none" lIns="0" tIns="0" rIns="0" bIns="0" anchor="ctr">
            <a:noAutofit/>
          </a:bodyPr>
          <a:lstStyle/>
          <a:p>
            <a:pPr algn="l"/>
            <a:r>
              <a:rPr sz="950" b="0">
                <a:solidFill>
                  <a:srgbClr val="61646E"/>
                </a:solidFill>
                <a:latin typeface="Arial"/>
                <a:ea typeface="Microsoft YaHei"/>
              </a:rPr>
              <a:t>$10,000</a:t>
            </a:r>
          </a:p>
        </p:txBody>
      </p:sp>
      <p:sp>
        <p:nvSpPr>
          <p:cNvPr id="113" name="TextBox 112"/>
          <p:cNvSpPr txBox="1"/>
          <p:nvPr/>
        </p:nvSpPr>
        <p:spPr>
          <a:xfrm>
            <a:off x="6927850" y="5365750"/>
            <a:ext cx="419100" cy="107950"/>
          </a:xfrm>
          <a:prstGeom prst="rect">
            <a:avLst/>
          </a:prstGeom>
          <a:noFill/>
        </p:spPr>
        <p:txBody>
          <a:bodyPr wrap="none" lIns="0" tIns="0" rIns="0" bIns="0" anchor="ctr">
            <a:noAutofit/>
          </a:bodyPr>
          <a:lstStyle/>
          <a:p>
            <a:pPr algn="l"/>
            <a:r>
              <a:rPr sz="1000" b="1">
                <a:solidFill>
                  <a:srgbClr val="5D616F"/>
                </a:solidFill>
                <a:latin typeface="Arial"/>
                <a:ea typeface="Microsoft YaHei"/>
              </a:rPr>
              <a:t>44</a:t>
            </a:r>
            <a:r>
              <a:rPr sz="1000" b="1">
                <a:solidFill>
                  <a:srgbClr val="989EA6"/>
                </a:solidFill>
                <a:latin typeface="Arial"/>
                <a:ea typeface="Microsoft YaHei"/>
              </a:rPr>
              <a:t>.</a:t>
            </a:r>
            <a:r>
              <a:rPr sz="1000" b="1">
                <a:solidFill>
                  <a:srgbClr val="6D707A"/>
                </a:solidFill>
                <a:latin typeface="Arial"/>
                <a:ea typeface="Microsoft YaHei"/>
              </a:rPr>
              <a:t>19%</a:t>
            </a:r>
          </a:p>
        </p:txBody>
      </p:sp>
      <p:sp>
        <p:nvSpPr>
          <p:cNvPr id="114" name="TextBox 113"/>
          <p:cNvSpPr txBox="1"/>
          <p:nvPr/>
        </p:nvSpPr>
        <p:spPr>
          <a:xfrm>
            <a:off x="9836150" y="5365750"/>
            <a:ext cx="361950" cy="107950"/>
          </a:xfrm>
          <a:prstGeom prst="rect">
            <a:avLst/>
          </a:prstGeom>
          <a:noFill/>
        </p:spPr>
        <p:txBody>
          <a:bodyPr wrap="none" lIns="0" tIns="0" rIns="0" bIns="0" anchor="ctr">
            <a:noAutofit/>
          </a:bodyPr>
          <a:lstStyle/>
          <a:p>
            <a:pPr algn="l"/>
            <a:r>
              <a:rPr sz="1000" b="1">
                <a:solidFill>
                  <a:srgbClr val="6B6F78"/>
                </a:solidFill>
                <a:latin typeface="Arial"/>
                <a:ea typeface="Microsoft YaHei"/>
              </a:rPr>
              <a:t>4.98%</a:t>
            </a:r>
          </a:p>
        </p:txBody>
      </p:sp>
      <p:sp>
        <p:nvSpPr>
          <p:cNvPr id="115" name="TextBox 114"/>
          <p:cNvSpPr txBox="1"/>
          <p:nvPr/>
        </p:nvSpPr>
        <p:spPr>
          <a:xfrm>
            <a:off x="11029950" y="5365750"/>
            <a:ext cx="425450" cy="107950"/>
          </a:xfrm>
          <a:prstGeom prst="rect">
            <a:avLst/>
          </a:prstGeom>
          <a:noFill/>
        </p:spPr>
        <p:txBody>
          <a:bodyPr wrap="none" lIns="0" tIns="0" rIns="0" bIns="0" anchor="ctr">
            <a:noAutofit/>
          </a:bodyPr>
          <a:lstStyle/>
          <a:p>
            <a:pPr algn="l"/>
            <a:r>
              <a:rPr sz="1000" b="1">
                <a:solidFill>
                  <a:srgbClr val="646875"/>
                </a:solidFill>
                <a:latin typeface="Arial"/>
                <a:ea typeface="Microsoft YaHei"/>
              </a:rPr>
              <a:t>Medium</a:t>
            </a:r>
          </a:p>
        </p:txBody>
      </p:sp>
      <p:sp>
        <p:nvSpPr>
          <p:cNvPr id="116" name="TextBox 115"/>
          <p:cNvSpPr txBox="1"/>
          <p:nvPr/>
        </p:nvSpPr>
        <p:spPr>
          <a:xfrm>
            <a:off x="4210050" y="5530850"/>
            <a:ext cx="209550" cy="190500"/>
          </a:xfrm>
          <a:prstGeom prst="rect">
            <a:avLst/>
          </a:prstGeom>
          <a:noFill/>
        </p:spPr>
        <p:txBody>
          <a:bodyPr wrap="none" lIns="0" tIns="0" rIns="0" bIns="0" anchor="ctr">
            <a:noAutofit/>
          </a:bodyPr>
          <a:lstStyle/>
          <a:p>
            <a:pPr algn="l"/>
            <a:r>
              <a:rPr sz="1950" b="1">
                <a:solidFill>
                  <a:srgbClr val="4561B5"/>
                </a:solidFill>
                <a:latin typeface="Arial"/>
                <a:ea typeface="Microsoft YaHei"/>
              </a:rPr>
              <a:t>G</a:t>
            </a:r>
          </a:p>
        </p:txBody>
      </p:sp>
      <p:sp>
        <p:nvSpPr>
          <p:cNvPr id="117" name="TextBox 116"/>
          <p:cNvSpPr txBox="1"/>
          <p:nvPr/>
        </p:nvSpPr>
        <p:spPr>
          <a:xfrm>
            <a:off x="4298950" y="5568950"/>
            <a:ext cx="869950" cy="298450"/>
          </a:xfrm>
          <a:prstGeom prst="rect">
            <a:avLst/>
          </a:prstGeom>
          <a:noFill/>
        </p:spPr>
        <p:txBody>
          <a:bodyPr wrap="none" lIns="0" tIns="0" rIns="0" bIns="0" anchor="ctr">
            <a:noAutofit/>
          </a:bodyPr>
          <a:lstStyle/>
          <a:p>
            <a:pPr algn="ctr">
              <a:lnSpc>
                <a:spcPts val="1550"/>
              </a:lnSpc>
              <a:spcBef>
                <a:spcPts val="0"/>
              </a:spcBef>
              <a:spcAft>
                <a:spcPts val="0"/>
              </a:spcAft>
            </a:pPr>
            <a:r>
              <a:rPr sz="1000" b="1">
                <a:solidFill>
                  <a:srgbClr val="777881"/>
                </a:solidFill>
                <a:latin typeface="Arial"/>
                <a:ea typeface="Microsoft YaHei"/>
              </a:rPr>
              <a:t>Growth</a:t>
            </a:r>
          </a:p>
          <a:p>
            <a:pPr algn="ctr">
              <a:lnSpc>
                <a:spcPts val="1550"/>
              </a:lnSpc>
              <a:spcBef>
                <a:spcPts val="0"/>
              </a:spcBef>
              <a:spcAft>
                <a:spcPts val="0"/>
              </a:spcAft>
            </a:pPr>
            <a:r>
              <a:rPr sz="1000" b="1">
                <a:solidFill>
                  <a:srgbClr val="696E76"/>
                </a:solidFill>
                <a:latin typeface="Arial"/>
                <a:ea typeface="Microsoft YaHei"/>
              </a:rPr>
              <a:t>Revenue </a:t>
            </a:r>
            <a:r>
              <a:rPr sz="1000" b="1">
                <a:solidFill>
                  <a:srgbClr val="7B7D84"/>
                </a:solidFill>
                <a:latin typeface="Arial"/>
                <a:ea typeface="Microsoft YaHei"/>
              </a:rPr>
              <a:t>Growth</a:t>
            </a:r>
          </a:p>
        </p:txBody>
      </p:sp>
      <p:sp>
        <p:nvSpPr>
          <p:cNvPr id="118" name="TextBox 117"/>
          <p:cNvSpPr txBox="1"/>
          <p:nvPr/>
        </p:nvSpPr>
        <p:spPr>
          <a:xfrm>
            <a:off x="6934200" y="5753100"/>
            <a:ext cx="412750" cy="279400"/>
          </a:xfrm>
          <a:prstGeom prst="rect">
            <a:avLst/>
          </a:prstGeom>
          <a:noFill/>
        </p:spPr>
        <p:txBody>
          <a:bodyPr wrap="none" lIns="0" tIns="0" rIns="0" bIns="0" anchor="ctr">
            <a:noAutofit/>
          </a:bodyPr>
          <a:lstStyle/>
          <a:p>
            <a:pPr algn="l">
              <a:lnSpc>
                <a:spcPts val="1300"/>
              </a:lnSpc>
              <a:spcBef>
                <a:spcPts val="0"/>
              </a:spcBef>
              <a:spcAft>
                <a:spcPts val="0"/>
              </a:spcAft>
            </a:pPr>
            <a:r>
              <a:rPr sz="1050" b="1">
                <a:solidFill>
                  <a:srgbClr val="BCC2CA"/>
                </a:solidFill>
                <a:latin typeface="Arial"/>
                <a:ea typeface="Microsoft YaHei"/>
              </a:rPr>
              <a:t>-</a:t>
            </a:r>
            <a:r>
              <a:rPr sz="1050" b="1">
                <a:solidFill>
                  <a:srgbClr val="7E818C"/>
                </a:solidFill>
                <a:latin typeface="Arial"/>
                <a:ea typeface="Microsoft YaHei"/>
              </a:rPr>
              <a:t>6.39%</a:t>
            </a:r>
          </a:p>
          <a:p>
            <a:pPr algn="l">
              <a:lnSpc>
                <a:spcPts val="1300"/>
              </a:lnSpc>
              <a:spcBef>
                <a:spcPts val="0"/>
              </a:spcBef>
              <a:spcAft>
                <a:spcPts val="0"/>
              </a:spcAft>
            </a:pPr>
            <a:r>
              <a:rPr sz="1050" b="1">
                <a:solidFill>
                  <a:srgbClr val="6C717D"/>
                </a:solidFill>
                <a:latin typeface="Arial"/>
                <a:ea typeface="Microsoft YaHei"/>
              </a:rPr>
              <a:t>5</a:t>
            </a:r>
            <a:r>
              <a:rPr sz="1050" b="1">
                <a:solidFill>
                  <a:srgbClr val="898E96"/>
                </a:solidFill>
                <a:latin typeface="Arial"/>
                <a:ea typeface="Microsoft YaHei"/>
              </a:rPr>
              <a:t>.7</a:t>
            </a:r>
            <a:r>
              <a:rPr sz="1050" b="1">
                <a:solidFill>
                  <a:srgbClr val="747582"/>
                </a:solidFill>
                <a:latin typeface="Arial"/>
                <a:ea typeface="Microsoft YaHei"/>
              </a:rPr>
              <a:t>%</a:t>
            </a:r>
          </a:p>
        </p:txBody>
      </p:sp>
      <p:sp>
        <p:nvSpPr>
          <p:cNvPr id="119" name="TextBox 118"/>
          <p:cNvSpPr txBox="1"/>
          <p:nvPr/>
        </p:nvSpPr>
        <p:spPr>
          <a:xfrm>
            <a:off x="8185150" y="5753100"/>
            <a:ext cx="488950" cy="444500"/>
          </a:xfrm>
          <a:prstGeom prst="rect">
            <a:avLst/>
          </a:prstGeom>
          <a:noFill/>
        </p:spPr>
        <p:txBody>
          <a:bodyPr wrap="none" lIns="0" tIns="0" rIns="0" bIns="0" anchor="ctr">
            <a:noAutofit/>
          </a:bodyPr>
          <a:lstStyle/>
          <a:p>
            <a:pPr algn="l">
              <a:lnSpc>
                <a:spcPts val="1350"/>
              </a:lnSpc>
              <a:spcBef>
                <a:spcPts val="0"/>
              </a:spcBef>
              <a:spcAft>
                <a:spcPts val="0"/>
              </a:spcAft>
            </a:pPr>
            <a:r>
              <a:rPr sz="1000" b="1">
                <a:solidFill>
                  <a:srgbClr val="777B82"/>
                </a:solidFill>
                <a:latin typeface="Arial"/>
                <a:ea typeface="Microsoft YaHei"/>
              </a:rPr>
              <a:t>9.24%</a:t>
            </a:r>
          </a:p>
          <a:p>
            <a:pPr algn="l">
              <a:lnSpc>
                <a:spcPts val="1350"/>
              </a:lnSpc>
              <a:spcBef>
                <a:spcPts val="0"/>
              </a:spcBef>
              <a:spcAft>
                <a:spcPts val="0"/>
              </a:spcAft>
            </a:pPr>
            <a:r>
              <a:rPr sz="1000" b="1">
                <a:solidFill>
                  <a:srgbClr val="777B88"/>
                </a:solidFill>
                <a:latin typeface="Arial"/>
                <a:ea typeface="Microsoft YaHei"/>
              </a:rPr>
              <a:t>38.84%</a:t>
            </a:r>
          </a:p>
          <a:p>
            <a:pPr algn="l">
              <a:lnSpc>
                <a:spcPts val="1350"/>
              </a:lnSpc>
              <a:spcBef>
                <a:spcPts val="0"/>
              </a:spcBef>
              <a:spcAft>
                <a:spcPts val="0"/>
              </a:spcAft>
            </a:pPr>
            <a:r>
              <a:rPr sz="1000" b="1">
                <a:solidFill>
                  <a:srgbClr val="6D707D"/>
                </a:solidFill>
                <a:latin typeface="Arial"/>
                <a:ea typeface="Microsoft YaHei"/>
              </a:rPr>
              <a:t>232.54%</a:t>
            </a:r>
          </a:p>
        </p:txBody>
      </p:sp>
      <p:sp>
        <p:nvSpPr>
          <p:cNvPr id="120" name="TextBox 119"/>
          <p:cNvSpPr txBox="1"/>
          <p:nvPr/>
        </p:nvSpPr>
        <p:spPr>
          <a:xfrm>
            <a:off x="9804400" y="5753100"/>
            <a:ext cx="469900" cy="444500"/>
          </a:xfrm>
          <a:prstGeom prst="rect">
            <a:avLst/>
          </a:prstGeom>
          <a:noFill/>
        </p:spPr>
        <p:txBody>
          <a:bodyPr wrap="none" lIns="0" tIns="0" rIns="0" bIns="0" anchor="ctr">
            <a:noAutofit/>
          </a:bodyPr>
          <a:lstStyle/>
          <a:p>
            <a:pPr algn="l">
              <a:lnSpc>
                <a:spcPts val="1350"/>
              </a:lnSpc>
              <a:spcBef>
                <a:spcPts val="0"/>
              </a:spcBef>
              <a:spcAft>
                <a:spcPts val="0"/>
              </a:spcAft>
            </a:pPr>
            <a:r>
              <a:rPr sz="1000" b="1">
                <a:solidFill>
                  <a:srgbClr val="CCD0D4"/>
                </a:solidFill>
                <a:latin typeface="Arial"/>
                <a:ea typeface="Microsoft YaHei"/>
              </a:rPr>
              <a:t>-</a:t>
            </a:r>
            <a:r>
              <a:rPr sz="1000" b="1">
                <a:solidFill>
                  <a:srgbClr val="727380"/>
                </a:solidFill>
                <a:latin typeface="Arial"/>
                <a:ea typeface="Microsoft YaHei"/>
              </a:rPr>
              <a:t>7.44%</a:t>
            </a:r>
          </a:p>
          <a:p>
            <a:pPr algn="l">
              <a:lnSpc>
                <a:spcPts val="1350"/>
              </a:lnSpc>
              <a:spcBef>
                <a:spcPts val="0"/>
              </a:spcBef>
              <a:spcAft>
                <a:spcPts val="0"/>
              </a:spcAft>
            </a:pPr>
            <a:r>
              <a:rPr sz="1000" b="1">
                <a:solidFill>
                  <a:srgbClr val="6D717B"/>
                </a:solidFill>
                <a:latin typeface="Arial"/>
                <a:ea typeface="Microsoft YaHei"/>
              </a:rPr>
              <a:t>30</a:t>
            </a:r>
            <a:r>
              <a:rPr sz="1000" b="1">
                <a:solidFill>
                  <a:srgbClr val="9394A3"/>
                </a:solidFill>
                <a:latin typeface="Arial"/>
                <a:ea typeface="Microsoft YaHei"/>
              </a:rPr>
              <a:t>.</a:t>
            </a:r>
            <a:r>
              <a:rPr sz="1000" b="1">
                <a:solidFill>
                  <a:srgbClr val="6F7078"/>
                </a:solidFill>
                <a:latin typeface="Arial"/>
                <a:ea typeface="Microsoft YaHei"/>
              </a:rPr>
              <a:t>08%</a:t>
            </a:r>
          </a:p>
          <a:p>
            <a:pPr algn="l">
              <a:lnSpc>
                <a:spcPts val="1350"/>
              </a:lnSpc>
              <a:spcBef>
                <a:spcPts val="0"/>
              </a:spcBef>
              <a:spcAft>
                <a:spcPts val="0"/>
              </a:spcAft>
            </a:pPr>
            <a:r>
              <a:rPr sz="1000" b="1">
                <a:solidFill>
                  <a:srgbClr val="6C6F79"/>
                </a:solidFill>
                <a:latin typeface="Arial"/>
                <a:ea typeface="Microsoft YaHei"/>
              </a:rPr>
              <a:t>171</a:t>
            </a:r>
            <a:r>
              <a:rPr sz="1000" b="1">
                <a:solidFill>
                  <a:srgbClr val="5C5F6A"/>
                </a:solidFill>
                <a:latin typeface="Arial"/>
                <a:ea typeface="Microsoft YaHei"/>
              </a:rPr>
              <a:t>.</a:t>
            </a:r>
            <a:r>
              <a:rPr sz="1000" b="1">
                <a:solidFill>
                  <a:srgbClr val="7F8290"/>
                </a:solidFill>
                <a:latin typeface="Arial"/>
                <a:ea typeface="Microsoft YaHei"/>
              </a:rPr>
              <a:t>44%</a:t>
            </a:r>
          </a:p>
        </p:txBody>
      </p:sp>
      <p:sp>
        <p:nvSpPr>
          <p:cNvPr id="121" name="TextBox 120"/>
          <p:cNvSpPr txBox="1"/>
          <p:nvPr/>
        </p:nvSpPr>
        <p:spPr>
          <a:xfrm>
            <a:off x="11049000" y="5753100"/>
            <a:ext cx="381000" cy="114300"/>
          </a:xfrm>
          <a:prstGeom prst="rect">
            <a:avLst/>
          </a:prstGeom>
          <a:noFill/>
        </p:spPr>
        <p:txBody>
          <a:bodyPr wrap="none" lIns="0" tIns="0" rIns="0" bIns="0" anchor="ctr">
            <a:noAutofit/>
          </a:bodyPr>
          <a:lstStyle/>
          <a:p>
            <a:pPr algn="l"/>
            <a:r>
              <a:rPr sz="750" b="1">
                <a:solidFill>
                  <a:srgbClr val="7F828D"/>
                </a:solidFill>
                <a:latin typeface="Arial"/>
                <a:ea typeface="Microsoft YaHei"/>
              </a:rPr>
              <a:t>Critical</a:t>
            </a:r>
          </a:p>
        </p:txBody>
      </p:sp>
      <p:sp>
        <p:nvSpPr>
          <p:cNvPr id="122" name="TextBox 121"/>
          <p:cNvSpPr txBox="1"/>
          <p:nvPr/>
        </p:nvSpPr>
        <p:spPr>
          <a:xfrm>
            <a:off x="4298950" y="5924550"/>
            <a:ext cx="1035050" cy="279400"/>
          </a:xfrm>
          <a:prstGeom prst="rect">
            <a:avLst/>
          </a:prstGeom>
          <a:noFill/>
        </p:spPr>
        <p:txBody>
          <a:bodyPr wrap="none" lIns="0" tIns="0" rIns="0" bIns="0" anchor="ctr">
            <a:noAutofit/>
          </a:bodyPr>
          <a:lstStyle/>
          <a:p>
            <a:pPr algn="l">
              <a:lnSpc>
                <a:spcPts val="1350"/>
              </a:lnSpc>
              <a:spcBef>
                <a:spcPts val="0"/>
              </a:spcBef>
              <a:spcAft>
                <a:spcPts val="0"/>
              </a:spcAft>
            </a:pPr>
            <a:r>
              <a:rPr sz="850" b="1">
                <a:solidFill>
                  <a:srgbClr val="717784"/>
                </a:solidFill>
                <a:latin typeface="Arial"/>
                <a:ea typeface="Microsoft YaHei"/>
              </a:rPr>
              <a:t>Gross Profit </a:t>
            </a:r>
            <a:r>
              <a:rPr sz="850" b="1">
                <a:solidFill>
                  <a:srgbClr val="686E79"/>
                </a:solidFill>
                <a:latin typeface="Arial"/>
                <a:ea typeface="Microsoft YaHei"/>
              </a:rPr>
              <a:t>Growth</a:t>
            </a:r>
          </a:p>
          <a:p>
            <a:pPr algn="l">
              <a:lnSpc>
                <a:spcPts val="1350"/>
              </a:lnSpc>
              <a:spcBef>
                <a:spcPts val="0"/>
              </a:spcBef>
              <a:spcAft>
                <a:spcPts val="0"/>
              </a:spcAft>
            </a:pPr>
            <a:r>
              <a:rPr sz="850" b="1">
                <a:solidFill>
                  <a:srgbClr val="656773"/>
                </a:solidFill>
                <a:latin typeface="Arial"/>
                <a:ea typeface="Microsoft YaHei"/>
              </a:rPr>
              <a:t>EBIT </a:t>
            </a:r>
            <a:r>
              <a:rPr sz="850" b="1">
                <a:solidFill>
                  <a:srgbClr val="72757D"/>
                </a:solidFill>
                <a:latin typeface="Arial"/>
                <a:ea typeface="Microsoft YaHei"/>
              </a:rPr>
              <a:t>Growth</a:t>
            </a:r>
          </a:p>
        </p:txBody>
      </p:sp>
      <p:sp>
        <p:nvSpPr>
          <p:cNvPr id="123" name="TextBox 122"/>
          <p:cNvSpPr txBox="1"/>
          <p:nvPr/>
        </p:nvSpPr>
        <p:spPr>
          <a:xfrm>
            <a:off x="6896100" y="6089650"/>
            <a:ext cx="488950" cy="114300"/>
          </a:xfrm>
          <a:prstGeom prst="rect">
            <a:avLst/>
          </a:prstGeom>
          <a:noFill/>
        </p:spPr>
        <p:txBody>
          <a:bodyPr wrap="none" lIns="0" tIns="0" rIns="0" bIns="0" anchor="ctr">
            <a:noAutofit/>
          </a:bodyPr>
          <a:lstStyle/>
          <a:p>
            <a:pPr algn="l"/>
            <a:r>
              <a:rPr sz="1000" b="1">
                <a:solidFill>
                  <a:srgbClr val="61636E"/>
                </a:solidFill>
                <a:latin typeface="Arial"/>
                <a:ea typeface="Microsoft YaHei"/>
              </a:rPr>
              <a:t>106</a:t>
            </a:r>
            <a:r>
              <a:rPr sz="1000" b="1">
                <a:solidFill>
                  <a:srgbClr val="8C8F96"/>
                </a:solidFill>
                <a:latin typeface="Arial"/>
                <a:ea typeface="Microsoft YaHei"/>
              </a:rPr>
              <a:t>.</a:t>
            </a:r>
            <a:r>
              <a:rPr sz="1000" b="1">
                <a:solidFill>
                  <a:srgbClr val="6C6F78"/>
                </a:solidFill>
                <a:latin typeface="Arial"/>
                <a:ea typeface="Microsoft YaHei"/>
              </a:rPr>
              <a:t>39%</a:t>
            </a:r>
          </a:p>
        </p:txBody>
      </p:sp>
      <p:sp>
        <p:nvSpPr>
          <p:cNvPr id="124" name="TextBox 123"/>
          <p:cNvSpPr txBox="1"/>
          <p:nvPr/>
        </p:nvSpPr>
        <p:spPr>
          <a:xfrm>
            <a:off x="4241800" y="6394450"/>
            <a:ext cx="6546850" cy="273050"/>
          </a:xfrm>
          <a:prstGeom prst="rect">
            <a:avLst/>
          </a:prstGeom>
          <a:noFill/>
        </p:spPr>
        <p:txBody>
          <a:bodyPr wrap="none" lIns="0" tIns="0" rIns="0" bIns="0" anchor="ctr">
            <a:noAutofit/>
          </a:bodyPr>
          <a:lstStyle/>
          <a:p>
            <a:pPr algn="l">
              <a:lnSpc>
                <a:spcPts val="1300"/>
              </a:lnSpc>
              <a:spcBef>
                <a:spcPts val="0"/>
              </a:spcBef>
              <a:spcAft>
                <a:spcPts val="0"/>
              </a:spcAft>
            </a:pPr>
            <a:r>
              <a:rPr sz="850" b="0">
                <a:solidFill>
                  <a:srgbClr val="787B86"/>
                </a:solidFill>
                <a:latin typeface="Arial"/>
                <a:ea typeface="Microsoft YaHei"/>
              </a:rPr>
              <a:t>Table shows the</a:t>
            </a:r>
            <a:r>
              <a:rPr sz="850" b="0">
                <a:solidFill>
                  <a:srgbClr val="767982"/>
                </a:solidFill>
                <a:latin typeface="Arial"/>
                <a:ea typeface="Microsoft YaHei"/>
              </a:rPr>
              <a:t> KPI </a:t>
            </a:r>
            <a:r>
              <a:rPr sz="850" b="0">
                <a:solidFill>
                  <a:srgbClr val="767B86"/>
                </a:solidFill>
                <a:latin typeface="Arial"/>
                <a:ea typeface="Microsoft YaHei"/>
              </a:rPr>
              <a:t>Results</a:t>
            </a:r>
            <a:r>
              <a:rPr sz="850" b="0">
                <a:solidFill>
                  <a:srgbClr val="7C7F8A"/>
                </a:solidFill>
                <a:latin typeface="Arial"/>
                <a:ea typeface="Microsoft YaHei"/>
              </a:rPr>
              <a:t> scorecard across Profitability</a:t>
            </a:r>
            <a:r>
              <a:rPr sz="850" b="0">
                <a:solidFill>
                  <a:srgbClr val="858A96"/>
                </a:solidFill>
                <a:latin typeface="Arial"/>
                <a:ea typeface="Microsoft YaHei"/>
              </a:rPr>
              <a:t>, </a:t>
            </a:r>
            <a:r>
              <a:rPr sz="850" b="0">
                <a:solidFill>
                  <a:srgbClr val="787A86"/>
                </a:solidFill>
                <a:latin typeface="Arial"/>
                <a:ea typeface="Microsoft YaHei"/>
              </a:rPr>
              <a:t>Activity, Efficiency, Asset Usage,</a:t>
            </a:r>
            <a:r>
              <a:rPr sz="850" b="0">
                <a:solidFill>
                  <a:srgbClr val="7B7F8A"/>
                </a:solidFill>
                <a:latin typeface="Arial"/>
                <a:ea typeface="Microsoft YaHei"/>
              </a:rPr>
              <a:t> Liquidity, Cash Flow, </a:t>
            </a:r>
            <a:r>
              <a:rPr sz="850" b="0">
                <a:solidFill>
                  <a:srgbClr val="6F727E"/>
                </a:solidFill>
                <a:latin typeface="Arial"/>
                <a:ea typeface="Microsoft YaHei"/>
              </a:rPr>
              <a:t>and </a:t>
            </a:r>
            <a:r>
              <a:rPr sz="850" b="0">
                <a:solidFill>
                  <a:srgbClr val="7D818B"/>
                </a:solidFill>
                <a:latin typeface="Arial"/>
                <a:ea typeface="Microsoft YaHei"/>
              </a:rPr>
              <a:t>Growth</a:t>
            </a:r>
          </a:p>
          <a:p>
            <a:pPr algn="l">
              <a:lnSpc>
                <a:spcPts val="1300"/>
              </a:lnSpc>
              <a:spcBef>
                <a:spcPts val="0"/>
              </a:spcBef>
              <a:spcAft>
                <a:spcPts val="0"/>
              </a:spcAft>
            </a:pPr>
            <a:r>
              <a:rPr sz="850" b="0">
                <a:solidFill>
                  <a:srgbClr val="7A7F89"/>
                </a:solidFill>
                <a:latin typeface="Arial"/>
                <a:ea typeface="Microsoft YaHei"/>
              </a:rPr>
              <a:t>categories,</a:t>
            </a:r>
            <a:r>
              <a:rPr sz="850" b="0">
                <a:solidFill>
                  <a:srgbClr val="7D818E"/>
                </a:solidFill>
                <a:latin typeface="Arial"/>
                <a:ea typeface="Microsoft YaHei"/>
              </a:rPr>
              <a:t> each measured against target</a:t>
            </a:r>
            <a:r>
              <a:rPr sz="850" b="0">
                <a:solidFill>
                  <a:srgbClr val="7B7E89"/>
                </a:solidFill>
                <a:latin typeface="Arial"/>
                <a:ea typeface="Microsoft YaHei"/>
              </a:rPr>
              <a:t> and</a:t>
            </a:r>
            <a:r>
              <a:rPr sz="850" b="0">
                <a:solidFill>
                  <a:srgbClr val="555863"/>
                </a:solidFill>
                <a:latin typeface="Arial"/>
                <a:ea typeface="Microsoft YaHei"/>
              </a:rPr>
              <a:t> </a:t>
            </a:r>
            <a:r>
              <a:rPr sz="850" b="0">
                <a:solidFill>
                  <a:srgbClr val="7F828D"/>
                </a:solidFill>
                <a:latin typeface="Arial"/>
                <a:ea typeface="Microsoft YaHei"/>
              </a:rPr>
              <a:t>trend</a:t>
            </a:r>
          </a:p>
        </p:txBody>
      </p:sp>
      <p:pic>
        <p:nvPicPr>
          <p:cNvPr id="126" name="Picture 125" descr="el_4_14.png">
            <a:extLst>
              <a:ext uri="{FF2B5EF4-FFF2-40B4-BE49-F238E27FC236}">
                <a16:creationId xmlns:a16="http://schemas.microsoft.com/office/drawing/2014/main" id="{FA2A05C0-E145-7918-7010-883721228D0C}"/>
              </a:ext>
            </a:extLst>
          </p:cNvPr>
          <p:cNvPicPr>
            <a:picLocks noChangeAspect="1"/>
          </p:cNvPicPr>
          <p:nvPr/>
        </p:nvPicPr>
        <p:blipFill>
          <a:blip r:embed="rId18"/>
          <a:stretch>
            <a:fillRect/>
          </a:stretch>
        </p:blipFill>
        <p:spPr>
          <a:xfrm>
            <a:off x="11029950" y="1913489"/>
            <a:ext cx="374650" cy="11690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5.png"/>
          <p:cNvPicPr>
            <a:picLocks noChangeAspect="1"/>
          </p:cNvPicPr>
          <p:nvPr/>
        </p:nvPicPr>
        <p:blipFill>
          <a:blip r:embed="rId3"/>
          <a:stretch>
            <a:fillRect/>
          </a:stretch>
        </p:blipFill>
        <p:spPr>
          <a:xfrm>
            <a:off x="0" y="0"/>
            <a:ext cx="12192000" cy="6858000"/>
          </a:xfrm>
          <a:prstGeom prst="rect">
            <a:avLst/>
          </a:prstGeom>
        </p:spPr>
      </p:pic>
      <p:pic>
        <p:nvPicPr>
          <p:cNvPr id="3" name="Picture 2" descr="el_5_0.png"/>
          <p:cNvPicPr>
            <a:picLocks noChangeAspect="1"/>
          </p:cNvPicPr>
          <p:nvPr/>
        </p:nvPicPr>
        <p:blipFill>
          <a:blip r:embed="rId4"/>
          <a:stretch>
            <a:fillRect/>
          </a:stretch>
        </p:blipFill>
        <p:spPr>
          <a:xfrm>
            <a:off x="6667500" y="2362200"/>
            <a:ext cx="5137150" cy="1860550"/>
          </a:xfrm>
          <a:prstGeom prst="rect">
            <a:avLst/>
          </a:prstGeom>
        </p:spPr>
      </p:pic>
      <p:pic>
        <p:nvPicPr>
          <p:cNvPr id="4" name="Picture 3" descr="el_5_1.png"/>
          <p:cNvPicPr>
            <a:picLocks noChangeAspect="1"/>
          </p:cNvPicPr>
          <p:nvPr/>
        </p:nvPicPr>
        <p:blipFill>
          <a:blip r:embed="rId5"/>
          <a:stretch>
            <a:fillRect/>
          </a:stretch>
        </p:blipFill>
        <p:spPr>
          <a:xfrm>
            <a:off x="241300" y="1282700"/>
            <a:ext cx="819150" cy="800100"/>
          </a:xfrm>
          <a:prstGeom prst="rect">
            <a:avLst/>
          </a:prstGeom>
        </p:spPr>
      </p:pic>
      <p:pic>
        <p:nvPicPr>
          <p:cNvPr id="5" name="Picture 4" descr="el_5_2.png"/>
          <p:cNvPicPr>
            <a:picLocks noChangeAspect="1"/>
          </p:cNvPicPr>
          <p:nvPr/>
        </p:nvPicPr>
        <p:blipFill>
          <a:blip r:embed="rId6"/>
          <a:stretch>
            <a:fillRect/>
          </a:stretch>
        </p:blipFill>
        <p:spPr>
          <a:xfrm>
            <a:off x="241300" y="2673350"/>
            <a:ext cx="812800" cy="793750"/>
          </a:xfrm>
          <a:prstGeom prst="rect">
            <a:avLst/>
          </a:prstGeom>
        </p:spPr>
      </p:pic>
      <p:pic>
        <p:nvPicPr>
          <p:cNvPr id="6" name="Picture 5" descr="el_5_3.png"/>
          <p:cNvPicPr>
            <a:picLocks noChangeAspect="1"/>
          </p:cNvPicPr>
          <p:nvPr/>
        </p:nvPicPr>
        <p:blipFill>
          <a:blip r:embed="rId7"/>
          <a:stretch>
            <a:fillRect/>
          </a:stretch>
        </p:blipFill>
        <p:spPr>
          <a:xfrm>
            <a:off x="241300" y="5334000"/>
            <a:ext cx="806450" cy="793750"/>
          </a:xfrm>
          <a:prstGeom prst="rect">
            <a:avLst/>
          </a:prstGeom>
        </p:spPr>
      </p:pic>
      <p:pic>
        <p:nvPicPr>
          <p:cNvPr id="7" name="Picture 6" descr="el_5_4.png"/>
          <p:cNvPicPr>
            <a:picLocks noChangeAspect="1"/>
          </p:cNvPicPr>
          <p:nvPr/>
        </p:nvPicPr>
        <p:blipFill>
          <a:blip r:embed="rId8"/>
          <a:stretch>
            <a:fillRect/>
          </a:stretch>
        </p:blipFill>
        <p:spPr>
          <a:xfrm>
            <a:off x="241300" y="4038600"/>
            <a:ext cx="806450" cy="793750"/>
          </a:xfrm>
          <a:prstGeom prst="rect">
            <a:avLst/>
          </a:prstGeom>
        </p:spPr>
      </p:pic>
      <p:pic>
        <p:nvPicPr>
          <p:cNvPr id="8" name="Picture 7" descr="el_5_5.png"/>
          <p:cNvPicPr>
            <a:picLocks noChangeAspect="1"/>
          </p:cNvPicPr>
          <p:nvPr/>
        </p:nvPicPr>
        <p:blipFill>
          <a:blip r:embed="rId9"/>
          <a:stretch>
            <a:fillRect/>
          </a:stretch>
        </p:blipFill>
        <p:spPr>
          <a:xfrm>
            <a:off x="355600" y="914400"/>
            <a:ext cx="11455400" cy="127000"/>
          </a:xfrm>
          <a:prstGeom prst="rect">
            <a:avLst/>
          </a:prstGeom>
        </p:spPr>
      </p:pic>
      <p:pic>
        <p:nvPicPr>
          <p:cNvPr id="9" name="Picture 8" descr="el_5_6.png"/>
          <p:cNvPicPr>
            <a:picLocks noChangeAspect="1"/>
          </p:cNvPicPr>
          <p:nvPr/>
        </p:nvPicPr>
        <p:blipFill>
          <a:blip r:embed="rId10"/>
          <a:stretch>
            <a:fillRect/>
          </a:stretch>
        </p:blipFill>
        <p:spPr>
          <a:xfrm>
            <a:off x="6654800" y="4730750"/>
            <a:ext cx="5156200" cy="165100"/>
          </a:xfrm>
          <a:prstGeom prst="rect">
            <a:avLst/>
          </a:prstGeom>
        </p:spPr>
      </p:pic>
      <p:pic>
        <p:nvPicPr>
          <p:cNvPr id="10" name="Picture 9" descr="el_5_7.png"/>
          <p:cNvPicPr>
            <a:picLocks noChangeAspect="1"/>
          </p:cNvPicPr>
          <p:nvPr/>
        </p:nvPicPr>
        <p:blipFill>
          <a:blip r:embed="rId11"/>
          <a:stretch>
            <a:fillRect/>
          </a:stretch>
        </p:blipFill>
        <p:spPr>
          <a:xfrm>
            <a:off x="7975600" y="5778500"/>
            <a:ext cx="419100" cy="152400"/>
          </a:xfrm>
          <a:prstGeom prst="rect">
            <a:avLst/>
          </a:prstGeom>
        </p:spPr>
      </p:pic>
      <p:pic>
        <p:nvPicPr>
          <p:cNvPr id="11" name="Picture 10" descr="el_5_8.png"/>
          <p:cNvPicPr>
            <a:picLocks noChangeAspect="1"/>
          </p:cNvPicPr>
          <p:nvPr/>
        </p:nvPicPr>
        <p:blipFill>
          <a:blip r:embed="rId12"/>
          <a:stretch>
            <a:fillRect/>
          </a:stretch>
        </p:blipFill>
        <p:spPr>
          <a:xfrm>
            <a:off x="8820150" y="5778500"/>
            <a:ext cx="400050" cy="152400"/>
          </a:xfrm>
          <a:prstGeom prst="rect">
            <a:avLst/>
          </a:prstGeom>
        </p:spPr>
      </p:pic>
      <p:pic>
        <p:nvPicPr>
          <p:cNvPr id="12" name="Picture 11" descr="el_5_9.png"/>
          <p:cNvPicPr>
            <a:picLocks noChangeAspect="1"/>
          </p:cNvPicPr>
          <p:nvPr/>
        </p:nvPicPr>
        <p:blipFill>
          <a:blip r:embed="rId13"/>
          <a:stretch>
            <a:fillRect/>
          </a:stretch>
        </p:blipFill>
        <p:spPr>
          <a:xfrm>
            <a:off x="10534650" y="5772150"/>
            <a:ext cx="336550" cy="146050"/>
          </a:xfrm>
          <a:prstGeom prst="rect">
            <a:avLst/>
          </a:prstGeom>
        </p:spPr>
      </p:pic>
      <p:pic>
        <p:nvPicPr>
          <p:cNvPr id="13" name="Picture 12" descr="el_5_10.png"/>
          <p:cNvPicPr>
            <a:picLocks noChangeAspect="1"/>
          </p:cNvPicPr>
          <p:nvPr/>
        </p:nvPicPr>
        <p:blipFill>
          <a:blip r:embed="rId14"/>
          <a:stretch>
            <a:fillRect/>
          </a:stretch>
        </p:blipFill>
        <p:spPr>
          <a:xfrm>
            <a:off x="6851650" y="5772150"/>
            <a:ext cx="381000" cy="127000"/>
          </a:xfrm>
          <a:prstGeom prst="rect">
            <a:avLst/>
          </a:prstGeom>
        </p:spPr>
      </p:pic>
      <p:pic>
        <p:nvPicPr>
          <p:cNvPr id="14" name="Picture 13" descr="el_5_11.png"/>
          <p:cNvPicPr>
            <a:picLocks noChangeAspect="1"/>
          </p:cNvPicPr>
          <p:nvPr/>
        </p:nvPicPr>
        <p:blipFill>
          <a:blip r:embed="rId15"/>
          <a:stretch>
            <a:fillRect/>
          </a:stretch>
        </p:blipFill>
        <p:spPr>
          <a:xfrm>
            <a:off x="7251700" y="5772150"/>
            <a:ext cx="342900" cy="127000"/>
          </a:xfrm>
          <a:prstGeom prst="rect">
            <a:avLst/>
          </a:prstGeom>
        </p:spPr>
      </p:pic>
      <p:pic>
        <p:nvPicPr>
          <p:cNvPr id="15" name="Picture 14" descr="el_5_12.png"/>
          <p:cNvPicPr>
            <a:picLocks noChangeAspect="1"/>
          </p:cNvPicPr>
          <p:nvPr/>
        </p:nvPicPr>
        <p:blipFill>
          <a:blip r:embed="rId16"/>
          <a:stretch>
            <a:fillRect/>
          </a:stretch>
        </p:blipFill>
        <p:spPr>
          <a:xfrm>
            <a:off x="7620000" y="5772150"/>
            <a:ext cx="336550" cy="127000"/>
          </a:xfrm>
          <a:prstGeom prst="rect">
            <a:avLst/>
          </a:prstGeom>
        </p:spPr>
      </p:pic>
      <p:pic>
        <p:nvPicPr>
          <p:cNvPr id="16" name="Picture 15" descr="el_5_13.png"/>
          <p:cNvPicPr>
            <a:picLocks noChangeAspect="1"/>
          </p:cNvPicPr>
          <p:nvPr/>
        </p:nvPicPr>
        <p:blipFill>
          <a:blip r:embed="rId17"/>
          <a:stretch>
            <a:fillRect/>
          </a:stretch>
        </p:blipFill>
        <p:spPr>
          <a:xfrm>
            <a:off x="9829800" y="5772150"/>
            <a:ext cx="298450" cy="127000"/>
          </a:xfrm>
          <a:prstGeom prst="rect">
            <a:avLst/>
          </a:prstGeom>
        </p:spPr>
      </p:pic>
      <p:pic>
        <p:nvPicPr>
          <p:cNvPr id="17" name="Picture 16" descr="el_5_14.png"/>
          <p:cNvPicPr>
            <a:picLocks noChangeAspect="1"/>
          </p:cNvPicPr>
          <p:nvPr/>
        </p:nvPicPr>
        <p:blipFill>
          <a:blip r:embed="rId18"/>
          <a:stretch>
            <a:fillRect/>
          </a:stretch>
        </p:blipFill>
        <p:spPr>
          <a:xfrm>
            <a:off x="9239250" y="5772150"/>
            <a:ext cx="298450" cy="127000"/>
          </a:xfrm>
          <a:prstGeom prst="rect">
            <a:avLst/>
          </a:prstGeom>
        </p:spPr>
      </p:pic>
      <p:pic>
        <p:nvPicPr>
          <p:cNvPr id="18" name="Picture 17" descr="el_5_15.png"/>
          <p:cNvPicPr>
            <a:picLocks noChangeAspect="1"/>
          </p:cNvPicPr>
          <p:nvPr/>
        </p:nvPicPr>
        <p:blipFill>
          <a:blip r:embed="rId19"/>
          <a:stretch>
            <a:fillRect/>
          </a:stretch>
        </p:blipFill>
        <p:spPr>
          <a:xfrm>
            <a:off x="8407400" y="5803900"/>
            <a:ext cx="393700" cy="95250"/>
          </a:xfrm>
          <a:prstGeom prst="rect">
            <a:avLst/>
          </a:prstGeom>
        </p:spPr>
      </p:pic>
      <p:pic>
        <p:nvPicPr>
          <p:cNvPr id="19" name="Picture 18" descr="el_5_16.png"/>
          <p:cNvPicPr>
            <a:picLocks noChangeAspect="1"/>
          </p:cNvPicPr>
          <p:nvPr/>
        </p:nvPicPr>
        <p:blipFill>
          <a:blip r:embed="rId20"/>
          <a:stretch>
            <a:fillRect/>
          </a:stretch>
        </p:blipFill>
        <p:spPr>
          <a:xfrm>
            <a:off x="6610350" y="5778500"/>
            <a:ext cx="222250" cy="152400"/>
          </a:xfrm>
          <a:prstGeom prst="rect">
            <a:avLst/>
          </a:prstGeom>
        </p:spPr>
      </p:pic>
      <p:pic>
        <p:nvPicPr>
          <p:cNvPr id="20" name="Picture 19" descr="el_5_17.png"/>
          <p:cNvPicPr>
            <a:picLocks noChangeAspect="1"/>
          </p:cNvPicPr>
          <p:nvPr/>
        </p:nvPicPr>
        <p:blipFill>
          <a:blip r:embed="rId21"/>
          <a:stretch>
            <a:fillRect/>
          </a:stretch>
        </p:blipFill>
        <p:spPr>
          <a:xfrm>
            <a:off x="6267450" y="5702300"/>
            <a:ext cx="330200" cy="76200"/>
          </a:xfrm>
          <a:prstGeom prst="rect">
            <a:avLst/>
          </a:prstGeom>
        </p:spPr>
      </p:pic>
      <p:sp>
        <p:nvSpPr>
          <p:cNvPr id="21" name="Rounded Rectangle 20"/>
          <p:cNvSpPr/>
          <p:nvPr/>
        </p:nvSpPr>
        <p:spPr>
          <a:xfrm>
            <a:off x="400050" y="1460500"/>
            <a:ext cx="488950" cy="457200"/>
          </a:xfrm>
          <a:prstGeom prst="roundRect">
            <a:avLst>
              <a:gd name="adj" fmla="val 6944"/>
            </a:avLst>
          </a:prstGeom>
          <a:solidFill>
            <a:srgbClr val="0128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ounded Rectangle 21"/>
          <p:cNvSpPr/>
          <p:nvPr/>
        </p:nvSpPr>
        <p:spPr>
          <a:xfrm>
            <a:off x="400050" y="2844800"/>
            <a:ext cx="488950" cy="463550"/>
          </a:xfrm>
          <a:prstGeom prst="roundRect">
            <a:avLst>
              <a:gd name="adj" fmla="val 6849"/>
            </a:avLst>
          </a:prstGeom>
          <a:solidFill>
            <a:srgbClr val="0428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ounded Rectangle 22"/>
          <p:cNvSpPr/>
          <p:nvPr/>
        </p:nvSpPr>
        <p:spPr>
          <a:xfrm>
            <a:off x="400050" y="4216400"/>
            <a:ext cx="488950" cy="457200"/>
          </a:xfrm>
          <a:prstGeom prst="roundRect">
            <a:avLst>
              <a:gd name="adj" fmla="val 5555"/>
            </a:avLst>
          </a:prstGeom>
          <a:solidFill>
            <a:srgbClr val="0328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ounded Rectangle 23"/>
          <p:cNvSpPr/>
          <p:nvPr/>
        </p:nvSpPr>
        <p:spPr>
          <a:xfrm>
            <a:off x="400050" y="5505450"/>
            <a:ext cx="488950" cy="457200"/>
          </a:xfrm>
          <a:prstGeom prst="roundRect">
            <a:avLst>
              <a:gd name="adj" fmla="val 6944"/>
            </a:avLst>
          </a:prstGeom>
          <a:solidFill>
            <a:srgbClr val="0228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393700" y="374650"/>
            <a:ext cx="7245350" cy="374650"/>
          </a:xfrm>
          <a:prstGeom prst="rect">
            <a:avLst/>
          </a:prstGeom>
          <a:noFill/>
        </p:spPr>
        <p:txBody>
          <a:bodyPr wrap="none" lIns="0" tIns="0" rIns="0" bIns="0" anchor="ctr">
            <a:noAutofit/>
          </a:bodyPr>
          <a:lstStyle/>
          <a:p>
            <a:pPr algn="l"/>
            <a:r>
              <a:rPr sz="3050" b="1">
                <a:solidFill>
                  <a:srgbClr val="062639"/>
                </a:solidFill>
                <a:latin typeface="Arial"/>
                <a:ea typeface="Microsoft YaHei"/>
              </a:rPr>
              <a:t>Results: Profitability Is Accelerating</a:t>
            </a:r>
          </a:p>
        </p:txBody>
      </p:sp>
      <p:sp>
        <p:nvSpPr>
          <p:cNvPr id="26" name="TextBox 25"/>
          <p:cNvSpPr txBox="1"/>
          <p:nvPr/>
        </p:nvSpPr>
        <p:spPr>
          <a:xfrm>
            <a:off x="1352550" y="1466850"/>
            <a:ext cx="1009650" cy="203200"/>
          </a:xfrm>
          <a:prstGeom prst="rect">
            <a:avLst/>
          </a:prstGeom>
          <a:noFill/>
        </p:spPr>
        <p:txBody>
          <a:bodyPr wrap="none" lIns="0" tIns="0" rIns="0" bIns="0" anchor="ctr">
            <a:noAutofit/>
          </a:bodyPr>
          <a:lstStyle/>
          <a:p>
            <a:pPr algn="l"/>
            <a:r>
              <a:rPr sz="1300" b="1">
                <a:solidFill>
                  <a:srgbClr val="146982"/>
                </a:solidFill>
                <a:latin typeface="Arial"/>
                <a:ea typeface="Microsoft YaHei"/>
              </a:rPr>
              <a:t>Key Finding:</a:t>
            </a:r>
          </a:p>
        </p:txBody>
      </p:sp>
      <p:sp>
        <p:nvSpPr>
          <p:cNvPr id="27" name="TextBox 26"/>
          <p:cNvSpPr txBox="1"/>
          <p:nvPr/>
        </p:nvSpPr>
        <p:spPr>
          <a:xfrm>
            <a:off x="4641850" y="1504950"/>
            <a:ext cx="946150" cy="133350"/>
          </a:xfrm>
          <a:prstGeom prst="rect">
            <a:avLst/>
          </a:prstGeom>
          <a:noFill/>
        </p:spPr>
        <p:txBody>
          <a:bodyPr wrap="none" lIns="0" tIns="0" rIns="0" bIns="0" anchor="ctr">
            <a:noAutofit/>
          </a:bodyPr>
          <a:lstStyle/>
          <a:p>
            <a:pPr algn="l"/>
            <a:r>
              <a:rPr sz="800" b="0">
                <a:solidFill>
                  <a:srgbClr val="5F6368"/>
                </a:solidFill>
                <a:latin typeface="Arial"/>
                <a:ea typeface="Microsoft YaHei"/>
              </a:rPr>
              <a:t>Gross</a:t>
            </a:r>
            <a:r>
              <a:rPr sz="800" b="0">
                <a:solidFill>
                  <a:srgbClr val="545962"/>
                </a:solidFill>
                <a:latin typeface="Arial"/>
                <a:ea typeface="Microsoft YaHei"/>
              </a:rPr>
              <a:t> Profit</a:t>
            </a:r>
            <a:r>
              <a:rPr sz="800" b="0">
                <a:solidFill>
                  <a:srgbClr val="858D8C"/>
                </a:solidFill>
                <a:latin typeface="Arial"/>
                <a:ea typeface="Microsoft YaHei"/>
              </a:rPr>
              <a:t> </a:t>
            </a:r>
            <a:r>
              <a:rPr sz="800" b="0">
                <a:solidFill>
                  <a:srgbClr val="54595D"/>
                </a:solidFill>
                <a:latin typeface="Arial"/>
                <a:ea typeface="Microsoft YaHei"/>
              </a:rPr>
              <a:t>Margin</a:t>
            </a:r>
          </a:p>
        </p:txBody>
      </p:sp>
      <p:sp>
        <p:nvSpPr>
          <p:cNvPr id="28" name="TextBox 27"/>
          <p:cNvSpPr txBox="1"/>
          <p:nvPr/>
        </p:nvSpPr>
        <p:spPr>
          <a:xfrm>
            <a:off x="9639300" y="1670050"/>
            <a:ext cx="800100" cy="133350"/>
          </a:xfrm>
          <a:prstGeom prst="rect">
            <a:avLst/>
          </a:prstGeom>
          <a:noFill/>
        </p:spPr>
        <p:txBody>
          <a:bodyPr wrap="none" lIns="0" tIns="0" rIns="0" bIns="0" anchor="ctr">
            <a:noAutofit/>
          </a:bodyPr>
          <a:lstStyle/>
          <a:p>
            <a:pPr algn="l"/>
            <a:r>
              <a:rPr sz="950" b="0">
                <a:solidFill>
                  <a:srgbClr val="5D5E5E"/>
                </a:solidFill>
                <a:latin typeface="Arial"/>
                <a:ea typeface="Microsoft YaHei"/>
              </a:rPr>
              <a:t>Gross Profit</a:t>
            </a:r>
            <a:r>
              <a:rPr sz="950" b="0">
                <a:solidFill>
                  <a:srgbClr val="5C5D5E"/>
                </a:solidFill>
                <a:latin typeface="Arial"/>
                <a:ea typeface="Microsoft YaHei"/>
              </a:rPr>
              <a:t> %</a:t>
            </a:r>
          </a:p>
        </p:txBody>
      </p:sp>
      <p:sp>
        <p:nvSpPr>
          <p:cNvPr id="29" name="TextBox 28"/>
          <p:cNvSpPr txBox="1"/>
          <p:nvPr/>
        </p:nvSpPr>
        <p:spPr>
          <a:xfrm>
            <a:off x="10668000" y="1670050"/>
            <a:ext cx="641350" cy="158750"/>
          </a:xfrm>
          <a:prstGeom prst="rect">
            <a:avLst/>
          </a:prstGeom>
          <a:noFill/>
        </p:spPr>
        <p:txBody>
          <a:bodyPr wrap="none" lIns="0" tIns="0" rIns="0" bIns="0" anchor="ctr">
            <a:noAutofit/>
          </a:bodyPr>
          <a:lstStyle/>
          <a:p>
            <a:pPr algn="l"/>
            <a:r>
              <a:rPr sz="1300" b="0">
                <a:solidFill>
                  <a:srgbClr val="546D6D"/>
                </a:solidFill>
                <a:latin typeface="Arial"/>
                <a:ea typeface="Microsoft YaHei"/>
              </a:rPr>
              <a:t>target</a:t>
            </a:r>
          </a:p>
        </p:txBody>
      </p:sp>
      <p:sp>
        <p:nvSpPr>
          <p:cNvPr id="30" name="TextBox 29"/>
          <p:cNvSpPr txBox="1"/>
          <p:nvPr/>
        </p:nvSpPr>
        <p:spPr>
          <a:xfrm>
            <a:off x="4578350" y="1727200"/>
            <a:ext cx="1092200" cy="266700"/>
          </a:xfrm>
          <a:prstGeom prst="rect">
            <a:avLst/>
          </a:prstGeom>
          <a:noFill/>
        </p:spPr>
        <p:txBody>
          <a:bodyPr wrap="none" lIns="0" tIns="0" rIns="0" bIns="0" anchor="ctr">
            <a:noAutofit/>
          </a:bodyPr>
          <a:lstStyle/>
          <a:p>
            <a:pPr algn="l"/>
            <a:r>
              <a:rPr sz="2700" b="1">
                <a:solidFill>
                  <a:srgbClr val="07546E"/>
                </a:solidFill>
                <a:latin typeface="Arial"/>
                <a:ea typeface="Microsoft YaHei"/>
              </a:rPr>
              <a:t>44.14%</a:t>
            </a:r>
          </a:p>
        </p:txBody>
      </p:sp>
      <p:sp>
        <p:nvSpPr>
          <p:cNvPr id="31" name="TextBox 30"/>
          <p:cNvSpPr txBox="1"/>
          <p:nvPr/>
        </p:nvSpPr>
        <p:spPr>
          <a:xfrm>
            <a:off x="1346200" y="1746250"/>
            <a:ext cx="2927350" cy="565150"/>
          </a:xfrm>
          <a:prstGeom prst="rect">
            <a:avLst/>
          </a:prstGeom>
          <a:noFill/>
        </p:spPr>
        <p:txBody>
          <a:bodyPr wrap="none" lIns="0" tIns="0" rIns="0" bIns="0" anchor="ctr">
            <a:noAutofit/>
          </a:bodyPr>
          <a:lstStyle/>
          <a:p>
            <a:pPr algn="l">
              <a:lnSpc>
                <a:spcPts val="1700"/>
              </a:lnSpc>
              <a:spcBef>
                <a:spcPts val="0"/>
              </a:spcBef>
              <a:spcAft>
                <a:spcPts val="0"/>
              </a:spcAft>
            </a:pPr>
            <a:r>
              <a:rPr sz="1050" b="0">
                <a:solidFill>
                  <a:srgbClr val="5E5E63"/>
                </a:solidFill>
                <a:latin typeface="Arial"/>
                <a:ea typeface="Microsoft YaHei"/>
              </a:rPr>
              <a:t>Gross Profit </a:t>
            </a:r>
            <a:r>
              <a:rPr sz="1050" b="0">
                <a:solidFill>
                  <a:srgbClr val="696C6F"/>
                </a:solidFill>
                <a:latin typeface="Arial"/>
                <a:ea typeface="Microsoft YaHei"/>
              </a:rPr>
              <a:t>Margin</a:t>
            </a:r>
            <a:r>
              <a:rPr sz="1050" b="0">
                <a:solidFill>
                  <a:srgbClr val="5B5E62"/>
                </a:solidFill>
                <a:latin typeface="Arial"/>
                <a:ea typeface="Microsoft YaHei"/>
              </a:rPr>
              <a:t> </a:t>
            </a:r>
            <a:r>
              <a:rPr sz="1050" b="0">
                <a:solidFill>
                  <a:srgbClr val="5B5B5F"/>
                </a:solidFill>
                <a:latin typeface="Arial"/>
                <a:ea typeface="Microsoft YaHei"/>
              </a:rPr>
              <a:t>reached</a:t>
            </a:r>
            <a:r>
              <a:rPr sz="1050" b="0">
                <a:solidFill>
                  <a:srgbClr val="66686E"/>
                </a:solidFill>
                <a:latin typeface="Arial"/>
                <a:ea typeface="Microsoft YaHei"/>
              </a:rPr>
              <a:t> 44</a:t>
            </a:r>
            <a:r>
              <a:rPr sz="1050" b="0">
                <a:solidFill>
                  <a:srgbClr val="8A8C8D"/>
                </a:solidFill>
                <a:latin typeface="Arial"/>
                <a:ea typeface="Microsoft YaHei"/>
              </a:rPr>
              <a:t>.</a:t>
            </a:r>
            <a:r>
              <a:rPr sz="1050" b="0">
                <a:solidFill>
                  <a:srgbClr val="494B4F"/>
                </a:solidFill>
                <a:latin typeface="Arial"/>
                <a:ea typeface="Microsoft YaHei"/>
              </a:rPr>
              <a:t>14</a:t>
            </a:r>
            <a:r>
              <a:rPr sz="1050" b="0">
                <a:solidFill>
                  <a:srgbClr val="5F6165"/>
                </a:solidFill>
                <a:latin typeface="Arial"/>
                <a:ea typeface="Microsoft YaHei"/>
              </a:rPr>
              <a:t>% </a:t>
            </a:r>
            <a:r>
              <a:rPr sz="1050" b="0">
                <a:solidFill>
                  <a:srgbClr val="4C4C53"/>
                </a:solidFill>
                <a:latin typeface="Arial"/>
                <a:ea typeface="Microsoft YaHei"/>
              </a:rPr>
              <a:t>this</a:t>
            </a:r>
            <a:r>
              <a:rPr sz="1050" b="0">
                <a:solidFill>
                  <a:srgbClr val="57585F"/>
                </a:solidFill>
                <a:latin typeface="Arial"/>
                <a:ea typeface="Microsoft YaHei"/>
              </a:rPr>
              <a:t> month,</a:t>
            </a:r>
          </a:p>
          <a:p>
            <a:pPr algn="l">
              <a:lnSpc>
                <a:spcPts val="1700"/>
              </a:lnSpc>
              <a:spcBef>
                <a:spcPts val="0"/>
              </a:spcBef>
              <a:spcAft>
                <a:spcPts val="0"/>
              </a:spcAft>
            </a:pPr>
            <a:r>
              <a:rPr sz="1050" b="0">
                <a:solidFill>
                  <a:srgbClr val="5B5E62"/>
                </a:solidFill>
                <a:latin typeface="Arial"/>
                <a:ea typeface="Microsoft YaHei"/>
              </a:rPr>
              <a:t>well above </a:t>
            </a:r>
            <a:r>
              <a:rPr sz="1050" b="0">
                <a:solidFill>
                  <a:srgbClr val="6F7277"/>
                </a:solidFill>
                <a:latin typeface="Arial"/>
                <a:ea typeface="Microsoft YaHei"/>
              </a:rPr>
              <a:t>both</a:t>
            </a:r>
            <a:r>
              <a:rPr sz="1050" b="0">
                <a:solidFill>
                  <a:srgbClr val="5B5E62"/>
                </a:solidFill>
                <a:latin typeface="Arial"/>
                <a:ea typeface="Microsoft YaHei"/>
              </a:rPr>
              <a:t> </a:t>
            </a:r>
            <a:r>
              <a:rPr sz="1050" b="0">
                <a:solidFill>
                  <a:srgbClr val="5D5F65"/>
                </a:solidFill>
                <a:latin typeface="Arial"/>
                <a:ea typeface="Microsoft YaHei"/>
              </a:rPr>
              <a:t>the</a:t>
            </a:r>
            <a:r>
              <a:rPr sz="1050" b="0">
                <a:solidFill>
                  <a:srgbClr val="5B5E62"/>
                </a:solidFill>
                <a:latin typeface="Arial"/>
                <a:ea typeface="Microsoft YaHei"/>
              </a:rPr>
              <a:t> 30.24% </a:t>
            </a:r>
            <a:r>
              <a:rPr sz="1050" b="0">
                <a:solidFill>
                  <a:srgbClr val="54565B"/>
                </a:solidFill>
                <a:latin typeface="Arial"/>
                <a:ea typeface="Microsoft YaHei"/>
              </a:rPr>
              <a:t>target</a:t>
            </a:r>
            <a:r>
              <a:rPr sz="1050" b="0">
                <a:solidFill>
                  <a:srgbClr val="62656A"/>
                </a:solidFill>
                <a:latin typeface="Arial"/>
                <a:ea typeface="Microsoft YaHei"/>
              </a:rPr>
              <a:t> and</a:t>
            </a:r>
            <a:r>
              <a:rPr sz="1050" b="0">
                <a:solidFill>
                  <a:srgbClr val="5B5E62"/>
                </a:solidFill>
                <a:latin typeface="Arial"/>
                <a:ea typeface="Microsoft YaHei"/>
              </a:rPr>
              <a:t> </a:t>
            </a:r>
            <a:r>
              <a:rPr sz="1050" b="0">
                <a:solidFill>
                  <a:srgbClr val="737379"/>
                </a:solidFill>
                <a:latin typeface="Arial"/>
                <a:ea typeface="Microsoft YaHei"/>
              </a:rPr>
              <a:t>the</a:t>
            </a:r>
          </a:p>
          <a:p>
            <a:pPr algn="l">
              <a:lnSpc>
                <a:spcPts val="1700"/>
              </a:lnSpc>
              <a:spcBef>
                <a:spcPts val="0"/>
              </a:spcBef>
              <a:spcAft>
                <a:spcPts val="0"/>
              </a:spcAft>
            </a:pPr>
            <a:r>
              <a:rPr sz="1050" b="0">
                <a:solidFill>
                  <a:srgbClr val="505356"/>
                </a:solidFill>
                <a:latin typeface="Arial"/>
                <a:ea typeface="Microsoft YaHei"/>
              </a:rPr>
              <a:t>31</a:t>
            </a:r>
            <a:r>
              <a:rPr sz="1050" b="0">
                <a:solidFill>
                  <a:srgbClr val="888B8E"/>
                </a:solidFill>
                <a:latin typeface="Arial"/>
                <a:ea typeface="Microsoft YaHei"/>
              </a:rPr>
              <a:t>.</a:t>
            </a:r>
            <a:r>
              <a:rPr sz="1050" b="0">
                <a:solidFill>
                  <a:srgbClr val="5D6064"/>
                </a:solidFill>
                <a:latin typeface="Arial"/>
                <a:ea typeface="Microsoft YaHei"/>
              </a:rPr>
              <a:t>73% </a:t>
            </a:r>
            <a:r>
              <a:rPr sz="1050" b="0">
                <a:solidFill>
                  <a:srgbClr val="626268"/>
                </a:solidFill>
                <a:latin typeface="Arial"/>
                <a:ea typeface="Microsoft YaHei"/>
              </a:rPr>
              <a:t>rolling</a:t>
            </a:r>
            <a:r>
              <a:rPr sz="1050" b="0">
                <a:solidFill>
                  <a:srgbClr val="5A5C61"/>
                </a:solidFill>
                <a:latin typeface="Arial"/>
                <a:ea typeface="Microsoft YaHei"/>
              </a:rPr>
              <a:t> 12-month average</a:t>
            </a:r>
          </a:p>
        </p:txBody>
      </p:sp>
      <p:sp>
        <p:nvSpPr>
          <p:cNvPr id="32" name="TextBox 31"/>
          <p:cNvSpPr txBox="1"/>
          <p:nvPr/>
        </p:nvSpPr>
        <p:spPr>
          <a:xfrm>
            <a:off x="6375400" y="1930400"/>
            <a:ext cx="247650" cy="133350"/>
          </a:xfrm>
          <a:prstGeom prst="rect">
            <a:avLst/>
          </a:prstGeom>
          <a:noFill/>
        </p:spPr>
        <p:txBody>
          <a:bodyPr wrap="none" lIns="0" tIns="0" rIns="0" bIns="0" anchor="ctr">
            <a:noAutofit/>
          </a:bodyPr>
          <a:lstStyle/>
          <a:p>
            <a:pPr algn="l"/>
            <a:r>
              <a:rPr sz="1200" b="0">
                <a:solidFill>
                  <a:srgbClr val="575C63"/>
                </a:solidFill>
                <a:latin typeface="Arial"/>
                <a:ea typeface="Microsoft YaHei"/>
              </a:rPr>
              <a:t>%09</a:t>
            </a:r>
          </a:p>
        </p:txBody>
      </p:sp>
      <p:sp>
        <p:nvSpPr>
          <p:cNvPr id="33" name="TextBox 32"/>
          <p:cNvSpPr txBox="1"/>
          <p:nvPr/>
        </p:nvSpPr>
        <p:spPr>
          <a:xfrm>
            <a:off x="4572000" y="2159000"/>
            <a:ext cx="285750" cy="120650"/>
          </a:xfrm>
          <a:prstGeom prst="rect">
            <a:avLst/>
          </a:prstGeom>
          <a:noFill/>
        </p:spPr>
        <p:txBody>
          <a:bodyPr wrap="none" lIns="0" tIns="0" rIns="0" bIns="0" anchor="ctr">
            <a:noAutofit/>
          </a:bodyPr>
          <a:lstStyle/>
          <a:p>
            <a:pPr algn="l"/>
            <a:r>
              <a:rPr sz="750" b="1">
                <a:solidFill>
                  <a:srgbClr val="60666A"/>
                </a:solidFill>
                <a:latin typeface="Arial"/>
                <a:ea typeface="Microsoft YaHei"/>
              </a:rPr>
              <a:t>target</a:t>
            </a:r>
          </a:p>
        </p:txBody>
      </p:sp>
      <p:sp>
        <p:nvSpPr>
          <p:cNvPr id="34" name="TextBox 33"/>
          <p:cNvSpPr txBox="1"/>
          <p:nvPr/>
        </p:nvSpPr>
        <p:spPr>
          <a:xfrm>
            <a:off x="5168900" y="2159000"/>
            <a:ext cx="831850" cy="120650"/>
          </a:xfrm>
          <a:prstGeom prst="rect">
            <a:avLst/>
          </a:prstGeom>
          <a:noFill/>
        </p:spPr>
        <p:txBody>
          <a:bodyPr wrap="none" lIns="0" tIns="0" rIns="0" bIns="0" anchor="ctr">
            <a:noAutofit/>
          </a:bodyPr>
          <a:lstStyle/>
          <a:p>
            <a:pPr algn="l"/>
            <a:r>
              <a:rPr sz="650" b="1">
                <a:solidFill>
                  <a:srgbClr val="65686F"/>
                </a:solidFill>
                <a:latin typeface="Arial"/>
                <a:ea typeface="Microsoft YaHei"/>
              </a:rPr>
              <a:t>rolling</a:t>
            </a:r>
            <a:r>
              <a:rPr sz="650" b="1">
                <a:solidFill>
                  <a:srgbClr val="595B5B"/>
                </a:solidFill>
                <a:latin typeface="Arial"/>
                <a:ea typeface="Microsoft YaHei"/>
              </a:rPr>
              <a:t> </a:t>
            </a:r>
            <a:r>
              <a:rPr sz="650" b="1">
                <a:solidFill>
                  <a:srgbClr val="6B7276"/>
                </a:solidFill>
                <a:latin typeface="Arial"/>
                <a:ea typeface="Microsoft YaHei"/>
              </a:rPr>
              <a:t>12</a:t>
            </a:r>
            <a:r>
              <a:rPr sz="650" b="1">
                <a:solidFill>
                  <a:srgbClr val="6D7477"/>
                </a:solidFill>
                <a:latin typeface="Arial"/>
                <a:ea typeface="Microsoft YaHei"/>
              </a:rPr>
              <a:t>-</a:t>
            </a:r>
            <a:r>
              <a:rPr sz="650" b="1">
                <a:solidFill>
                  <a:srgbClr val="6C6E73"/>
                </a:solidFill>
                <a:latin typeface="Arial"/>
                <a:ea typeface="Microsoft YaHei"/>
              </a:rPr>
              <a:t>month</a:t>
            </a:r>
            <a:r>
              <a:rPr sz="650" b="1">
                <a:solidFill>
                  <a:srgbClr val="6C7275"/>
                </a:solidFill>
                <a:latin typeface="Arial"/>
                <a:ea typeface="Microsoft YaHei"/>
              </a:rPr>
              <a:t> average</a:t>
            </a:r>
          </a:p>
        </p:txBody>
      </p:sp>
      <p:sp>
        <p:nvSpPr>
          <p:cNvPr id="35" name="TextBox 34"/>
          <p:cNvSpPr txBox="1"/>
          <p:nvPr/>
        </p:nvSpPr>
        <p:spPr>
          <a:xfrm>
            <a:off x="4451350" y="2317750"/>
            <a:ext cx="577850" cy="171450"/>
          </a:xfrm>
          <a:prstGeom prst="rect">
            <a:avLst/>
          </a:prstGeom>
          <a:noFill/>
        </p:spPr>
        <p:txBody>
          <a:bodyPr wrap="none" lIns="0" tIns="0" rIns="0" bIns="0" anchor="ctr">
            <a:noAutofit/>
          </a:bodyPr>
          <a:lstStyle/>
          <a:p>
            <a:pPr algn="l"/>
            <a:r>
              <a:rPr sz="1400" b="1">
                <a:solidFill>
                  <a:srgbClr val="2A667D"/>
                </a:solidFill>
                <a:latin typeface="Arial"/>
                <a:ea typeface="Microsoft YaHei"/>
              </a:rPr>
              <a:t>30.24%</a:t>
            </a:r>
          </a:p>
        </p:txBody>
      </p:sp>
      <p:sp>
        <p:nvSpPr>
          <p:cNvPr id="36" name="TextBox 35"/>
          <p:cNvSpPr txBox="1"/>
          <p:nvPr/>
        </p:nvSpPr>
        <p:spPr>
          <a:xfrm>
            <a:off x="5314950" y="2324100"/>
            <a:ext cx="558800" cy="165100"/>
          </a:xfrm>
          <a:prstGeom prst="rect">
            <a:avLst/>
          </a:prstGeom>
          <a:noFill/>
        </p:spPr>
        <p:txBody>
          <a:bodyPr wrap="none" lIns="0" tIns="0" rIns="0" bIns="0" anchor="ctr">
            <a:noAutofit/>
          </a:bodyPr>
          <a:lstStyle/>
          <a:p>
            <a:pPr algn="l"/>
            <a:r>
              <a:rPr sz="1350" b="0">
                <a:solidFill>
                  <a:srgbClr val="2F647A"/>
                </a:solidFill>
                <a:latin typeface="Arial"/>
                <a:ea typeface="Microsoft YaHei"/>
              </a:rPr>
              <a:t>31.73%</a:t>
            </a:r>
          </a:p>
        </p:txBody>
      </p:sp>
      <p:sp>
        <p:nvSpPr>
          <p:cNvPr id="37" name="TextBox 36"/>
          <p:cNvSpPr txBox="1"/>
          <p:nvPr/>
        </p:nvSpPr>
        <p:spPr>
          <a:xfrm>
            <a:off x="6375400" y="2832100"/>
            <a:ext cx="247650" cy="127000"/>
          </a:xfrm>
          <a:prstGeom prst="rect">
            <a:avLst/>
          </a:prstGeom>
          <a:noFill/>
        </p:spPr>
        <p:txBody>
          <a:bodyPr wrap="none" lIns="0" tIns="0" rIns="0" bIns="0" anchor="ctr">
            <a:noAutofit/>
          </a:bodyPr>
          <a:lstStyle/>
          <a:p>
            <a:pPr algn="l"/>
            <a:r>
              <a:rPr sz="900" b="0">
                <a:solidFill>
                  <a:srgbClr val="62656E"/>
                </a:solidFill>
                <a:latin typeface="Arial"/>
                <a:ea typeface="Microsoft YaHei"/>
              </a:rPr>
              <a:t>407%</a:t>
            </a:r>
          </a:p>
        </p:txBody>
      </p:sp>
      <p:sp>
        <p:nvSpPr>
          <p:cNvPr id="38" name="TextBox 37"/>
          <p:cNvSpPr txBox="1"/>
          <p:nvPr/>
        </p:nvSpPr>
        <p:spPr>
          <a:xfrm>
            <a:off x="1339850" y="2857500"/>
            <a:ext cx="527050" cy="165100"/>
          </a:xfrm>
          <a:prstGeom prst="rect">
            <a:avLst/>
          </a:prstGeom>
          <a:noFill/>
        </p:spPr>
        <p:txBody>
          <a:bodyPr wrap="none" lIns="0" tIns="0" rIns="0" bIns="0" anchor="ctr">
            <a:noAutofit/>
          </a:bodyPr>
          <a:lstStyle/>
          <a:p>
            <a:pPr algn="l"/>
            <a:r>
              <a:rPr sz="1300" b="1">
                <a:solidFill>
                  <a:srgbClr val="216D82"/>
                </a:solidFill>
                <a:latin typeface="Arial"/>
                <a:ea typeface="Microsoft YaHei"/>
              </a:rPr>
              <a:t>Trend:</a:t>
            </a:r>
          </a:p>
        </p:txBody>
      </p:sp>
      <p:sp>
        <p:nvSpPr>
          <p:cNvPr id="39" name="TextBox 38"/>
          <p:cNvSpPr txBox="1"/>
          <p:nvPr/>
        </p:nvSpPr>
        <p:spPr>
          <a:xfrm>
            <a:off x="1339850" y="3175000"/>
            <a:ext cx="2495550" cy="565150"/>
          </a:xfrm>
          <a:prstGeom prst="rect">
            <a:avLst/>
          </a:prstGeom>
          <a:noFill/>
        </p:spPr>
        <p:txBody>
          <a:bodyPr wrap="none" lIns="0" tIns="0" rIns="0" bIns="0" anchor="ctr">
            <a:noAutofit/>
          </a:bodyPr>
          <a:lstStyle/>
          <a:p>
            <a:pPr algn="l">
              <a:lnSpc>
                <a:spcPts val="1700"/>
              </a:lnSpc>
              <a:spcBef>
                <a:spcPts val="0"/>
              </a:spcBef>
              <a:spcAft>
                <a:spcPts val="0"/>
              </a:spcAft>
            </a:pPr>
            <a:r>
              <a:rPr sz="1050" b="0">
                <a:solidFill>
                  <a:srgbClr val="54575C"/>
                </a:solidFill>
                <a:latin typeface="Arial"/>
                <a:ea typeface="Microsoft YaHei"/>
              </a:rPr>
              <a:t>The chart</a:t>
            </a:r>
            <a:r>
              <a:rPr sz="1050" b="0">
                <a:solidFill>
                  <a:srgbClr val="52525A"/>
                </a:solidFill>
                <a:latin typeface="Arial"/>
                <a:ea typeface="Microsoft YaHei"/>
              </a:rPr>
              <a:t> shows margin</a:t>
            </a:r>
            <a:r>
              <a:rPr sz="1050" b="0">
                <a:solidFill>
                  <a:srgbClr val="56585C"/>
                </a:solidFill>
                <a:latin typeface="Arial"/>
                <a:ea typeface="Microsoft YaHei"/>
              </a:rPr>
              <a:t> performance</a:t>
            </a:r>
          </a:p>
          <a:p>
            <a:pPr algn="l">
              <a:lnSpc>
                <a:spcPts val="1700"/>
              </a:lnSpc>
              <a:spcBef>
                <a:spcPts val="0"/>
              </a:spcBef>
              <a:spcAft>
                <a:spcPts val="0"/>
              </a:spcAft>
            </a:pPr>
            <a:r>
              <a:rPr sz="1050" b="0">
                <a:solidFill>
                  <a:srgbClr val="4E5054"/>
                </a:solidFill>
                <a:latin typeface="Arial"/>
                <a:ea typeface="Microsoft YaHei"/>
              </a:rPr>
              <a:t>climbing decisively</a:t>
            </a:r>
            <a:r>
              <a:rPr sz="1050" b="0">
                <a:solidFill>
                  <a:srgbClr val="4F5156"/>
                </a:solidFill>
                <a:latin typeface="Arial"/>
                <a:ea typeface="Microsoft YaHei"/>
              </a:rPr>
              <a:t> above target </a:t>
            </a:r>
            <a:r>
              <a:rPr sz="1050" b="0">
                <a:solidFill>
                  <a:srgbClr val="54565A"/>
                </a:solidFill>
                <a:latin typeface="Arial"/>
                <a:ea typeface="Microsoft YaHei"/>
              </a:rPr>
              <a:t>after</a:t>
            </a:r>
          </a:p>
          <a:p>
            <a:pPr algn="l">
              <a:lnSpc>
                <a:spcPts val="1700"/>
              </a:lnSpc>
              <a:spcBef>
                <a:spcPts val="0"/>
              </a:spcBef>
              <a:spcAft>
                <a:spcPts val="0"/>
              </a:spcAft>
            </a:pPr>
            <a:r>
              <a:rPr sz="1050" b="0">
                <a:solidFill>
                  <a:srgbClr val="5C5D64"/>
                </a:solidFill>
                <a:latin typeface="Arial"/>
                <a:ea typeface="Microsoft YaHei"/>
              </a:rPr>
              <a:t>several months </a:t>
            </a:r>
            <a:r>
              <a:rPr sz="1050" b="0">
                <a:solidFill>
                  <a:srgbClr val="696C70"/>
                </a:solidFill>
                <a:latin typeface="Arial"/>
                <a:ea typeface="Microsoft YaHei"/>
              </a:rPr>
              <a:t>of</a:t>
            </a:r>
            <a:r>
              <a:rPr sz="1050" b="0">
                <a:solidFill>
                  <a:srgbClr val="616368"/>
                </a:solidFill>
                <a:latin typeface="Arial"/>
                <a:ea typeface="Microsoft YaHei"/>
              </a:rPr>
              <a:t> </a:t>
            </a:r>
            <a:r>
              <a:rPr sz="1050" b="0">
                <a:solidFill>
                  <a:srgbClr val="62646A"/>
                </a:solidFill>
                <a:latin typeface="Arial"/>
                <a:ea typeface="Microsoft YaHei"/>
              </a:rPr>
              <a:t>underperformance</a:t>
            </a:r>
          </a:p>
        </p:txBody>
      </p:sp>
      <p:sp>
        <p:nvSpPr>
          <p:cNvPr id="40" name="TextBox 39"/>
          <p:cNvSpPr txBox="1"/>
          <p:nvPr/>
        </p:nvSpPr>
        <p:spPr>
          <a:xfrm>
            <a:off x="6375400" y="3721100"/>
            <a:ext cx="241300" cy="133350"/>
          </a:xfrm>
          <a:prstGeom prst="rect">
            <a:avLst/>
          </a:prstGeom>
          <a:noFill/>
        </p:spPr>
        <p:txBody>
          <a:bodyPr wrap="none" lIns="0" tIns="0" rIns="0" bIns="0" anchor="ctr">
            <a:noAutofit/>
          </a:bodyPr>
          <a:lstStyle/>
          <a:p>
            <a:pPr algn="l"/>
            <a:r>
              <a:rPr sz="1200" b="0">
                <a:solidFill>
                  <a:srgbClr val="66676E"/>
                </a:solidFill>
                <a:latin typeface="Arial"/>
                <a:ea typeface="Microsoft YaHei"/>
              </a:rPr>
              <a:t>20%</a:t>
            </a:r>
          </a:p>
        </p:txBody>
      </p:sp>
      <p:sp>
        <p:nvSpPr>
          <p:cNvPr id="41" name="TextBox 40"/>
          <p:cNvSpPr txBox="1"/>
          <p:nvPr/>
        </p:nvSpPr>
        <p:spPr>
          <a:xfrm>
            <a:off x="1346200" y="4229100"/>
            <a:ext cx="1498600" cy="184150"/>
          </a:xfrm>
          <a:prstGeom prst="rect">
            <a:avLst/>
          </a:prstGeom>
          <a:noFill/>
        </p:spPr>
        <p:txBody>
          <a:bodyPr wrap="none" lIns="0" tIns="0" rIns="0" bIns="0" anchor="ctr">
            <a:noAutofit/>
          </a:bodyPr>
          <a:lstStyle/>
          <a:p>
            <a:pPr algn="l"/>
            <a:r>
              <a:rPr sz="1250" b="1">
                <a:solidFill>
                  <a:srgbClr val="166E84"/>
                </a:solidFill>
                <a:latin typeface="Arial"/>
                <a:ea typeface="Microsoft YaHei"/>
              </a:rPr>
              <a:t>Supporting metrics:</a:t>
            </a:r>
          </a:p>
        </p:txBody>
      </p:sp>
      <p:sp>
        <p:nvSpPr>
          <p:cNvPr id="42" name="TextBox 41"/>
          <p:cNvSpPr txBox="1"/>
          <p:nvPr/>
        </p:nvSpPr>
        <p:spPr>
          <a:xfrm>
            <a:off x="4013200" y="4267200"/>
            <a:ext cx="660400" cy="133350"/>
          </a:xfrm>
          <a:prstGeom prst="rect">
            <a:avLst/>
          </a:prstGeom>
          <a:noFill/>
        </p:spPr>
        <p:txBody>
          <a:bodyPr wrap="none" lIns="0" tIns="0" rIns="0" bIns="0" anchor="ctr">
            <a:noAutofit/>
          </a:bodyPr>
          <a:lstStyle/>
          <a:p>
            <a:pPr algn="l"/>
            <a:r>
              <a:rPr sz="700" b="0">
                <a:solidFill>
                  <a:srgbClr val="636B71"/>
                </a:solidFill>
                <a:latin typeface="Arial"/>
                <a:ea typeface="Microsoft YaHei"/>
              </a:rPr>
              <a:t>Return</a:t>
            </a:r>
            <a:r>
              <a:rPr sz="700" b="0">
                <a:solidFill>
                  <a:srgbClr val="626A71"/>
                </a:solidFill>
                <a:latin typeface="Arial"/>
                <a:ea typeface="Microsoft YaHei"/>
              </a:rPr>
              <a:t> </a:t>
            </a:r>
            <a:r>
              <a:rPr sz="700" b="0">
                <a:solidFill>
                  <a:srgbClr val="545C62"/>
                </a:solidFill>
                <a:latin typeface="Arial"/>
                <a:ea typeface="Microsoft YaHei"/>
              </a:rPr>
              <a:t>on</a:t>
            </a:r>
            <a:r>
              <a:rPr sz="700" b="0">
                <a:solidFill>
                  <a:srgbClr val="191D25"/>
                </a:solidFill>
                <a:latin typeface="Arial"/>
                <a:ea typeface="Microsoft YaHei"/>
              </a:rPr>
              <a:t> </a:t>
            </a:r>
            <a:r>
              <a:rPr sz="700" b="0">
                <a:solidFill>
                  <a:srgbClr val="667077"/>
                </a:solidFill>
                <a:latin typeface="Arial"/>
                <a:ea typeface="Microsoft YaHei"/>
              </a:rPr>
              <a:t>Equity</a:t>
            </a:r>
          </a:p>
        </p:txBody>
      </p:sp>
      <p:sp>
        <p:nvSpPr>
          <p:cNvPr id="43" name="TextBox 42"/>
          <p:cNvSpPr txBox="1"/>
          <p:nvPr/>
        </p:nvSpPr>
        <p:spPr>
          <a:xfrm>
            <a:off x="4908550" y="4267200"/>
            <a:ext cx="1079500" cy="127000"/>
          </a:xfrm>
          <a:prstGeom prst="rect">
            <a:avLst/>
          </a:prstGeom>
          <a:noFill/>
        </p:spPr>
        <p:txBody>
          <a:bodyPr wrap="none" lIns="0" tIns="0" rIns="0" bIns="0" anchor="ctr">
            <a:noAutofit/>
          </a:bodyPr>
          <a:lstStyle/>
          <a:p>
            <a:pPr algn="l"/>
            <a:r>
              <a:rPr sz="700" b="0">
                <a:solidFill>
                  <a:srgbClr val="565F65"/>
                </a:solidFill>
                <a:latin typeface="Arial"/>
                <a:ea typeface="Microsoft YaHei"/>
              </a:rPr>
              <a:t>Return</a:t>
            </a:r>
            <a:r>
              <a:rPr sz="700" b="0">
                <a:solidFill>
                  <a:srgbClr val="565F66"/>
                </a:solidFill>
                <a:latin typeface="Arial"/>
                <a:ea typeface="Microsoft YaHei"/>
              </a:rPr>
              <a:t> on</a:t>
            </a:r>
            <a:r>
              <a:rPr sz="700" b="0">
                <a:solidFill>
                  <a:srgbClr val="98A0A4"/>
                </a:solidFill>
                <a:latin typeface="Arial"/>
                <a:ea typeface="Microsoft YaHei"/>
              </a:rPr>
              <a:t> </a:t>
            </a:r>
            <a:r>
              <a:rPr sz="700" b="0">
                <a:solidFill>
                  <a:srgbClr val="505A64"/>
                </a:solidFill>
                <a:latin typeface="Arial"/>
                <a:ea typeface="Microsoft YaHei"/>
              </a:rPr>
              <a:t>Capital</a:t>
            </a:r>
            <a:r>
              <a:rPr sz="700" b="0">
                <a:solidFill>
                  <a:srgbClr val="70797F"/>
                </a:solidFill>
                <a:latin typeface="Arial"/>
                <a:ea typeface="Microsoft YaHei"/>
              </a:rPr>
              <a:t> </a:t>
            </a:r>
            <a:r>
              <a:rPr sz="700" b="0">
                <a:solidFill>
                  <a:srgbClr val="565D65"/>
                </a:solidFill>
                <a:latin typeface="Arial"/>
                <a:ea typeface="Microsoft YaHei"/>
              </a:rPr>
              <a:t>Employed</a:t>
            </a:r>
          </a:p>
        </p:txBody>
      </p:sp>
      <p:sp>
        <p:nvSpPr>
          <p:cNvPr id="44" name="TextBox 43"/>
          <p:cNvSpPr txBox="1"/>
          <p:nvPr/>
        </p:nvSpPr>
        <p:spPr>
          <a:xfrm>
            <a:off x="1346200" y="4502150"/>
            <a:ext cx="2349500" cy="368300"/>
          </a:xfrm>
          <a:prstGeom prst="rect">
            <a:avLst/>
          </a:prstGeom>
          <a:noFill/>
        </p:spPr>
        <p:txBody>
          <a:bodyPr wrap="none" lIns="0" tIns="0" rIns="0" bIns="0" anchor="ctr">
            <a:noAutofit/>
          </a:bodyPr>
          <a:lstStyle/>
          <a:p>
            <a:pPr algn="l">
              <a:lnSpc>
                <a:spcPts val="1650"/>
              </a:lnSpc>
              <a:spcBef>
                <a:spcPts val="0"/>
              </a:spcBef>
              <a:spcAft>
                <a:spcPts val="0"/>
              </a:spcAft>
            </a:pPr>
            <a:r>
              <a:rPr sz="1000" b="0">
                <a:solidFill>
                  <a:srgbClr val="5D6066"/>
                </a:solidFill>
                <a:latin typeface="Arial"/>
                <a:ea typeface="Microsoft YaHei"/>
              </a:rPr>
              <a:t>Return</a:t>
            </a:r>
            <a:r>
              <a:rPr sz="1000" b="0">
                <a:solidFill>
                  <a:srgbClr val="67696D"/>
                </a:solidFill>
                <a:latin typeface="Arial"/>
                <a:ea typeface="Microsoft YaHei"/>
              </a:rPr>
              <a:t> on Equity </a:t>
            </a:r>
            <a:r>
              <a:rPr sz="1000" b="0">
                <a:solidFill>
                  <a:srgbClr val="53565E"/>
                </a:solidFill>
                <a:latin typeface="Arial"/>
                <a:ea typeface="Microsoft YaHei"/>
              </a:rPr>
              <a:t>of</a:t>
            </a:r>
            <a:r>
              <a:rPr sz="1000" b="0">
                <a:solidFill>
                  <a:srgbClr val="67696D"/>
                </a:solidFill>
                <a:latin typeface="Arial"/>
                <a:ea typeface="Microsoft YaHei"/>
              </a:rPr>
              <a:t> 407% and</a:t>
            </a:r>
            <a:r>
              <a:rPr sz="1000" b="0">
                <a:solidFill>
                  <a:srgbClr val="67696E"/>
                </a:solidFill>
                <a:latin typeface="Arial"/>
                <a:ea typeface="Microsoft YaHei"/>
              </a:rPr>
              <a:t> Return on</a:t>
            </a:r>
          </a:p>
          <a:p>
            <a:pPr algn="l">
              <a:lnSpc>
                <a:spcPts val="1650"/>
              </a:lnSpc>
              <a:spcBef>
                <a:spcPts val="0"/>
              </a:spcBef>
              <a:spcAft>
                <a:spcPts val="0"/>
              </a:spcAft>
            </a:pPr>
            <a:r>
              <a:rPr sz="1000" b="0">
                <a:solidFill>
                  <a:srgbClr val="76797D"/>
                </a:solidFill>
                <a:latin typeface="Arial"/>
                <a:ea typeface="Microsoft YaHei"/>
              </a:rPr>
              <a:t>Capital Employed</a:t>
            </a:r>
            <a:r>
              <a:rPr sz="1000" b="0">
                <a:solidFill>
                  <a:srgbClr val="7E8086"/>
                </a:solidFill>
                <a:latin typeface="Arial"/>
                <a:ea typeface="Microsoft YaHei"/>
              </a:rPr>
              <a:t> </a:t>
            </a:r>
            <a:r>
              <a:rPr sz="1000" b="0">
                <a:solidFill>
                  <a:srgbClr val="6B6C74"/>
                </a:solidFill>
                <a:latin typeface="Arial"/>
                <a:ea typeface="Microsoft YaHei"/>
              </a:rPr>
              <a:t>of</a:t>
            </a:r>
            <a:r>
              <a:rPr sz="1000" b="0">
                <a:solidFill>
                  <a:srgbClr val="707377"/>
                </a:solidFill>
                <a:latin typeface="Arial"/>
                <a:ea typeface="Microsoft YaHei"/>
              </a:rPr>
              <a:t> </a:t>
            </a:r>
            <a:r>
              <a:rPr sz="1000" b="0">
                <a:solidFill>
                  <a:srgbClr val="66676C"/>
                </a:solidFill>
                <a:latin typeface="Arial"/>
                <a:ea typeface="Microsoft YaHei"/>
              </a:rPr>
              <a:t>301%</a:t>
            </a:r>
            <a:r>
              <a:rPr sz="1000" b="0">
                <a:solidFill>
                  <a:srgbClr val="A3A4A9"/>
                </a:solidFill>
                <a:latin typeface="Arial"/>
                <a:ea typeface="Microsoft YaHei"/>
              </a:rPr>
              <a:t> — </a:t>
            </a:r>
            <a:r>
              <a:rPr sz="1000" b="0">
                <a:solidFill>
                  <a:srgbClr val="5D5E65"/>
                </a:solidFill>
                <a:latin typeface="Arial"/>
                <a:ea typeface="Microsoft YaHei"/>
              </a:rPr>
              <a:t>both</a:t>
            </a:r>
            <a:r>
              <a:rPr sz="1000" b="0">
                <a:solidFill>
                  <a:srgbClr val="31373E"/>
                </a:solidFill>
                <a:latin typeface="Arial"/>
                <a:ea typeface="Microsoft YaHei"/>
              </a:rPr>
              <a:t> </a:t>
            </a:r>
            <a:r>
              <a:rPr sz="1000" b="0">
                <a:solidFill>
                  <a:srgbClr val="55565C"/>
                </a:solidFill>
                <a:latin typeface="Arial"/>
                <a:ea typeface="Microsoft YaHei"/>
              </a:rPr>
              <a:t>far</a:t>
            </a:r>
          </a:p>
        </p:txBody>
      </p:sp>
      <p:sp>
        <p:nvSpPr>
          <p:cNvPr id="45" name="TextBox 44"/>
          <p:cNvSpPr txBox="1"/>
          <p:nvPr/>
        </p:nvSpPr>
        <p:spPr>
          <a:xfrm>
            <a:off x="4051300" y="4502150"/>
            <a:ext cx="584200" cy="215900"/>
          </a:xfrm>
          <a:prstGeom prst="rect">
            <a:avLst/>
          </a:prstGeom>
          <a:noFill/>
        </p:spPr>
        <p:txBody>
          <a:bodyPr wrap="none" lIns="0" tIns="0" rIns="0" bIns="0" anchor="ctr">
            <a:noAutofit/>
          </a:bodyPr>
          <a:lstStyle/>
          <a:p>
            <a:pPr algn="l"/>
            <a:r>
              <a:rPr sz="2100" b="1">
                <a:solidFill>
                  <a:srgbClr val="0C4E67"/>
                </a:solidFill>
                <a:latin typeface="Arial"/>
                <a:ea typeface="Microsoft YaHei"/>
              </a:rPr>
              <a:t>407%</a:t>
            </a:r>
          </a:p>
        </p:txBody>
      </p:sp>
      <p:sp>
        <p:nvSpPr>
          <p:cNvPr id="46" name="TextBox 45"/>
          <p:cNvSpPr txBox="1"/>
          <p:nvPr/>
        </p:nvSpPr>
        <p:spPr>
          <a:xfrm>
            <a:off x="5130800" y="4502150"/>
            <a:ext cx="647700" cy="215900"/>
          </a:xfrm>
          <a:prstGeom prst="rect">
            <a:avLst/>
          </a:prstGeom>
          <a:noFill/>
        </p:spPr>
        <p:txBody>
          <a:bodyPr wrap="none" lIns="0" tIns="0" rIns="0" bIns="0" anchor="ctr">
            <a:noAutofit/>
          </a:bodyPr>
          <a:lstStyle/>
          <a:p>
            <a:pPr algn="l"/>
            <a:r>
              <a:rPr sz="2200" b="1">
                <a:solidFill>
                  <a:srgbClr val="0C4C65"/>
                </a:solidFill>
                <a:latin typeface="Arial"/>
                <a:ea typeface="Microsoft YaHei"/>
              </a:rPr>
              <a:t>301%</a:t>
            </a:r>
          </a:p>
        </p:txBody>
      </p:sp>
      <p:sp>
        <p:nvSpPr>
          <p:cNvPr id="47" name="TextBox 46"/>
          <p:cNvSpPr txBox="1"/>
          <p:nvPr/>
        </p:nvSpPr>
        <p:spPr>
          <a:xfrm>
            <a:off x="6438900" y="4610100"/>
            <a:ext cx="177800" cy="133350"/>
          </a:xfrm>
          <a:prstGeom prst="rect">
            <a:avLst/>
          </a:prstGeom>
          <a:noFill/>
        </p:spPr>
        <p:txBody>
          <a:bodyPr wrap="none" lIns="0" tIns="0" rIns="0" bIns="0" anchor="ctr">
            <a:noAutofit/>
          </a:bodyPr>
          <a:lstStyle/>
          <a:p>
            <a:pPr algn="l"/>
            <a:r>
              <a:rPr sz="1250" b="0">
                <a:solidFill>
                  <a:srgbClr val="72747A"/>
                </a:solidFill>
                <a:latin typeface="Arial"/>
                <a:ea typeface="Microsoft YaHei"/>
              </a:rPr>
              <a:t>0%</a:t>
            </a:r>
          </a:p>
        </p:txBody>
      </p:sp>
      <p:sp>
        <p:nvSpPr>
          <p:cNvPr id="48" name="TextBox 47"/>
          <p:cNvSpPr txBox="1"/>
          <p:nvPr/>
        </p:nvSpPr>
        <p:spPr>
          <a:xfrm>
            <a:off x="4197350" y="4851400"/>
            <a:ext cx="304800" cy="127000"/>
          </a:xfrm>
          <a:prstGeom prst="rect">
            <a:avLst/>
          </a:prstGeom>
          <a:noFill/>
        </p:spPr>
        <p:txBody>
          <a:bodyPr wrap="none" lIns="0" tIns="0" rIns="0" bIns="0" anchor="ctr">
            <a:noAutofit/>
          </a:bodyPr>
          <a:lstStyle/>
          <a:p>
            <a:pPr algn="l"/>
            <a:r>
              <a:rPr sz="800" b="0">
                <a:solidFill>
                  <a:srgbClr val="6B747A"/>
                </a:solidFill>
                <a:latin typeface="Arial"/>
                <a:ea typeface="Microsoft YaHei"/>
              </a:rPr>
              <a:t>target</a:t>
            </a:r>
          </a:p>
        </p:txBody>
      </p:sp>
      <p:sp>
        <p:nvSpPr>
          <p:cNvPr id="49" name="TextBox 48"/>
          <p:cNvSpPr txBox="1"/>
          <p:nvPr/>
        </p:nvSpPr>
        <p:spPr>
          <a:xfrm>
            <a:off x="5283200" y="4851400"/>
            <a:ext cx="304800" cy="127000"/>
          </a:xfrm>
          <a:prstGeom prst="rect">
            <a:avLst/>
          </a:prstGeom>
          <a:noFill/>
        </p:spPr>
        <p:txBody>
          <a:bodyPr wrap="none" lIns="0" tIns="0" rIns="0" bIns="0" anchor="ctr">
            <a:noAutofit/>
          </a:bodyPr>
          <a:lstStyle/>
          <a:p>
            <a:pPr algn="l"/>
            <a:r>
              <a:rPr sz="800" b="0">
                <a:solidFill>
                  <a:srgbClr val="61676E"/>
                </a:solidFill>
                <a:latin typeface="Arial"/>
                <a:ea typeface="Microsoft YaHei"/>
              </a:rPr>
              <a:t>target</a:t>
            </a:r>
          </a:p>
        </p:txBody>
      </p:sp>
      <p:sp>
        <p:nvSpPr>
          <p:cNvPr id="50" name="TextBox 49"/>
          <p:cNvSpPr txBox="1"/>
          <p:nvPr/>
        </p:nvSpPr>
        <p:spPr>
          <a:xfrm>
            <a:off x="6540500" y="4908550"/>
            <a:ext cx="5219700" cy="120650"/>
          </a:xfrm>
          <a:prstGeom prst="rect">
            <a:avLst/>
          </a:prstGeom>
          <a:noFill/>
        </p:spPr>
        <p:txBody>
          <a:bodyPr wrap="none" lIns="0" tIns="0" rIns="0" bIns="0" anchor="ctr">
            <a:noAutofit/>
          </a:bodyPr>
          <a:lstStyle/>
          <a:p>
            <a:pPr algn="l"/>
            <a:r>
              <a:rPr sz="900" b="0">
                <a:solidFill>
                  <a:srgbClr val="7B818A"/>
                </a:solidFill>
                <a:latin typeface="Arial"/>
                <a:ea typeface="Microsoft YaHei"/>
              </a:rPr>
              <a:t>Nov</a:t>
            </a:r>
            <a:r>
              <a:rPr sz="900" b="0">
                <a:solidFill>
                  <a:srgbClr val="6F7179"/>
                </a:solidFill>
                <a:latin typeface="Arial"/>
                <a:ea typeface="Microsoft YaHei"/>
              </a:rPr>
              <a:t> 17 Jan</a:t>
            </a:r>
            <a:r>
              <a:rPr sz="900" b="0">
                <a:solidFill>
                  <a:srgbClr val="A0A3A8"/>
                </a:solidFill>
                <a:latin typeface="Arial"/>
                <a:ea typeface="Microsoft YaHei"/>
              </a:rPr>
              <a:t> </a:t>
            </a:r>
            <a:r>
              <a:rPr sz="900" b="0">
                <a:solidFill>
                  <a:srgbClr val="686C74"/>
                </a:solidFill>
                <a:latin typeface="Arial"/>
                <a:ea typeface="Microsoft YaHei"/>
              </a:rPr>
              <a:t>18</a:t>
            </a:r>
            <a:r>
              <a:rPr sz="900" b="0">
                <a:solidFill>
                  <a:srgbClr val="6F7179"/>
                </a:solidFill>
                <a:latin typeface="Arial"/>
                <a:ea typeface="Microsoft YaHei"/>
              </a:rPr>
              <a:t> </a:t>
            </a:r>
            <a:r>
              <a:rPr sz="900" b="0">
                <a:solidFill>
                  <a:srgbClr val="696C72"/>
                </a:solidFill>
                <a:latin typeface="Arial"/>
                <a:ea typeface="Microsoft YaHei"/>
              </a:rPr>
              <a:t>Mar</a:t>
            </a:r>
            <a:r>
              <a:rPr sz="900" b="0">
                <a:solidFill>
                  <a:srgbClr val="6E7179"/>
                </a:solidFill>
                <a:latin typeface="Arial"/>
                <a:ea typeface="Microsoft YaHei"/>
              </a:rPr>
              <a:t> 18 May</a:t>
            </a:r>
            <a:r>
              <a:rPr sz="900" b="0">
                <a:solidFill>
                  <a:srgbClr val="A1A0A5"/>
                </a:solidFill>
                <a:latin typeface="Arial"/>
                <a:ea typeface="Microsoft YaHei"/>
              </a:rPr>
              <a:t> </a:t>
            </a:r>
            <a:r>
              <a:rPr sz="900" b="0">
                <a:solidFill>
                  <a:srgbClr val="6F7179"/>
                </a:solidFill>
                <a:latin typeface="Arial"/>
                <a:ea typeface="Microsoft YaHei"/>
              </a:rPr>
              <a:t>18 Jul 18 Sep 18 Nov 18 Jan 19 Mar 19 May </a:t>
            </a:r>
            <a:r>
              <a:rPr sz="900" b="0">
                <a:solidFill>
                  <a:srgbClr val="82868D"/>
                </a:solidFill>
                <a:latin typeface="Arial"/>
                <a:ea typeface="Microsoft YaHei"/>
              </a:rPr>
              <a:t>19</a:t>
            </a:r>
            <a:r>
              <a:rPr sz="900" b="0">
                <a:solidFill>
                  <a:srgbClr val="6E7079"/>
                </a:solidFill>
                <a:latin typeface="Arial"/>
                <a:ea typeface="Microsoft YaHei"/>
              </a:rPr>
              <a:t> Jul 19 Sep 19 Nov 19 Jan 20</a:t>
            </a:r>
          </a:p>
        </p:txBody>
      </p:sp>
      <p:sp>
        <p:nvSpPr>
          <p:cNvPr id="51" name="TextBox 50"/>
          <p:cNvSpPr txBox="1"/>
          <p:nvPr/>
        </p:nvSpPr>
        <p:spPr>
          <a:xfrm>
            <a:off x="1339850" y="4927600"/>
            <a:ext cx="1651000" cy="127000"/>
          </a:xfrm>
          <a:prstGeom prst="rect">
            <a:avLst/>
          </a:prstGeom>
          <a:noFill/>
        </p:spPr>
        <p:txBody>
          <a:bodyPr wrap="none" lIns="0" tIns="0" rIns="0" bIns="0" anchor="ctr">
            <a:noAutofit/>
          </a:bodyPr>
          <a:lstStyle/>
          <a:p>
            <a:pPr algn="l"/>
            <a:r>
              <a:rPr sz="1000" b="0">
                <a:solidFill>
                  <a:srgbClr val="5A5C60"/>
                </a:solidFill>
                <a:latin typeface="Arial"/>
                <a:ea typeface="Microsoft YaHei"/>
              </a:rPr>
              <a:t>exceeding</a:t>
            </a:r>
            <a:r>
              <a:rPr sz="1000" b="0">
                <a:solidFill>
                  <a:srgbClr val="56595E"/>
                </a:solidFill>
                <a:latin typeface="Arial"/>
                <a:ea typeface="Microsoft YaHei"/>
              </a:rPr>
              <a:t> target thresholds</a:t>
            </a:r>
          </a:p>
        </p:txBody>
      </p:sp>
      <p:sp>
        <p:nvSpPr>
          <p:cNvPr id="52" name="TextBox 51"/>
          <p:cNvSpPr txBox="1"/>
          <p:nvPr/>
        </p:nvSpPr>
        <p:spPr>
          <a:xfrm>
            <a:off x="4178300" y="5016500"/>
            <a:ext cx="342900" cy="146050"/>
          </a:xfrm>
          <a:prstGeom prst="rect">
            <a:avLst/>
          </a:prstGeom>
          <a:noFill/>
        </p:spPr>
        <p:txBody>
          <a:bodyPr wrap="none" lIns="0" tIns="0" rIns="0" bIns="0" anchor="ctr">
            <a:noAutofit/>
          </a:bodyPr>
          <a:lstStyle/>
          <a:p>
            <a:pPr algn="l"/>
            <a:r>
              <a:rPr sz="1400" b="0">
                <a:solidFill>
                  <a:srgbClr val="44788D"/>
                </a:solidFill>
                <a:latin typeface="Arial"/>
                <a:ea typeface="Microsoft YaHei"/>
              </a:rPr>
              <a:t>15%</a:t>
            </a:r>
          </a:p>
        </p:txBody>
      </p:sp>
      <p:sp>
        <p:nvSpPr>
          <p:cNvPr id="53" name="TextBox 52"/>
          <p:cNvSpPr txBox="1"/>
          <p:nvPr/>
        </p:nvSpPr>
        <p:spPr>
          <a:xfrm>
            <a:off x="5257800" y="5016500"/>
            <a:ext cx="342900" cy="146050"/>
          </a:xfrm>
          <a:prstGeom prst="rect">
            <a:avLst/>
          </a:prstGeom>
          <a:noFill/>
        </p:spPr>
        <p:txBody>
          <a:bodyPr wrap="none" lIns="0" tIns="0" rIns="0" bIns="0" anchor="ctr">
            <a:noAutofit/>
          </a:bodyPr>
          <a:lstStyle/>
          <a:p>
            <a:pPr algn="l"/>
            <a:r>
              <a:rPr sz="1400" b="0">
                <a:solidFill>
                  <a:srgbClr val="417B90"/>
                </a:solidFill>
                <a:latin typeface="Arial"/>
                <a:ea typeface="Microsoft YaHei"/>
              </a:rPr>
              <a:t>12%</a:t>
            </a:r>
          </a:p>
        </p:txBody>
      </p:sp>
      <p:sp>
        <p:nvSpPr>
          <p:cNvPr id="54" name="TextBox 53"/>
          <p:cNvSpPr txBox="1"/>
          <p:nvPr/>
        </p:nvSpPr>
        <p:spPr>
          <a:xfrm>
            <a:off x="1346200" y="5524500"/>
            <a:ext cx="1111250" cy="152400"/>
          </a:xfrm>
          <a:prstGeom prst="rect">
            <a:avLst/>
          </a:prstGeom>
          <a:noFill/>
        </p:spPr>
        <p:txBody>
          <a:bodyPr wrap="none" lIns="0" tIns="0" rIns="0" bIns="0" anchor="ctr">
            <a:noAutofit/>
          </a:bodyPr>
          <a:lstStyle/>
          <a:p>
            <a:pPr algn="l"/>
            <a:r>
              <a:rPr sz="1150" b="1">
                <a:solidFill>
                  <a:srgbClr val="22718A"/>
                </a:solidFill>
                <a:latin typeface="Arial"/>
                <a:ea typeface="Microsoft YaHei"/>
              </a:rPr>
              <a:t>Interpretation:</a:t>
            </a:r>
          </a:p>
        </p:txBody>
      </p:sp>
      <p:sp>
        <p:nvSpPr>
          <p:cNvPr id="55" name="TextBox 54"/>
          <p:cNvSpPr txBox="1"/>
          <p:nvPr/>
        </p:nvSpPr>
        <p:spPr>
          <a:xfrm>
            <a:off x="1346200" y="5791200"/>
            <a:ext cx="2362200" cy="330200"/>
          </a:xfrm>
          <a:prstGeom prst="rect">
            <a:avLst/>
          </a:prstGeom>
          <a:noFill/>
        </p:spPr>
        <p:txBody>
          <a:bodyPr wrap="none" lIns="0" tIns="0" rIns="0" bIns="0" anchor="ctr">
            <a:noAutofit/>
          </a:bodyPr>
          <a:lstStyle/>
          <a:p>
            <a:pPr algn="l">
              <a:lnSpc>
                <a:spcPts val="1600"/>
              </a:lnSpc>
              <a:spcBef>
                <a:spcPts val="0"/>
              </a:spcBef>
              <a:spcAft>
                <a:spcPts val="0"/>
              </a:spcAft>
            </a:pPr>
            <a:r>
              <a:rPr sz="950" b="0">
                <a:solidFill>
                  <a:srgbClr val="63686D"/>
                </a:solidFill>
                <a:latin typeface="Arial"/>
                <a:ea typeface="Microsoft YaHei"/>
              </a:rPr>
              <a:t>The</a:t>
            </a:r>
            <a:r>
              <a:rPr sz="950" b="0">
                <a:solidFill>
                  <a:srgbClr val="5C5F63"/>
                </a:solidFill>
                <a:latin typeface="Arial"/>
                <a:ea typeface="Microsoft YaHei"/>
              </a:rPr>
              <a:t> cost structure and </a:t>
            </a:r>
            <a:r>
              <a:rPr sz="950" b="0">
                <a:solidFill>
                  <a:srgbClr val="5B5B63"/>
                </a:solidFill>
                <a:latin typeface="Arial"/>
                <a:ea typeface="Microsoft YaHei"/>
              </a:rPr>
              <a:t>pricing</a:t>
            </a:r>
            <a:r>
              <a:rPr sz="950" b="0">
                <a:solidFill>
                  <a:srgbClr val="5C5F63"/>
                </a:solidFill>
                <a:latin typeface="Arial"/>
                <a:ea typeface="Microsoft YaHei"/>
              </a:rPr>
              <a:t> discipline</a:t>
            </a:r>
          </a:p>
          <a:p>
            <a:pPr algn="l">
              <a:lnSpc>
                <a:spcPts val="1600"/>
              </a:lnSpc>
              <a:spcBef>
                <a:spcPts val="0"/>
              </a:spcBef>
              <a:spcAft>
                <a:spcPts val="0"/>
              </a:spcAft>
            </a:pPr>
            <a:r>
              <a:rPr sz="950" b="0">
                <a:solidFill>
                  <a:srgbClr val="515358"/>
                </a:solidFill>
                <a:latin typeface="Arial"/>
                <a:ea typeface="Microsoft YaHei"/>
              </a:rPr>
              <a:t>behind</a:t>
            </a:r>
            <a:r>
              <a:rPr sz="950" b="0">
                <a:solidFill>
                  <a:srgbClr val="63666B"/>
                </a:solidFill>
                <a:latin typeface="Arial"/>
                <a:ea typeface="Microsoft YaHei"/>
              </a:rPr>
              <a:t> </a:t>
            </a:r>
            <a:r>
              <a:rPr sz="950" b="0">
                <a:solidFill>
                  <a:srgbClr val="77797E"/>
                </a:solidFill>
                <a:latin typeface="Arial"/>
                <a:ea typeface="Microsoft YaHei"/>
              </a:rPr>
              <a:t>this</a:t>
            </a:r>
            <a:r>
              <a:rPr sz="950" b="0">
                <a:solidFill>
                  <a:srgbClr val="63666B"/>
                </a:solidFill>
                <a:latin typeface="Arial"/>
                <a:ea typeface="Microsoft YaHei"/>
              </a:rPr>
              <a:t> </a:t>
            </a:r>
            <a:r>
              <a:rPr sz="950" b="0">
                <a:solidFill>
                  <a:srgbClr val="6B6E73"/>
                </a:solidFill>
                <a:latin typeface="Arial"/>
                <a:ea typeface="Microsoft YaHei"/>
              </a:rPr>
              <a:t>business</a:t>
            </a:r>
            <a:r>
              <a:rPr sz="950" b="0">
                <a:solidFill>
                  <a:srgbClr val="64676D"/>
                </a:solidFill>
                <a:latin typeface="Arial"/>
                <a:ea typeface="Microsoft YaHei"/>
              </a:rPr>
              <a:t> are fundamentally</a:t>
            </a:r>
          </a:p>
        </p:txBody>
      </p:sp>
      <p:sp>
        <p:nvSpPr>
          <p:cNvPr id="56" name="TextBox 55"/>
          <p:cNvSpPr txBox="1"/>
          <p:nvPr/>
        </p:nvSpPr>
        <p:spPr>
          <a:xfrm>
            <a:off x="6604000" y="5975350"/>
            <a:ext cx="4406900" cy="127000"/>
          </a:xfrm>
          <a:prstGeom prst="rect">
            <a:avLst/>
          </a:prstGeom>
          <a:noFill/>
        </p:spPr>
        <p:txBody>
          <a:bodyPr wrap="none" lIns="0" tIns="0" rIns="0" bIns="0" anchor="ctr">
            <a:noAutofit/>
          </a:bodyPr>
          <a:lstStyle/>
          <a:p>
            <a:pPr algn="l"/>
            <a:r>
              <a:rPr sz="1000" b="0">
                <a:solidFill>
                  <a:srgbClr val="68696B"/>
                </a:solidFill>
                <a:latin typeface="Arial"/>
                <a:ea typeface="Microsoft YaHei"/>
              </a:rPr>
              <a:t>with margin percentage</a:t>
            </a:r>
            <a:r>
              <a:rPr sz="1000" b="0">
                <a:solidFill>
                  <a:srgbClr val="656668"/>
                </a:solidFill>
                <a:latin typeface="Arial"/>
                <a:ea typeface="Microsoft YaHei"/>
              </a:rPr>
              <a:t> now </a:t>
            </a:r>
            <a:r>
              <a:rPr sz="1000" b="0">
                <a:solidFill>
                  <a:srgbClr val="605F63"/>
                </a:solidFill>
                <a:latin typeface="Arial"/>
                <a:ea typeface="Microsoft YaHei"/>
              </a:rPr>
              <a:t>clearing</a:t>
            </a:r>
            <a:r>
              <a:rPr sz="1000" b="0">
                <a:solidFill>
                  <a:srgbClr val="656769"/>
                </a:solidFill>
                <a:latin typeface="Arial"/>
                <a:ea typeface="Microsoft YaHei"/>
              </a:rPr>
              <a:t> the target </a:t>
            </a:r>
            <a:r>
              <a:rPr sz="1000" b="0">
                <a:solidFill>
                  <a:srgbClr val="656668"/>
                </a:solidFill>
                <a:latin typeface="Arial"/>
                <a:ea typeface="Microsoft YaHei"/>
              </a:rPr>
              <a:t>line after a period below </a:t>
            </a:r>
            <a:r>
              <a:rPr sz="1000" b="0">
                <a:solidFill>
                  <a:srgbClr val="727377"/>
                </a:solidFill>
                <a:latin typeface="Arial"/>
                <a:ea typeface="Microsoft YaHei"/>
              </a:rPr>
              <a:t>it</a:t>
            </a:r>
          </a:p>
        </p:txBody>
      </p:sp>
      <p:sp>
        <p:nvSpPr>
          <p:cNvPr id="57" name="TextBox 56"/>
          <p:cNvSpPr txBox="1"/>
          <p:nvPr/>
        </p:nvSpPr>
        <p:spPr>
          <a:xfrm>
            <a:off x="1346200" y="6223000"/>
            <a:ext cx="1289050" cy="120650"/>
          </a:xfrm>
          <a:prstGeom prst="rect">
            <a:avLst/>
          </a:prstGeom>
          <a:noFill/>
        </p:spPr>
        <p:txBody>
          <a:bodyPr wrap="none" lIns="0" tIns="0" rIns="0" bIns="0" anchor="ctr">
            <a:noAutofit/>
          </a:bodyPr>
          <a:lstStyle/>
          <a:p>
            <a:pPr algn="l"/>
            <a:r>
              <a:rPr sz="1050" b="0">
                <a:solidFill>
                  <a:srgbClr val="5B5D62"/>
                </a:solidFill>
                <a:latin typeface="Arial"/>
                <a:ea typeface="Microsoft YaHei"/>
              </a:rPr>
              <a:t>sound </a:t>
            </a:r>
            <a:r>
              <a:rPr sz="1050" b="0">
                <a:solidFill>
                  <a:srgbClr val="4E4F56"/>
                </a:solidFill>
                <a:latin typeface="Arial"/>
                <a:ea typeface="Microsoft YaHei"/>
              </a:rPr>
              <a:t>and </a:t>
            </a:r>
            <a:r>
              <a:rPr sz="1050" b="0">
                <a:solidFill>
                  <a:srgbClr val="5A5A61"/>
                </a:solidFill>
                <a:latin typeface="Arial"/>
                <a:ea typeface="Microsoft YaHei"/>
              </a:rPr>
              <a:t>improving</a:t>
            </a:r>
          </a:p>
        </p:txBody>
      </p:sp>
      <p:sp>
        <p:nvSpPr>
          <p:cNvPr id="58" name="TextBox 57"/>
          <p:cNvSpPr txBox="1"/>
          <p:nvPr/>
        </p:nvSpPr>
        <p:spPr>
          <a:xfrm>
            <a:off x="438150" y="1504950"/>
            <a:ext cx="387350" cy="361950"/>
          </a:xfrm>
          <a:prstGeom prst="rect">
            <a:avLst/>
          </a:prstGeom>
          <a:noFill/>
        </p:spPr>
        <p:txBody>
          <a:bodyPr wrap="none" lIns="0" tIns="0" rIns="0" bIns="0" anchor="ctr">
            <a:noAutofit/>
          </a:bodyPr>
          <a:lstStyle/>
          <a:p>
            <a:pPr algn="l"/>
            <a:r>
              <a:rPr sz="2600" b="1">
                <a:solidFill>
                  <a:srgbClr val="F5F6F7"/>
                </a:solidFill>
                <a:latin typeface="Arial"/>
                <a:ea typeface="Microsoft YaHei"/>
              </a:rPr>
              <a:t>01</a:t>
            </a:r>
          </a:p>
        </p:txBody>
      </p:sp>
      <p:sp>
        <p:nvSpPr>
          <p:cNvPr id="59" name="TextBox 58"/>
          <p:cNvSpPr txBox="1"/>
          <p:nvPr/>
        </p:nvSpPr>
        <p:spPr>
          <a:xfrm>
            <a:off x="425450" y="2889250"/>
            <a:ext cx="431800" cy="368300"/>
          </a:xfrm>
          <a:prstGeom prst="rect">
            <a:avLst/>
          </a:prstGeom>
          <a:noFill/>
        </p:spPr>
        <p:txBody>
          <a:bodyPr wrap="none" lIns="0" tIns="0" rIns="0" bIns="0" anchor="ctr">
            <a:noAutofit/>
          </a:bodyPr>
          <a:lstStyle/>
          <a:p>
            <a:pPr algn="l"/>
            <a:r>
              <a:rPr sz="2750" b="1">
                <a:solidFill>
                  <a:srgbClr val="F5F6F7"/>
                </a:solidFill>
                <a:latin typeface="Arial"/>
                <a:ea typeface="Microsoft YaHei"/>
              </a:rPr>
              <a:t>02</a:t>
            </a:r>
          </a:p>
        </p:txBody>
      </p:sp>
      <p:sp>
        <p:nvSpPr>
          <p:cNvPr id="60" name="TextBox 59"/>
          <p:cNvSpPr txBox="1"/>
          <p:nvPr/>
        </p:nvSpPr>
        <p:spPr>
          <a:xfrm>
            <a:off x="425450" y="4260850"/>
            <a:ext cx="431800" cy="368300"/>
          </a:xfrm>
          <a:prstGeom prst="rect">
            <a:avLst/>
          </a:prstGeom>
          <a:noFill/>
        </p:spPr>
        <p:txBody>
          <a:bodyPr wrap="none" lIns="0" tIns="0" rIns="0" bIns="0" anchor="ctr">
            <a:noAutofit/>
          </a:bodyPr>
          <a:lstStyle/>
          <a:p>
            <a:pPr algn="l"/>
            <a:r>
              <a:rPr sz="2750" b="1">
                <a:solidFill>
                  <a:srgbClr val="F5F6F7"/>
                </a:solidFill>
                <a:latin typeface="Arial"/>
                <a:ea typeface="Microsoft YaHei"/>
              </a:rPr>
              <a:t>03</a:t>
            </a:r>
          </a:p>
        </p:txBody>
      </p:sp>
      <p:sp>
        <p:nvSpPr>
          <p:cNvPr id="61" name="TextBox 60"/>
          <p:cNvSpPr txBox="1"/>
          <p:nvPr/>
        </p:nvSpPr>
        <p:spPr>
          <a:xfrm>
            <a:off x="425450" y="5556250"/>
            <a:ext cx="438150" cy="361950"/>
          </a:xfrm>
          <a:prstGeom prst="rect">
            <a:avLst/>
          </a:prstGeom>
          <a:noFill/>
        </p:spPr>
        <p:txBody>
          <a:bodyPr wrap="none" lIns="0" tIns="0" rIns="0" bIns="0" anchor="ctr">
            <a:noAutofit/>
          </a:bodyPr>
          <a:lstStyle/>
          <a:p>
            <a:pPr algn="l"/>
            <a:r>
              <a:rPr sz="2750" b="1">
                <a:solidFill>
                  <a:srgbClr val="F5F6F7"/>
                </a:solidFill>
                <a:latin typeface="Arial"/>
                <a:ea typeface="Microsoft YaHei"/>
              </a:rPr>
              <a:t>04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6.png"/>
          <p:cNvPicPr>
            <a:picLocks noChangeAspect="1"/>
          </p:cNvPicPr>
          <p:nvPr/>
        </p:nvPicPr>
        <p:blipFill>
          <a:blip r:embed="rId3"/>
          <a:stretch>
            <a:fillRect/>
          </a:stretch>
        </p:blipFill>
        <p:spPr>
          <a:xfrm>
            <a:off x="0" y="0"/>
            <a:ext cx="12192000" cy="6858000"/>
          </a:xfrm>
          <a:prstGeom prst="rect">
            <a:avLst/>
          </a:prstGeom>
        </p:spPr>
      </p:pic>
      <p:pic>
        <p:nvPicPr>
          <p:cNvPr id="3" name="Picture 2" descr="el_6_0.png"/>
          <p:cNvPicPr>
            <a:picLocks noChangeAspect="1"/>
          </p:cNvPicPr>
          <p:nvPr/>
        </p:nvPicPr>
        <p:blipFill>
          <a:blip r:embed="rId4"/>
          <a:stretch>
            <a:fillRect/>
          </a:stretch>
        </p:blipFill>
        <p:spPr>
          <a:xfrm>
            <a:off x="0" y="53975"/>
            <a:ext cx="12192000" cy="6813550"/>
          </a:xfrm>
          <a:prstGeom prst="rect">
            <a:avLst/>
          </a:prstGeom>
        </p:spPr>
      </p:pic>
      <p:sp>
        <p:nvSpPr>
          <p:cNvPr id="5" name="TextBox 4"/>
          <p:cNvSpPr txBox="1"/>
          <p:nvPr/>
        </p:nvSpPr>
        <p:spPr>
          <a:xfrm>
            <a:off x="1276350" y="1130300"/>
            <a:ext cx="3282950" cy="184150"/>
          </a:xfrm>
          <a:prstGeom prst="rect">
            <a:avLst/>
          </a:prstGeom>
          <a:noFill/>
        </p:spPr>
        <p:txBody>
          <a:bodyPr wrap="none" lIns="0" tIns="0" rIns="0" bIns="0" anchor="ctr">
            <a:noAutofit/>
          </a:bodyPr>
          <a:lstStyle/>
          <a:p>
            <a:pPr algn="l"/>
            <a:r>
              <a:rPr sz="1150" b="1">
                <a:solidFill>
                  <a:srgbClr val="18364F"/>
                </a:solidFill>
                <a:latin typeface="Arial"/>
                <a:ea typeface="Microsoft YaHei"/>
              </a:rPr>
              <a:t>Key</a:t>
            </a:r>
            <a:r>
              <a:rPr sz="1150" b="1">
                <a:solidFill>
                  <a:srgbClr val="1A3C54"/>
                </a:solidFill>
                <a:latin typeface="Arial"/>
                <a:ea typeface="Microsoft YaHei"/>
              </a:rPr>
              <a:t> Finding: </a:t>
            </a:r>
            <a:r>
              <a:rPr sz="1150" b="1">
                <a:solidFill>
                  <a:srgbClr val="4D555F"/>
                </a:solidFill>
                <a:latin typeface="Arial"/>
                <a:ea typeface="Microsoft YaHei"/>
              </a:rPr>
              <a:t>Despite </a:t>
            </a:r>
            <a:r>
              <a:rPr sz="1150" b="1">
                <a:solidFill>
                  <a:srgbClr val="9099A1"/>
                </a:solidFill>
                <a:latin typeface="Arial"/>
                <a:ea typeface="Microsoft YaHei"/>
              </a:rPr>
              <a:t>$</a:t>
            </a:r>
            <a:r>
              <a:rPr sz="1150" b="1">
                <a:solidFill>
                  <a:srgbClr val="545C64"/>
                </a:solidFill>
                <a:latin typeface="Arial"/>
                <a:ea typeface="Microsoft YaHei"/>
              </a:rPr>
              <a:t>23,442 </a:t>
            </a:r>
            <a:r>
              <a:rPr sz="1150" b="1">
                <a:solidFill>
                  <a:srgbClr val="60686F"/>
                </a:solidFill>
                <a:latin typeface="Arial"/>
                <a:ea typeface="Microsoft YaHei"/>
              </a:rPr>
              <a:t>in</a:t>
            </a:r>
            <a:r>
              <a:rPr sz="1150" b="1">
                <a:solidFill>
                  <a:srgbClr val="4F555E"/>
                </a:solidFill>
                <a:latin typeface="Arial"/>
                <a:ea typeface="Microsoft YaHei"/>
              </a:rPr>
              <a:t> net </a:t>
            </a:r>
            <a:r>
              <a:rPr sz="1150" b="1">
                <a:solidFill>
                  <a:srgbClr val="4E545C"/>
                </a:solidFill>
                <a:latin typeface="Arial"/>
                <a:ea typeface="Microsoft YaHei"/>
              </a:rPr>
              <a:t>income</a:t>
            </a:r>
            <a:r>
              <a:rPr sz="1150" b="1">
                <a:solidFill>
                  <a:srgbClr val="4D535B"/>
                </a:solidFill>
                <a:latin typeface="Arial"/>
                <a:ea typeface="Microsoft YaHei"/>
              </a:rPr>
              <a:t>, the</a:t>
            </a:r>
          </a:p>
        </p:txBody>
      </p:sp>
      <p:sp>
        <p:nvSpPr>
          <p:cNvPr id="7" name="TextBox 6"/>
          <p:cNvSpPr txBox="1"/>
          <p:nvPr/>
        </p:nvSpPr>
        <p:spPr>
          <a:xfrm>
            <a:off x="1270000" y="1371600"/>
            <a:ext cx="3295650" cy="368300"/>
          </a:xfrm>
          <a:prstGeom prst="rect">
            <a:avLst/>
          </a:prstGeom>
          <a:noFill/>
        </p:spPr>
        <p:txBody>
          <a:bodyPr wrap="none" lIns="0" tIns="0" rIns="0" bIns="0" anchor="ctr">
            <a:noAutofit/>
          </a:bodyPr>
          <a:lstStyle/>
          <a:p>
            <a:pPr algn="l">
              <a:lnSpc>
                <a:spcPts val="1800"/>
              </a:lnSpc>
              <a:spcBef>
                <a:spcPts val="0"/>
              </a:spcBef>
              <a:spcAft>
                <a:spcPts val="0"/>
              </a:spcAft>
            </a:pPr>
            <a:r>
              <a:rPr sz="1150" b="0">
                <a:solidFill>
                  <a:srgbClr val="5F646C"/>
                </a:solidFill>
                <a:latin typeface="Arial"/>
                <a:ea typeface="Microsoft YaHei"/>
              </a:rPr>
              <a:t>business</a:t>
            </a:r>
            <a:r>
              <a:rPr sz="1150" b="0">
                <a:solidFill>
                  <a:srgbClr val="565E68"/>
                </a:solidFill>
                <a:latin typeface="Arial"/>
                <a:ea typeface="Microsoft YaHei"/>
              </a:rPr>
              <a:t> generated -$6,423</a:t>
            </a:r>
            <a:r>
              <a:rPr sz="1150" b="0">
                <a:solidFill>
                  <a:srgbClr val="54595F"/>
                </a:solidFill>
                <a:latin typeface="Arial"/>
                <a:ea typeface="Microsoft YaHei"/>
              </a:rPr>
              <a:t> </a:t>
            </a:r>
            <a:r>
              <a:rPr sz="1150" b="0">
                <a:solidFill>
                  <a:srgbClr val="5D6166"/>
                </a:solidFill>
                <a:latin typeface="Arial"/>
                <a:ea typeface="Microsoft YaHei"/>
              </a:rPr>
              <a:t>in</a:t>
            </a:r>
            <a:r>
              <a:rPr sz="1150" b="0">
                <a:solidFill>
                  <a:srgbClr val="4E545B"/>
                </a:solidFill>
                <a:latin typeface="Arial"/>
                <a:ea typeface="Microsoft YaHei"/>
              </a:rPr>
              <a:t> operating</a:t>
            </a:r>
            <a:r>
              <a:rPr sz="1150" b="0">
                <a:solidFill>
                  <a:srgbClr val="565D67"/>
                </a:solidFill>
                <a:latin typeface="Arial"/>
                <a:ea typeface="Microsoft YaHei"/>
              </a:rPr>
              <a:t> cash</a:t>
            </a:r>
            <a:r>
              <a:rPr sz="1150" b="0">
                <a:solidFill>
                  <a:srgbClr val="8F97A0"/>
                </a:solidFill>
                <a:latin typeface="Arial"/>
                <a:ea typeface="Microsoft YaHei"/>
              </a:rPr>
              <a:t> </a:t>
            </a:r>
            <a:r>
              <a:rPr sz="1150" b="0">
                <a:solidFill>
                  <a:srgbClr val="52595F"/>
                </a:solidFill>
                <a:latin typeface="Arial"/>
                <a:ea typeface="Microsoft YaHei"/>
              </a:rPr>
              <a:t>flow</a:t>
            </a:r>
          </a:p>
          <a:p>
            <a:pPr algn="l">
              <a:lnSpc>
                <a:spcPts val="1800"/>
              </a:lnSpc>
              <a:spcBef>
                <a:spcPts val="0"/>
              </a:spcBef>
              <a:spcAft>
                <a:spcPts val="0"/>
              </a:spcAft>
            </a:pPr>
            <a:r>
              <a:rPr sz="1150" b="0">
                <a:solidFill>
                  <a:srgbClr val="49515D"/>
                </a:solidFill>
                <a:latin typeface="Arial"/>
                <a:ea typeface="Microsoft YaHei"/>
              </a:rPr>
              <a:t>and -$</a:t>
            </a:r>
            <a:r>
              <a:rPr sz="1150" b="0">
                <a:solidFill>
                  <a:srgbClr val="6D7680"/>
                </a:solidFill>
                <a:latin typeface="Arial"/>
                <a:ea typeface="Microsoft YaHei"/>
              </a:rPr>
              <a:t>6</a:t>
            </a:r>
            <a:r>
              <a:rPr sz="1150" b="0">
                <a:solidFill>
                  <a:srgbClr val="39404C"/>
                </a:solidFill>
                <a:latin typeface="Arial"/>
                <a:ea typeface="Microsoft YaHei"/>
              </a:rPr>
              <a:t>,</a:t>
            </a:r>
            <a:r>
              <a:rPr sz="1150" b="0">
                <a:solidFill>
                  <a:srgbClr val="4F5660"/>
                </a:solidFill>
                <a:latin typeface="Arial"/>
                <a:ea typeface="Microsoft YaHei"/>
              </a:rPr>
              <a:t>968</a:t>
            </a:r>
            <a:r>
              <a:rPr sz="1150" b="0">
                <a:solidFill>
                  <a:srgbClr val="353C48"/>
                </a:solidFill>
                <a:latin typeface="Arial"/>
                <a:ea typeface="Microsoft YaHei"/>
              </a:rPr>
              <a:t> </a:t>
            </a:r>
            <a:r>
              <a:rPr sz="1150" b="0">
                <a:solidFill>
                  <a:srgbClr val="535B64"/>
                </a:solidFill>
                <a:latin typeface="Arial"/>
                <a:ea typeface="Microsoft YaHei"/>
              </a:rPr>
              <a:t>in</a:t>
            </a:r>
            <a:r>
              <a:rPr sz="1150" b="0">
                <a:solidFill>
                  <a:srgbClr val="69717A"/>
                </a:solidFill>
                <a:latin typeface="Arial"/>
                <a:ea typeface="Microsoft YaHei"/>
              </a:rPr>
              <a:t> </a:t>
            </a:r>
            <a:r>
              <a:rPr sz="1150" b="0">
                <a:solidFill>
                  <a:srgbClr val="3A434C"/>
                </a:solidFill>
                <a:latin typeface="Arial"/>
                <a:ea typeface="Microsoft YaHei"/>
              </a:rPr>
              <a:t>net</a:t>
            </a:r>
            <a:r>
              <a:rPr sz="1150" b="0">
                <a:solidFill>
                  <a:srgbClr val="434951"/>
                </a:solidFill>
                <a:latin typeface="Arial"/>
                <a:ea typeface="Microsoft YaHei"/>
              </a:rPr>
              <a:t> cash</a:t>
            </a:r>
            <a:r>
              <a:rPr sz="1150" b="0">
                <a:solidFill>
                  <a:srgbClr val="737780"/>
                </a:solidFill>
                <a:latin typeface="Arial"/>
                <a:ea typeface="Microsoft YaHei"/>
              </a:rPr>
              <a:t> </a:t>
            </a:r>
            <a:r>
              <a:rPr sz="1150" b="0">
                <a:solidFill>
                  <a:srgbClr val="4F565C"/>
                </a:solidFill>
                <a:latin typeface="Arial"/>
                <a:ea typeface="Microsoft YaHei"/>
              </a:rPr>
              <a:t>flow </a:t>
            </a:r>
            <a:r>
              <a:rPr sz="1150" b="0">
                <a:solidFill>
                  <a:srgbClr val="535961"/>
                </a:solidFill>
                <a:latin typeface="Arial"/>
                <a:ea typeface="Microsoft YaHei"/>
              </a:rPr>
              <a:t>this</a:t>
            </a:r>
            <a:r>
              <a:rPr sz="1150" b="0">
                <a:solidFill>
                  <a:srgbClr val="7F8991"/>
                </a:solidFill>
                <a:latin typeface="Arial"/>
                <a:ea typeface="Microsoft YaHei"/>
              </a:rPr>
              <a:t> </a:t>
            </a:r>
            <a:r>
              <a:rPr sz="1150" b="0">
                <a:solidFill>
                  <a:srgbClr val="535962"/>
                </a:solidFill>
                <a:latin typeface="Arial"/>
                <a:ea typeface="Microsoft YaHei"/>
              </a:rPr>
              <a:t>month</a:t>
            </a:r>
          </a:p>
        </p:txBody>
      </p:sp>
      <p:sp>
        <p:nvSpPr>
          <p:cNvPr id="15" name="TextBox 14"/>
          <p:cNvSpPr txBox="1"/>
          <p:nvPr/>
        </p:nvSpPr>
        <p:spPr>
          <a:xfrm>
            <a:off x="1270000" y="2222500"/>
            <a:ext cx="3282950" cy="952500"/>
          </a:xfrm>
          <a:prstGeom prst="rect">
            <a:avLst/>
          </a:prstGeom>
          <a:noFill/>
        </p:spPr>
        <p:txBody>
          <a:bodyPr wrap="none" lIns="0" tIns="0" rIns="0" bIns="0" anchor="ctr">
            <a:noAutofit/>
          </a:bodyPr>
          <a:lstStyle/>
          <a:p>
            <a:pPr algn="l">
              <a:lnSpc>
                <a:spcPts val="1600"/>
              </a:lnSpc>
              <a:spcBef>
                <a:spcPts val="0"/>
              </a:spcBef>
              <a:spcAft>
                <a:spcPts val="0"/>
              </a:spcAft>
            </a:pPr>
            <a:r>
              <a:rPr sz="1050" b="1">
                <a:solidFill>
                  <a:srgbClr val="163852"/>
                </a:solidFill>
                <a:latin typeface="Arial"/>
                <a:ea typeface="Microsoft YaHei"/>
              </a:rPr>
              <a:t>Driver:</a:t>
            </a:r>
            <a:r>
              <a:rPr sz="1050" b="1">
                <a:solidFill>
                  <a:srgbClr val="81939D"/>
                </a:solidFill>
                <a:latin typeface="Arial"/>
                <a:ea typeface="Microsoft YaHei"/>
              </a:rPr>
              <a:t> </a:t>
            </a:r>
            <a:r>
              <a:rPr sz="1050" b="1">
                <a:solidFill>
                  <a:srgbClr val="454B55"/>
                </a:solidFill>
                <a:latin typeface="Arial"/>
                <a:ea typeface="Microsoft YaHei"/>
              </a:rPr>
              <a:t>The</a:t>
            </a:r>
            <a:r>
              <a:rPr sz="1050" b="0">
                <a:solidFill>
                  <a:srgbClr val="515B65"/>
                </a:solidFill>
                <a:latin typeface="Arial"/>
                <a:ea typeface="Microsoft YaHei"/>
              </a:rPr>
              <a:t> </a:t>
            </a:r>
            <a:r>
              <a:rPr sz="1050" b="0">
                <a:solidFill>
                  <a:srgbClr val="525967"/>
                </a:solidFill>
                <a:latin typeface="Arial"/>
                <a:ea typeface="Microsoft YaHei"/>
              </a:rPr>
              <a:t>waterfall</a:t>
            </a:r>
            <a:r>
              <a:rPr sz="1050" b="0">
                <a:solidFill>
                  <a:srgbClr val="575A64"/>
                </a:solidFill>
                <a:latin typeface="Arial"/>
                <a:ea typeface="Microsoft YaHei"/>
              </a:rPr>
              <a:t> </a:t>
            </a:r>
            <a:r>
              <a:rPr sz="1050" b="0">
                <a:solidFill>
                  <a:srgbClr val="575D66"/>
                </a:solidFill>
                <a:latin typeface="Arial"/>
                <a:ea typeface="Microsoft YaHei"/>
              </a:rPr>
              <a:t>shows the gap</a:t>
            </a:r>
            <a:r>
              <a:rPr sz="1050" b="1">
                <a:solidFill>
                  <a:srgbClr val="A1A7AE"/>
                </a:solidFill>
                <a:latin typeface="Arial"/>
                <a:ea typeface="Microsoft YaHei"/>
              </a:rPr>
              <a:t> </a:t>
            </a:r>
            <a:r>
              <a:rPr sz="1050" b="1">
                <a:solidFill>
                  <a:srgbClr val="4E575E"/>
                </a:solidFill>
                <a:latin typeface="Arial"/>
                <a:ea typeface="Microsoft YaHei"/>
              </a:rPr>
              <a:t>is </a:t>
            </a:r>
            <a:r>
              <a:rPr sz="1050" b="0">
                <a:solidFill>
                  <a:srgbClr val="5A6169"/>
                </a:solidFill>
                <a:latin typeface="Arial"/>
                <a:ea typeface="Microsoft YaHei"/>
              </a:rPr>
              <a:t>driven</a:t>
            </a:r>
            <a:r>
              <a:rPr sz="1050" b="1">
                <a:solidFill>
                  <a:srgbClr val="434850"/>
                </a:solidFill>
                <a:latin typeface="Arial"/>
                <a:ea typeface="Microsoft YaHei"/>
              </a:rPr>
              <a:t> largely</a:t>
            </a:r>
          </a:p>
          <a:p>
            <a:pPr algn="l">
              <a:lnSpc>
                <a:spcPts val="1600"/>
              </a:lnSpc>
              <a:spcBef>
                <a:spcPts val="0"/>
              </a:spcBef>
              <a:spcAft>
                <a:spcPts val="0"/>
              </a:spcAft>
            </a:pPr>
            <a:r>
              <a:rPr sz="1050" b="0">
                <a:solidFill>
                  <a:srgbClr val="535C64"/>
                </a:solidFill>
                <a:latin typeface="Arial"/>
                <a:ea typeface="Microsoft YaHei"/>
              </a:rPr>
              <a:t>by</a:t>
            </a:r>
            <a:r>
              <a:rPr sz="1050" b="0">
                <a:solidFill>
                  <a:srgbClr val="525A62"/>
                </a:solidFill>
                <a:latin typeface="Arial"/>
                <a:ea typeface="Microsoft YaHei"/>
              </a:rPr>
              <a:t> a </a:t>
            </a:r>
            <a:r>
              <a:rPr sz="1050" b="0">
                <a:solidFill>
                  <a:srgbClr val="717881"/>
                </a:solidFill>
                <a:latin typeface="Arial"/>
                <a:ea typeface="Microsoft YaHei"/>
              </a:rPr>
              <a:t>-$29</a:t>
            </a:r>
            <a:r>
              <a:rPr sz="1050" b="0">
                <a:solidFill>
                  <a:srgbClr val="50555E"/>
                </a:solidFill>
                <a:latin typeface="Arial"/>
                <a:ea typeface="Microsoft YaHei"/>
              </a:rPr>
              <a:t>,265</a:t>
            </a:r>
            <a:r>
              <a:rPr sz="1050" b="0">
                <a:solidFill>
                  <a:srgbClr val="7D818A"/>
                </a:solidFill>
                <a:latin typeface="Arial"/>
                <a:ea typeface="Microsoft YaHei"/>
              </a:rPr>
              <a:t> </a:t>
            </a:r>
            <a:r>
              <a:rPr sz="1050" b="0">
                <a:solidFill>
                  <a:srgbClr val="585F68"/>
                </a:solidFill>
                <a:latin typeface="Arial"/>
                <a:ea typeface="Microsoft YaHei"/>
              </a:rPr>
              <a:t>swing</a:t>
            </a:r>
            <a:r>
              <a:rPr sz="1050" b="0">
                <a:solidFill>
                  <a:srgbClr val="5F6770"/>
                </a:solidFill>
                <a:latin typeface="Arial"/>
                <a:ea typeface="Microsoft YaHei"/>
              </a:rPr>
              <a:t> in </a:t>
            </a:r>
            <a:r>
              <a:rPr sz="1050" b="0">
                <a:solidFill>
                  <a:srgbClr val="4A5159"/>
                </a:solidFill>
                <a:latin typeface="Arial"/>
                <a:ea typeface="Microsoft YaHei"/>
              </a:rPr>
              <a:t>other current </a:t>
            </a:r>
            <a:r>
              <a:rPr sz="1050" b="0">
                <a:solidFill>
                  <a:srgbClr val="50575E"/>
                </a:solidFill>
                <a:latin typeface="Arial"/>
                <a:ea typeface="Microsoft YaHei"/>
              </a:rPr>
              <a:t>liabilities</a:t>
            </a:r>
            <a:r>
              <a:rPr sz="1050" b="0">
                <a:solidFill>
                  <a:srgbClr val="49515A"/>
                </a:solidFill>
                <a:latin typeface="Arial"/>
                <a:ea typeface="Microsoft YaHei"/>
              </a:rPr>
              <a:t> and</a:t>
            </a:r>
          </a:p>
          <a:p>
            <a:pPr algn="l">
              <a:lnSpc>
                <a:spcPts val="1600"/>
              </a:lnSpc>
              <a:spcBef>
                <a:spcPts val="0"/>
              </a:spcBef>
              <a:spcAft>
                <a:spcPts val="0"/>
              </a:spcAft>
            </a:pPr>
            <a:r>
              <a:rPr sz="1050" b="0">
                <a:solidFill>
                  <a:srgbClr val="535A63"/>
                </a:solidFill>
                <a:latin typeface="Arial"/>
                <a:ea typeface="Microsoft YaHei"/>
              </a:rPr>
              <a:t>a </a:t>
            </a:r>
            <a:r>
              <a:rPr sz="1050" b="0">
                <a:solidFill>
                  <a:srgbClr val="999FA7"/>
                </a:solidFill>
                <a:latin typeface="Arial"/>
                <a:ea typeface="Microsoft YaHei"/>
              </a:rPr>
              <a:t>-</a:t>
            </a:r>
            <a:r>
              <a:rPr sz="1050" b="0">
                <a:solidFill>
                  <a:srgbClr val="5E6872"/>
                </a:solidFill>
                <a:latin typeface="Arial"/>
                <a:ea typeface="Microsoft YaHei"/>
              </a:rPr>
              <a:t>$1</a:t>
            </a:r>
            <a:r>
              <a:rPr sz="1050" b="0">
                <a:solidFill>
                  <a:srgbClr val="81878E"/>
                </a:solidFill>
                <a:latin typeface="Arial"/>
                <a:ea typeface="Microsoft YaHei"/>
              </a:rPr>
              <a:t>,</a:t>
            </a:r>
            <a:r>
              <a:rPr sz="1050" b="0">
                <a:solidFill>
                  <a:srgbClr val="515963"/>
                </a:solidFill>
                <a:latin typeface="Arial"/>
                <a:ea typeface="Microsoft YaHei"/>
              </a:rPr>
              <a:t>549 reduction in accounts payable</a:t>
            </a:r>
            <a:r>
              <a:rPr sz="1050" b="0">
                <a:solidFill>
                  <a:srgbClr val="505761"/>
                </a:solidFill>
                <a:latin typeface="Arial"/>
                <a:ea typeface="Microsoft YaHei"/>
              </a:rPr>
              <a:t> </a:t>
            </a:r>
            <a:r>
              <a:rPr sz="1050" b="0">
                <a:solidFill>
                  <a:srgbClr val="808D98"/>
                </a:solidFill>
                <a:latin typeface="Arial"/>
                <a:ea typeface="Microsoft YaHei"/>
              </a:rPr>
              <a:t>—</a:t>
            </a:r>
            <a:r>
              <a:rPr sz="1050" b="0">
                <a:solidFill>
                  <a:srgbClr val="505760"/>
                </a:solidFill>
                <a:latin typeface="Arial"/>
                <a:ea typeface="Microsoft YaHei"/>
              </a:rPr>
              <a:t> cash is</a:t>
            </a:r>
          </a:p>
          <a:p>
            <a:pPr algn="l">
              <a:lnSpc>
                <a:spcPts val="1600"/>
              </a:lnSpc>
              <a:spcBef>
                <a:spcPts val="0"/>
              </a:spcBef>
              <a:spcAft>
                <a:spcPts val="0"/>
              </a:spcAft>
            </a:pPr>
            <a:r>
              <a:rPr sz="1050" b="0">
                <a:solidFill>
                  <a:srgbClr val="4C5158"/>
                </a:solidFill>
                <a:latin typeface="Arial"/>
                <a:ea typeface="Microsoft YaHei"/>
              </a:rPr>
              <a:t>being</a:t>
            </a:r>
            <a:r>
              <a:rPr sz="1050" b="0">
                <a:solidFill>
                  <a:srgbClr val="505861"/>
                </a:solidFill>
                <a:latin typeface="Arial"/>
                <a:ea typeface="Microsoft YaHei"/>
              </a:rPr>
              <a:t> used</a:t>
            </a:r>
            <a:r>
              <a:rPr sz="1050" b="0">
                <a:solidFill>
                  <a:srgbClr val="575D66"/>
                </a:solidFill>
                <a:latin typeface="Arial"/>
                <a:ea typeface="Microsoft YaHei"/>
              </a:rPr>
              <a:t> to settle </a:t>
            </a:r>
            <a:r>
              <a:rPr sz="1050" b="0">
                <a:solidFill>
                  <a:srgbClr val="58626B"/>
                </a:solidFill>
                <a:latin typeface="Arial"/>
                <a:ea typeface="Microsoft YaHei"/>
              </a:rPr>
              <a:t>obligations faster</a:t>
            </a:r>
            <a:r>
              <a:rPr sz="1050" b="0">
                <a:solidFill>
                  <a:srgbClr val="575D66"/>
                </a:solidFill>
                <a:latin typeface="Arial"/>
                <a:ea typeface="Microsoft YaHei"/>
              </a:rPr>
              <a:t> </a:t>
            </a:r>
            <a:r>
              <a:rPr sz="1050" b="0">
                <a:solidFill>
                  <a:srgbClr val="58606A"/>
                </a:solidFill>
                <a:latin typeface="Arial"/>
                <a:ea typeface="Microsoft YaHei"/>
              </a:rPr>
              <a:t>than</a:t>
            </a:r>
            <a:r>
              <a:rPr sz="1050" b="0">
                <a:solidFill>
                  <a:srgbClr val="575D66"/>
                </a:solidFill>
                <a:latin typeface="Arial"/>
                <a:ea typeface="Microsoft YaHei"/>
              </a:rPr>
              <a:t> </a:t>
            </a:r>
            <a:r>
              <a:rPr sz="1050" b="0">
                <a:solidFill>
                  <a:srgbClr val="494C54"/>
                </a:solidFill>
                <a:latin typeface="Arial"/>
                <a:ea typeface="Microsoft YaHei"/>
              </a:rPr>
              <a:t>it</a:t>
            </a:r>
            <a:r>
              <a:rPr sz="1050" b="0">
                <a:solidFill>
                  <a:srgbClr val="5C5F6A"/>
                </a:solidFill>
                <a:latin typeface="Arial"/>
                <a:ea typeface="Microsoft YaHei"/>
              </a:rPr>
              <a:t> is</a:t>
            </a:r>
          </a:p>
          <a:p>
            <a:pPr algn="l">
              <a:lnSpc>
                <a:spcPts val="1600"/>
              </a:lnSpc>
              <a:spcBef>
                <a:spcPts val="0"/>
              </a:spcBef>
              <a:spcAft>
                <a:spcPts val="0"/>
              </a:spcAft>
            </a:pPr>
            <a:r>
              <a:rPr sz="1050" b="0">
                <a:solidFill>
                  <a:srgbClr val="575F69"/>
                </a:solidFill>
                <a:latin typeface="Arial"/>
                <a:ea typeface="Microsoft YaHei"/>
              </a:rPr>
              <a:t>being</a:t>
            </a:r>
            <a:r>
              <a:rPr sz="1050" b="0">
                <a:solidFill>
                  <a:srgbClr val="545C66"/>
                </a:solidFill>
                <a:latin typeface="Arial"/>
                <a:ea typeface="Microsoft YaHei"/>
              </a:rPr>
              <a:t> </a:t>
            </a:r>
            <a:r>
              <a:rPr sz="1050" b="0">
                <a:solidFill>
                  <a:srgbClr val="4D555F"/>
                </a:solidFill>
                <a:latin typeface="Arial"/>
                <a:ea typeface="Microsoft YaHei"/>
              </a:rPr>
              <a:t>collected</a:t>
            </a:r>
          </a:p>
        </p:txBody>
      </p:sp>
      <p:sp>
        <p:nvSpPr>
          <p:cNvPr id="26" name="TextBox 25"/>
          <p:cNvSpPr txBox="1"/>
          <p:nvPr/>
        </p:nvSpPr>
        <p:spPr>
          <a:xfrm>
            <a:off x="1276350" y="3613150"/>
            <a:ext cx="3092450" cy="158750"/>
          </a:xfrm>
          <a:prstGeom prst="rect">
            <a:avLst/>
          </a:prstGeom>
          <a:noFill/>
        </p:spPr>
        <p:txBody>
          <a:bodyPr wrap="none" lIns="0" tIns="0" rIns="0" bIns="0" anchor="ctr">
            <a:noAutofit/>
          </a:bodyPr>
          <a:lstStyle/>
          <a:p>
            <a:pPr algn="l"/>
            <a:r>
              <a:rPr sz="1200" b="1">
                <a:solidFill>
                  <a:srgbClr val="1B415C"/>
                </a:solidFill>
                <a:latin typeface="Arial"/>
                <a:ea typeface="Microsoft YaHei"/>
              </a:rPr>
              <a:t>Balance sheet buffer</a:t>
            </a:r>
            <a:r>
              <a:rPr sz="1200" b="1">
                <a:solidFill>
                  <a:srgbClr val="4C5962"/>
                </a:solidFill>
                <a:latin typeface="Arial"/>
                <a:ea typeface="Microsoft YaHei"/>
              </a:rPr>
              <a:t>: Cash on </a:t>
            </a:r>
            <a:r>
              <a:rPr sz="1200" b="1">
                <a:solidFill>
                  <a:srgbClr val="36454F"/>
                </a:solidFill>
                <a:latin typeface="Arial"/>
                <a:ea typeface="Microsoft YaHei"/>
              </a:rPr>
              <a:t>hand </a:t>
            </a:r>
            <a:r>
              <a:rPr sz="1200" b="1">
                <a:solidFill>
                  <a:srgbClr val="57626B"/>
                </a:solidFill>
                <a:latin typeface="Arial"/>
                <a:ea typeface="Microsoft YaHei"/>
              </a:rPr>
              <a:t>remains</a:t>
            </a:r>
          </a:p>
        </p:txBody>
      </p:sp>
      <p:sp>
        <p:nvSpPr>
          <p:cNvPr id="29" name="TextBox 28"/>
          <p:cNvSpPr txBox="1"/>
          <p:nvPr/>
        </p:nvSpPr>
        <p:spPr>
          <a:xfrm>
            <a:off x="1270000" y="3835400"/>
            <a:ext cx="2971800" cy="571500"/>
          </a:xfrm>
          <a:prstGeom prst="rect">
            <a:avLst/>
          </a:prstGeom>
          <a:noFill/>
        </p:spPr>
        <p:txBody>
          <a:bodyPr wrap="none" lIns="0" tIns="0" rIns="0" bIns="0" anchor="ctr">
            <a:noAutofit/>
          </a:bodyPr>
          <a:lstStyle/>
          <a:p>
            <a:pPr algn="l">
              <a:lnSpc>
                <a:spcPts val="1600"/>
              </a:lnSpc>
              <a:spcBef>
                <a:spcPts val="0"/>
              </a:spcBef>
              <a:spcAft>
                <a:spcPts val="0"/>
              </a:spcAft>
            </a:pPr>
            <a:r>
              <a:rPr sz="1150" b="0">
                <a:solidFill>
                  <a:srgbClr val="616C75"/>
                </a:solidFill>
                <a:latin typeface="Arial"/>
                <a:ea typeface="Microsoft YaHei"/>
              </a:rPr>
              <a:t>strong </a:t>
            </a:r>
            <a:r>
              <a:rPr sz="1150" b="0">
                <a:solidFill>
                  <a:srgbClr val="484F5B"/>
                </a:solidFill>
                <a:latin typeface="Arial"/>
                <a:ea typeface="Microsoft YaHei"/>
              </a:rPr>
              <a:t>at</a:t>
            </a:r>
            <a:r>
              <a:rPr sz="1150" b="0">
                <a:solidFill>
                  <a:srgbClr val="27333E"/>
                </a:solidFill>
                <a:latin typeface="Arial"/>
                <a:ea typeface="Microsoft YaHei"/>
              </a:rPr>
              <a:t> </a:t>
            </a:r>
            <a:r>
              <a:rPr sz="1150" b="0">
                <a:solidFill>
                  <a:srgbClr val="616978"/>
                </a:solidFill>
                <a:latin typeface="Arial"/>
                <a:ea typeface="Microsoft YaHei"/>
              </a:rPr>
              <a:t>$137,</a:t>
            </a:r>
            <a:r>
              <a:rPr sz="1150" b="0">
                <a:solidFill>
                  <a:srgbClr val="4F5967"/>
                </a:solidFill>
                <a:latin typeface="Arial"/>
                <a:ea typeface="Microsoft YaHei"/>
              </a:rPr>
              <a:t>923 </a:t>
            </a:r>
            <a:r>
              <a:rPr sz="1150" b="0">
                <a:solidFill>
                  <a:srgbClr val="717D88"/>
                </a:solidFill>
                <a:latin typeface="Arial"/>
                <a:ea typeface="Microsoft YaHei"/>
              </a:rPr>
              <a:t>and</a:t>
            </a:r>
            <a:r>
              <a:rPr sz="1150" b="0">
                <a:solidFill>
                  <a:srgbClr val="666F7A"/>
                </a:solidFill>
                <a:latin typeface="Arial"/>
                <a:ea typeface="Microsoft YaHei"/>
              </a:rPr>
              <a:t> the </a:t>
            </a:r>
            <a:r>
              <a:rPr sz="1150" b="0">
                <a:solidFill>
                  <a:srgbClr val="414E5C"/>
                </a:solidFill>
                <a:latin typeface="Arial"/>
                <a:ea typeface="Microsoft YaHei"/>
              </a:rPr>
              <a:t>Quick</a:t>
            </a:r>
            <a:r>
              <a:rPr sz="1150" b="0">
                <a:solidFill>
                  <a:srgbClr val="858E9A"/>
                </a:solidFill>
                <a:latin typeface="Arial"/>
                <a:ea typeface="Microsoft YaHei"/>
              </a:rPr>
              <a:t> </a:t>
            </a:r>
            <a:r>
              <a:rPr sz="1150" b="0">
                <a:solidFill>
                  <a:srgbClr val="555C68"/>
                </a:solidFill>
                <a:latin typeface="Arial"/>
                <a:ea typeface="Microsoft YaHei"/>
              </a:rPr>
              <a:t>Ratio</a:t>
            </a:r>
            <a:r>
              <a:rPr sz="1150" b="0">
                <a:solidFill>
                  <a:srgbClr val="57616C"/>
                </a:solidFill>
                <a:latin typeface="Arial"/>
                <a:ea typeface="Microsoft YaHei"/>
              </a:rPr>
              <a:t> is a</a:t>
            </a:r>
          </a:p>
          <a:p>
            <a:pPr algn="l">
              <a:lnSpc>
                <a:spcPts val="1600"/>
              </a:lnSpc>
              <a:spcBef>
                <a:spcPts val="0"/>
              </a:spcBef>
              <a:spcAft>
                <a:spcPts val="0"/>
              </a:spcAft>
            </a:pPr>
            <a:r>
              <a:rPr sz="1150" b="0">
                <a:solidFill>
                  <a:srgbClr val="4A5764"/>
                </a:solidFill>
                <a:latin typeface="Arial"/>
                <a:ea typeface="Microsoft YaHei"/>
              </a:rPr>
              <a:t>healthy</a:t>
            </a:r>
            <a:r>
              <a:rPr sz="1150" b="0">
                <a:solidFill>
                  <a:srgbClr val="4D5760"/>
                </a:solidFill>
                <a:latin typeface="Arial"/>
                <a:ea typeface="Microsoft YaHei"/>
              </a:rPr>
              <a:t> </a:t>
            </a:r>
            <a:r>
              <a:rPr sz="1150" b="0">
                <a:solidFill>
                  <a:srgbClr val="A1A5AA"/>
                </a:solidFill>
                <a:latin typeface="Arial"/>
                <a:ea typeface="Microsoft YaHei"/>
              </a:rPr>
              <a:t>1</a:t>
            </a:r>
            <a:r>
              <a:rPr sz="1150" b="0">
                <a:solidFill>
                  <a:srgbClr val="4B5560"/>
                </a:solidFill>
                <a:latin typeface="Arial"/>
                <a:ea typeface="Microsoft YaHei"/>
              </a:rPr>
              <a:t>.96:</a:t>
            </a:r>
            <a:r>
              <a:rPr sz="1150" b="0">
                <a:solidFill>
                  <a:srgbClr val="858B92"/>
                </a:solidFill>
                <a:latin typeface="Arial"/>
                <a:ea typeface="Microsoft YaHei"/>
              </a:rPr>
              <a:t>1</a:t>
            </a:r>
            <a:r>
              <a:rPr sz="1150" b="0">
                <a:solidFill>
                  <a:srgbClr val="565F66"/>
                </a:solidFill>
                <a:latin typeface="Arial"/>
                <a:ea typeface="Microsoft YaHei"/>
              </a:rPr>
              <a:t>, so </a:t>
            </a:r>
            <a:r>
              <a:rPr sz="1150" b="0">
                <a:solidFill>
                  <a:srgbClr val="697176"/>
                </a:solidFill>
                <a:latin typeface="Arial"/>
                <a:ea typeface="Microsoft YaHei"/>
              </a:rPr>
              <a:t>this </a:t>
            </a:r>
            <a:r>
              <a:rPr sz="1150" b="0">
                <a:solidFill>
                  <a:srgbClr val="404B57"/>
                </a:solidFill>
                <a:latin typeface="Arial"/>
                <a:ea typeface="Microsoft YaHei"/>
              </a:rPr>
              <a:t>is</a:t>
            </a:r>
            <a:r>
              <a:rPr sz="1150" b="0">
                <a:solidFill>
                  <a:srgbClr val="69737C"/>
                </a:solidFill>
                <a:latin typeface="Arial"/>
                <a:ea typeface="Microsoft YaHei"/>
              </a:rPr>
              <a:t> not an</a:t>
            </a:r>
            <a:r>
              <a:rPr sz="1150" b="0">
                <a:solidFill>
                  <a:srgbClr val="3F4755"/>
                </a:solidFill>
                <a:latin typeface="Arial"/>
                <a:ea typeface="Microsoft YaHei"/>
              </a:rPr>
              <a:t> </a:t>
            </a:r>
            <a:r>
              <a:rPr sz="1150" b="0">
                <a:solidFill>
                  <a:srgbClr val="515D67"/>
                </a:solidFill>
                <a:latin typeface="Arial"/>
                <a:ea typeface="Microsoft YaHei"/>
              </a:rPr>
              <a:t>emergency</a:t>
            </a:r>
          </a:p>
          <a:p>
            <a:pPr algn="l">
              <a:lnSpc>
                <a:spcPts val="1600"/>
              </a:lnSpc>
              <a:spcBef>
                <a:spcPts val="0"/>
              </a:spcBef>
              <a:spcAft>
                <a:spcPts val="0"/>
              </a:spcAft>
            </a:pPr>
            <a:r>
              <a:rPr sz="1150" b="0">
                <a:solidFill>
                  <a:srgbClr val="56606B"/>
                </a:solidFill>
                <a:latin typeface="Arial"/>
                <a:ea typeface="Microsoft YaHei"/>
              </a:rPr>
              <a:t>but it is a signal</a:t>
            </a:r>
          </a:p>
        </p:txBody>
      </p:sp>
      <p:sp>
        <p:nvSpPr>
          <p:cNvPr id="36" name="TextBox 35"/>
          <p:cNvSpPr txBox="1"/>
          <p:nvPr/>
        </p:nvSpPr>
        <p:spPr>
          <a:xfrm>
            <a:off x="1276350" y="4813300"/>
            <a:ext cx="3244850" cy="177800"/>
          </a:xfrm>
          <a:prstGeom prst="rect">
            <a:avLst/>
          </a:prstGeom>
          <a:noFill/>
        </p:spPr>
        <p:txBody>
          <a:bodyPr wrap="none" lIns="0" tIns="0" rIns="0" bIns="0" anchor="ctr">
            <a:noAutofit/>
          </a:bodyPr>
          <a:lstStyle/>
          <a:p>
            <a:pPr algn="l"/>
            <a:r>
              <a:rPr sz="1100" b="1">
                <a:solidFill>
                  <a:srgbClr val="153C58"/>
                </a:solidFill>
                <a:latin typeface="Arial"/>
                <a:ea typeface="Microsoft YaHei"/>
              </a:rPr>
              <a:t>Implication:</a:t>
            </a:r>
            <a:r>
              <a:rPr sz="1100" b="1">
                <a:solidFill>
                  <a:srgbClr val="42505E"/>
                </a:solidFill>
                <a:latin typeface="Arial"/>
                <a:ea typeface="Microsoft YaHei"/>
              </a:rPr>
              <a:t> Reported </a:t>
            </a:r>
            <a:r>
              <a:rPr sz="1100" b="1">
                <a:solidFill>
                  <a:srgbClr val="4F5764"/>
                </a:solidFill>
                <a:latin typeface="Arial"/>
                <a:ea typeface="Microsoft YaHei"/>
              </a:rPr>
              <a:t>profit</a:t>
            </a:r>
            <a:r>
              <a:rPr sz="1100" b="1">
                <a:solidFill>
                  <a:srgbClr val="454B57"/>
                </a:solidFill>
                <a:latin typeface="Arial"/>
                <a:ea typeface="Microsoft YaHei"/>
              </a:rPr>
              <a:t> and cash</a:t>
            </a:r>
            <a:r>
              <a:rPr sz="1100" b="1">
                <a:solidFill>
                  <a:srgbClr val="747E88"/>
                </a:solidFill>
                <a:latin typeface="Arial"/>
                <a:ea typeface="Microsoft YaHei"/>
              </a:rPr>
              <a:t> </a:t>
            </a:r>
            <a:r>
              <a:rPr sz="1100" b="1">
                <a:solidFill>
                  <a:srgbClr val="4B565F"/>
                </a:solidFill>
                <a:latin typeface="Arial"/>
                <a:ea typeface="Microsoft YaHei"/>
              </a:rPr>
              <a:t>generation</a:t>
            </a:r>
          </a:p>
        </p:txBody>
      </p:sp>
      <p:sp>
        <p:nvSpPr>
          <p:cNvPr id="38" name="TextBox 37"/>
          <p:cNvSpPr txBox="1"/>
          <p:nvPr/>
        </p:nvSpPr>
        <p:spPr>
          <a:xfrm>
            <a:off x="1263650" y="5029200"/>
            <a:ext cx="3232150" cy="323850"/>
          </a:xfrm>
          <a:prstGeom prst="rect">
            <a:avLst/>
          </a:prstGeom>
          <a:noFill/>
        </p:spPr>
        <p:txBody>
          <a:bodyPr wrap="none" lIns="0" tIns="0" rIns="0" bIns="0" anchor="ctr">
            <a:noAutofit/>
          </a:bodyPr>
          <a:lstStyle/>
          <a:p>
            <a:pPr algn="l">
              <a:lnSpc>
                <a:spcPts val="1450"/>
              </a:lnSpc>
              <a:spcBef>
                <a:spcPts val="0"/>
              </a:spcBef>
              <a:spcAft>
                <a:spcPts val="0"/>
              </a:spcAft>
            </a:pPr>
            <a:r>
              <a:rPr sz="1050" b="0">
                <a:solidFill>
                  <a:srgbClr val="4F5964"/>
                </a:solidFill>
                <a:latin typeface="Arial"/>
                <a:ea typeface="Microsoft YaHei"/>
              </a:rPr>
              <a:t>are </a:t>
            </a:r>
            <a:r>
              <a:rPr sz="1050" b="0">
                <a:solidFill>
                  <a:srgbClr val="485058"/>
                </a:solidFill>
                <a:latin typeface="Arial"/>
                <a:ea typeface="Microsoft YaHei"/>
              </a:rPr>
              <a:t>currently</a:t>
            </a:r>
            <a:r>
              <a:rPr sz="1050" b="0">
                <a:solidFill>
                  <a:srgbClr val="525B64"/>
                </a:solidFill>
                <a:latin typeface="Arial"/>
                <a:ea typeface="Microsoft YaHei"/>
              </a:rPr>
              <a:t> </a:t>
            </a:r>
            <a:r>
              <a:rPr sz="1050" b="0">
                <a:solidFill>
                  <a:srgbClr val="535A64"/>
                </a:solidFill>
                <a:latin typeface="Arial"/>
                <a:ea typeface="Microsoft YaHei"/>
              </a:rPr>
              <a:t>disconnected</a:t>
            </a:r>
            <a:r>
              <a:rPr sz="1050" b="0">
                <a:solidFill>
                  <a:srgbClr val="797C86"/>
                </a:solidFill>
                <a:latin typeface="Arial"/>
                <a:ea typeface="Microsoft YaHei"/>
              </a:rPr>
              <a:t>,</a:t>
            </a:r>
            <a:r>
              <a:rPr sz="1050" b="0">
                <a:solidFill>
                  <a:srgbClr val="525A64"/>
                </a:solidFill>
                <a:latin typeface="Arial"/>
                <a:ea typeface="Microsoft YaHei"/>
              </a:rPr>
              <a:t> which limits how much</a:t>
            </a:r>
          </a:p>
          <a:p>
            <a:pPr algn="l">
              <a:lnSpc>
                <a:spcPts val="1450"/>
              </a:lnSpc>
              <a:spcBef>
                <a:spcPts val="0"/>
              </a:spcBef>
              <a:spcAft>
                <a:spcPts val="0"/>
              </a:spcAft>
            </a:pPr>
            <a:r>
              <a:rPr sz="1050" b="0">
                <a:solidFill>
                  <a:srgbClr val="4B525C"/>
                </a:solidFill>
                <a:latin typeface="Arial"/>
                <a:ea typeface="Microsoft YaHei"/>
              </a:rPr>
              <a:t>of</a:t>
            </a:r>
            <a:r>
              <a:rPr sz="1050" b="0">
                <a:solidFill>
                  <a:srgbClr val="565E67"/>
                </a:solidFill>
                <a:latin typeface="Arial"/>
                <a:ea typeface="Microsoft YaHei"/>
              </a:rPr>
              <a:t> </a:t>
            </a:r>
            <a:r>
              <a:rPr sz="1050" b="0">
                <a:solidFill>
                  <a:srgbClr val="636A74"/>
                </a:solidFill>
                <a:latin typeface="Arial"/>
                <a:ea typeface="Microsoft YaHei"/>
              </a:rPr>
              <a:t>this</a:t>
            </a:r>
            <a:r>
              <a:rPr sz="1050" b="0">
                <a:solidFill>
                  <a:srgbClr val="565E67"/>
                </a:solidFill>
                <a:latin typeface="Arial"/>
                <a:ea typeface="Microsoft YaHei"/>
              </a:rPr>
              <a:t> </a:t>
            </a:r>
            <a:r>
              <a:rPr sz="1050" b="0">
                <a:solidFill>
                  <a:srgbClr val="555D69"/>
                </a:solidFill>
                <a:latin typeface="Arial"/>
                <a:ea typeface="Microsoft YaHei"/>
              </a:rPr>
              <a:t>profit</a:t>
            </a:r>
            <a:r>
              <a:rPr sz="1050" b="0">
                <a:solidFill>
                  <a:srgbClr val="565E67"/>
                </a:solidFill>
                <a:latin typeface="Arial"/>
                <a:ea typeface="Microsoft YaHei"/>
              </a:rPr>
              <a:t> </a:t>
            </a:r>
            <a:r>
              <a:rPr sz="1050" b="0">
                <a:solidFill>
                  <a:srgbClr val="3D4651"/>
                </a:solidFill>
                <a:latin typeface="Arial"/>
                <a:ea typeface="Microsoft YaHei"/>
              </a:rPr>
              <a:t>is</a:t>
            </a:r>
            <a:r>
              <a:rPr sz="1050" b="0">
                <a:solidFill>
                  <a:srgbClr val="586067"/>
                </a:solidFill>
                <a:latin typeface="Arial"/>
                <a:ea typeface="Microsoft YaHei"/>
              </a:rPr>
              <a:t> actually available</a:t>
            </a:r>
            <a:r>
              <a:rPr sz="1050" b="0">
                <a:solidFill>
                  <a:srgbClr val="565E67"/>
                </a:solidFill>
                <a:latin typeface="Arial"/>
                <a:ea typeface="Microsoft YaHei"/>
              </a:rPr>
              <a:t> to reinvest </a:t>
            </a:r>
            <a:r>
              <a:rPr sz="1050" b="0">
                <a:solidFill>
                  <a:srgbClr val="6A7079"/>
                </a:solidFill>
                <a:latin typeface="Arial"/>
                <a:ea typeface="Microsoft YaHei"/>
              </a:rPr>
              <a:t>in</a:t>
            </a:r>
          </a:p>
        </p:txBody>
      </p:sp>
      <p:sp>
        <p:nvSpPr>
          <p:cNvPr id="42" name="TextBox 41"/>
          <p:cNvSpPr txBox="1"/>
          <p:nvPr/>
        </p:nvSpPr>
        <p:spPr>
          <a:xfrm>
            <a:off x="1263650" y="5422900"/>
            <a:ext cx="469900" cy="165100"/>
          </a:xfrm>
          <a:prstGeom prst="rect">
            <a:avLst/>
          </a:prstGeom>
          <a:noFill/>
        </p:spPr>
        <p:txBody>
          <a:bodyPr wrap="none" lIns="0" tIns="0" rIns="0" bIns="0" anchor="ctr">
            <a:noAutofit/>
          </a:bodyPr>
          <a:lstStyle/>
          <a:p>
            <a:pPr algn="l"/>
            <a:r>
              <a:rPr sz="1200" b="0">
                <a:solidFill>
                  <a:srgbClr val="555F6C"/>
                </a:solidFill>
                <a:latin typeface="Arial"/>
                <a:ea typeface="Microsoft YaHei"/>
              </a:rPr>
              <a:t>growth</a:t>
            </a:r>
          </a:p>
        </p:txBody>
      </p:sp>
      <p:sp>
        <p:nvSpPr>
          <p:cNvPr id="47" name="TextBox 46"/>
          <p:cNvSpPr txBox="1"/>
          <p:nvPr/>
        </p:nvSpPr>
        <p:spPr>
          <a:xfrm>
            <a:off x="2012950" y="6248400"/>
            <a:ext cx="5638800" cy="349250"/>
          </a:xfrm>
          <a:prstGeom prst="rect">
            <a:avLst/>
          </a:prstGeom>
          <a:noFill/>
        </p:spPr>
        <p:txBody>
          <a:bodyPr wrap="none" lIns="0" tIns="0" rIns="0" bIns="0" anchor="ctr">
            <a:noAutofit/>
          </a:bodyPr>
          <a:lstStyle/>
          <a:p>
            <a:pPr algn="l">
              <a:lnSpc>
                <a:spcPts val="1500"/>
              </a:lnSpc>
              <a:spcBef>
                <a:spcPts val="0"/>
              </a:spcBef>
              <a:spcAft>
                <a:spcPts val="0"/>
              </a:spcAft>
            </a:pPr>
            <a:r>
              <a:rPr sz="1050" b="0">
                <a:solidFill>
                  <a:srgbClr val="B1C2CC"/>
                </a:solidFill>
                <a:latin typeface="Arial"/>
                <a:ea typeface="Microsoft YaHei"/>
              </a:rPr>
              <a:t>Strong </a:t>
            </a:r>
            <a:r>
              <a:rPr sz="1050" b="0">
                <a:solidFill>
                  <a:srgbClr val="A9BCC7"/>
                </a:solidFill>
                <a:latin typeface="Arial"/>
                <a:ea typeface="Microsoft YaHei"/>
              </a:rPr>
              <a:t>liquidity</a:t>
            </a:r>
            <a:r>
              <a:rPr sz="1050" b="0">
                <a:solidFill>
                  <a:srgbClr val="B7C7CF"/>
                </a:solidFill>
                <a:latin typeface="Arial"/>
                <a:ea typeface="Microsoft YaHei"/>
              </a:rPr>
              <a:t> provides a </a:t>
            </a:r>
            <a:r>
              <a:rPr sz="1050" b="0">
                <a:solidFill>
                  <a:srgbClr val="A4B6C4"/>
                </a:solidFill>
                <a:latin typeface="Arial"/>
                <a:ea typeface="Microsoft YaHei"/>
              </a:rPr>
              <a:t>buffer,</a:t>
            </a:r>
            <a:r>
              <a:rPr sz="1050" b="0">
                <a:solidFill>
                  <a:srgbClr val="C5D3DA"/>
                </a:solidFill>
                <a:latin typeface="Arial"/>
                <a:ea typeface="Microsoft YaHei"/>
              </a:rPr>
              <a:t> </a:t>
            </a:r>
            <a:r>
              <a:rPr sz="1050" b="0">
                <a:solidFill>
                  <a:srgbClr val="B2C3CD"/>
                </a:solidFill>
                <a:latin typeface="Arial"/>
                <a:ea typeface="Microsoft YaHei"/>
              </a:rPr>
              <a:t>but</a:t>
            </a:r>
            <a:r>
              <a:rPr sz="1050" b="0">
                <a:solidFill>
                  <a:srgbClr val="A6B8C3"/>
                </a:solidFill>
                <a:latin typeface="Arial"/>
                <a:ea typeface="Microsoft YaHei"/>
              </a:rPr>
              <a:t> </a:t>
            </a:r>
            <a:r>
              <a:rPr sz="1050" b="0">
                <a:solidFill>
                  <a:srgbClr val="B0C1CA"/>
                </a:solidFill>
                <a:latin typeface="Arial"/>
                <a:ea typeface="Microsoft YaHei"/>
              </a:rPr>
              <a:t>cash outflows from</a:t>
            </a:r>
            <a:r>
              <a:rPr sz="1050" b="0">
                <a:solidFill>
                  <a:srgbClr val="D9E6EA"/>
                </a:solidFill>
                <a:latin typeface="Arial"/>
                <a:ea typeface="Microsoft YaHei"/>
              </a:rPr>
              <a:t> </a:t>
            </a:r>
            <a:r>
              <a:rPr sz="1050" b="0">
                <a:solidFill>
                  <a:srgbClr val="B7C6CE"/>
                </a:solidFill>
                <a:latin typeface="Arial"/>
                <a:ea typeface="Microsoft YaHei"/>
              </a:rPr>
              <a:t>working-capital obligations</a:t>
            </a:r>
            <a:r>
              <a:rPr sz="1050" b="0">
                <a:solidFill>
                  <a:srgbClr val="7492A2"/>
                </a:solidFill>
                <a:latin typeface="Arial"/>
                <a:ea typeface="Microsoft YaHei"/>
              </a:rPr>
              <a:t> </a:t>
            </a:r>
            <a:r>
              <a:rPr sz="1050" b="0">
                <a:solidFill>
                  <a:srgbClr val="AEC0CC"/>
                </a:solidFill>
                <a:latin typeface="Arial"/>
                <a:ea typeface="Microsoft YaHei"/>
              </a:rPr>
              <a:t>are</a:t>
            </a:r>
          </a:p>
          <a:p>
            <a:pPr algn="l">
              <a:lnSpc>
                <a:spcPts val="1500"/>
              </a:lnSpc>
              <a:spcBef>
                <a:spcPts val="0"/>
              </a:spcBef>
              <a:spcAft>
                <a:spcPts val="0"/>
              </a:spcAft>
            </a:pPr>
            <a:r>
              <a:rPr sz="1050" b="0">
                <a:solidFill>
                  <a:srgbClr val="AFBFCA"/>
                </a:solidFill>
                <a:latin typeface="Arial"/>
                <a:ea typeface="Microsoft YaHei"/>
              </a:rPr>
              <a:t>driving</a:t>
            </a:r>
            <a:r>
              <a:rPr sz="1050" b="0">
                <a:solidFill>
                  <a:srgbClr val="809EAC"/>
                </a:solidFill>
                <a:latin typeface="Arial"/>
                <a:ea typeface="Microsoft YaHei"/>
              </a:rPr>
              <a:t> </a:t>
            </a:r>
            <a:r>
              <a:rPr sz="1050" b="0">
                <a:solidFill>
                  <a:srgbClr val="AABEC9"/>
                </a:solidFill>
                <a:latin typeface="Arial"/>
                <a:ea typeface="Microsoft YaHei"/>
              </a:rPr>
              <a:t>negative cash </a:t>
            </a:r>
            <a:r>
              <a:rPr sz="1050" b="0">
                <a:solidFill>
                  <a:srgbClr val="A4B9C3"/>
                </a:solidFill>
                <a:latin typeface="Arial"/>
                <a:ea typeface="Microsoft YaHei"/>
              </a:rPr>
              <a:t>flow</a:t>
            </a:r>
            <a:r>
              <a:rPr sz="1050" b="0">
                <a:solidFill>
                  <a:srgbClr val="AEC0C9"/>
                </a:solidFill>
                <a:latin typeface="Arial"/>
                <a:ea typeface="Microsoft YaHei"/>
              </a:rPr>
              <a:t> despite </a:t>
            </a:r>
            <a:r>
              <a:rPr sz="1050" b="0">
                <a:solidFill>
                  <a:srgbClr val="9AB2BF"/>
                </a:solidFill>
                <a:latin typeface="Arial"/>
                <a:ea typeface="Microsoft YaHei"/>
              </a:rPr>
              <a:t>solid</a:t>
            </a:r>
            <a:r>
              <a:rPr sz="1050" b="0">
                <a:solidFill>
                  <a:srgbClr val="CDD5DD"/>
                </a:solidFill>
                <a:latin typeface="Arial"/>
                <a:ea typeface="Microsoft YaHei"/>
              </a:rPr>
              <a:t> </a:t>
            </a:r>
            <a:r>
              <a:rPr sz="1050" b="0">
                <a:solidFill>
                  <a:srgbClr val="ABBDC5"/>
                </a:solidFill>
                <a:latin typeface="Arial"/>
                <a:ea typeface="Microsoft YaHei"/>
              </a:rPr>
              <a:t>accounting </a:t>
            </a:r>
            <a:r>
              <a:rPr sz="1050" b="0">
                <a:solidFill>
                  <a:srgbClr val="ADBCC3"/>
                </a:solidFill>
                <a:latin typeface="Arial"/>
                <a:ea typeface="Microsoft YaHei"/>
              </a:rPr>
              <a:t>profit.</a:t>
            </a:r>
          </a:p>
        </p:txBody>
      </p:sp>
      <p:sp>
        <p:nvSpPr>
          <p:cNvPr id="48" name="TextBox 47"/>
          <p:cNvSpPr txBox="1"/>
          <p:nvPr/>
        </p:nvSpPr>
        <p:spPr>
          <a:xfrm>
            <a:off x="508000" y="6337300"/>
            <a:ext cx="1047750" cy="171450"/>
          </a:xfrm>
          <a:prstGeom prst="rect">
            <a:avLst/>
          </a:prstGeom>
          <a:noFill/>
        </p:spPr>
        <p:txBody>
          <a:bodyPr wrap="none" lIns="0" tIns="0" rIns="0" bIns="0" anchor="ctr">
            <a:noAutofit/>
          </a:bodyPr>
          <a:lstStyle/>
          <a:p>
            <a:pPr algn="l"/>
            <a:r>
              <a:rPr sz="1500" b="1">
                <a:solidFill>
                  <a:srgbClr val="F0F4F5"/>
                </a:solidFill>
                <a:latin typeface="Arial"/>
                <a:ea typeface="Microsoft YaHei"/>
              </a:rPr>
              <a:t>Bottom Line</a:t>
            </a:r>
          </a:p>
        </p:txBody>
      </p:sp>
      <p:pic>
        <p:nvPicPr>
          <p:cNvPr id="51" name="Picture 50">
            <a:extLst>
              <a:ext uri="{FF2B5EF4-FFF2-40B4-BE49-F238E27FC236}">
                <a16:creationId xmlns:a16="http://schemas.microsoft.com/office/drawing/2014/main" id="{735FC4F9-12E1-CAB7-4544-4B41E7C2C2D6}"/>
              </a:ext>
            </a:extLst>
          </p:cNvPr>
          <p:cNvPicPr>
            <a:picLocks noChangeAspect="1"/>
          </p:cNvPicPr>
          <p:nvPr/>
        </p:nvPicPr>
        <p:blipFill>
          <a:blip r:embed="rId5"/>
          <a:stretch>
            <a:fillRect/>
          </a:stretch>
        </p:blipFill>
        <p:spPr>
          <a:xfrm>
            <a:off x="4815117" y="678271"/>
            <a:ext cx="7324265" cy="536146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7.png"/>
          <p:cNvPicPr>
            <a:picLocks noChangeAspect="1"/>
          </p:cNvPicPr>
          <p:nvPr/>
        </p:nvPicPr>
        <p:blipFill>
          <a:blip r:embed="rId3"/>
          <a:stretch>
            <a:fillRect/>
          </a:stretch>
        </p:blipFill>
        <p:spPr>
          <a:xfrm>
            <a:off x="0" y="0"/>
            <a:ext cx="12192000" cy="6858000"/>
          </a:xfrm>
          <a:prstGeom prst="rect">
            <a:avLst/>
          </a:prstGeom>
        </p:spPr>
      </p:pic>
      <p:pic>
        <p:nvPicPr>
          <p:cNvPr id="3" name="Picture 2" descr="el_7_0.png"/>
          <p:cNvPicPr>
            <a:picLocks noChangeAspect="1"/>
          </p:cNvPicPr>
          <p:nvPr/>
        </p:nvPicPr>
        <p:blipFill>
          <a:blip r:embed="rId4"/>
          <a:stretch>
            <a:fillRect/>
          </a:stretch>
        </p:blipFill>
        <p:spPr>
          <a:xfrm>
            <a:off x="311150" y="533400"/>
            <a:ext cx="11766550" cy="6102350"/>
          </a:xfrm>
          <a:prstGeom prst="rect">
            <a:avLst/>
          </a:prstGeom>
        </p:spPr>
      </p:pic>
      <p:pic>
        <p:nvPicPr>
          <p:cNvPr id="4" name="Picture 3" descr="el_7_1.png"/>
          <p:cNvPicPr>
            <a:picLocks noChangeAspect="1"/>
          </p:cNvPicPr>
          <p:nvPr/>
        </p:nvPicPr>
        <p:blipFill>
          <a:blip r:embed="rId5"/>
          <a:stretch>
            <a:fillRect/>
          </a:stretch>
        </p:blipFill>
        <p:spPr>
          <a:xfrm>
            <a:off x="88900" y="6496050"/>
            <a:ext cx="196850" cy="69850"/>
          </a:xfrm>
          <a:prstGeom prst="rect">
            <a:avLst/>
          </a:prstGeom>
        </p:spPr>
      </p:pic>
      <p:sp>
        <p:nvSpPr>
          <p:cNvPr id="5" name="TextBox 4"/>
          <p:cNvSpPr txBox="1"/>
          <p:nvPr/>
        </p:nvSpPr>
        <p:spPr>
          <a:xfrm>
            <a:off x="336550" y="311150"/>
            <a:ext cx="7613650" cy="406400"/>
          </a:xfrm>
          <a:prstGeom prst="rect">
            <a:avLst/>
          </a:prstGeom>
          <a:noFill/>
        </p:spPr>
        <p:txBody>
          <a:bodyPr wrap="none" lIns="0" tIns="0" rIns="0" bIns="0" anchor="ctr">
            <a:noAutofit/>
          </a:bodyPr>
          <a:lstStyle/>
          <a:p>
            <a:pPr algn="l"/>
            <a:r>
              <a:rPr sz="2950" b="1">
                <a:solidFill>
                  <a:srgbClr val="070E1F"/>
                </a:solidFill>
                <a:latin typeface="Arial"/>
                <a:ea typeface="Microsoft YaHei"/>
              </a:rPr>
              <a:t>Discussion: Mapping Our Growth Trajectory</a:t>
            </a:r>
          </a:p>
        </p:txBody>
      </p:sp>
      <p:sp>
        <p:nvSpPr>
          <p:cNvPr id="6" name="TextBox 5"/>
          <p:cNvSpPr txBox="1"/>
          <p:nvPr/>
        </p:nvSpPr>
        <p:spPr>
          <a:xfrm>
            <a:off x="7816850" y="1123950"/>
            <a:ext cx="2425700" cy="133350"/>
          </a:xfrm>
          <a:prstGeom prst="rect">
            <a:avLst/>
          </a:prstGeom>
          <a:noFill/>
        </p:spPr>
        <p:txBody>
          <a:bodyPr wrap="none" lIns="0" tIns="0" rIns="0" bIns="0" anchor="ctr">
            <a:noAutofit/>
          </a:bodyPr>
          <a:lstStyle/>
          <a:p>
            <a:pPr algn="l"/>
            <a:r>
              <a:rPr sz="1150" b="1">
                <a:solidFill>
                  <a:srgbClr val="DDE5EA"/>
                </a:solidFill>
                <a:latin typeface="Arial"/>
                <a:ea typeface="Microsoft YaHei"/>
              </a:rPr>
              <a:t>GROWTH FROM </a:t>
            </a:r>
            <a:r>
              <a:rPr sz="1150" b="1">
                <a:solidFill>
                  <a:srgbClr val="EAF0F2"/>
                </a:solidFill>
                <a:latin typeface="Arial"/>
                <a:ea typeface="Microsoft YaHei"/>
              </a:rPr>
              <a:t>Oct</a:t>
            </a:r>
            <a:r>
              <a:rPr sz="1150" b="1">
                <a:solidFill>
                  <a:srgbClr val="DDE4E9"/>
                </a:solidFill>
                <a:latin typeface="Arial"/>
                <a:ea typeface="Microsoft YaHei"/>
              </a:rPr>
              <a:t> 2018 to Oct 2019</a:t>
            </a:r>
          </a:p>
        </p:txBody>
      </p:sp>
      <p:sp>
        <p:nvSpPr>
          <p:cNvPr id="7" name="TextBox 6"/>
          <p:cNvSpPr txBox="1"/>
          <p:nvPr/>
        </p:nvSpPr>
        <p:spPr>
          <a:xfrm>
            <a:off x="1638300" y="1231900"/>
            <a:ext cx="1098550" cy="209550"/>
          </a:xfrm>
          <a:prstGeom prst="rect">
            <a:avLst/>
          </a:prstGeom>
          <a:noFill/>
        </p:spPr>
        <p:txBody>
          <a:bodyPr wrap="none" lIns="0" tIns="0" rIns="0" bIns="0" anchor="ctr">
            <a:noAutofit/>
          </a:bodyPr>
          <a:lstStyle/>
          <a:p>
            <a:pPr algn="l"/>
            <a:r>
              <a:rPr sz="1450" b="1">
                <a:solidFill>
                  <a:srgbClr val="1B2243"/>
                </a:solidFill>
                <a:latin typeface="Arial"/>
                <a:ea typeface="Microsoft YaHei"/>
              </a:rPr>
              <a:t>Key Finding:</a:t>
            </a:r>
          </a:p>
        </p:txBody>
      </p:sp>
      <p:sp>
        <p:nvSpPr>
          <p:cNvPr id="8" name="TextBox 7"/>
          <p:cNvSpPr txBox="1"/>
          <p:nvPr/>
        </p:nvSpPr>
        <p:spPr>
          <a:xfrm>
            <a:off x="641350" y="1511300"/>
            <a:ext cx="520700" cy="482600"/>
          </a:xfrm>
          <a:prstGeom prst="rect">
            <a:avLst/>
          </a:prstGeom>
          <a:noFill/>
        </p:spPr>
        <p:txBody>
          <a:bodyPr wrap="none" lIns="0" tIns="0" rIns="0" bIns="0" anchor="ctr">
            <a:noAutofit/>
          </a:bodyPr>
          <a:lstStyle/>
          <a:p>
            <a:pPr algn="l"/>
            <a:r>
              <a:rPr sz="3750" b="1">
                <a:solidFill>
                  <a:srgbClr val="054766"/>
                </a:solidFill>
                <a:latin typeface="Arial"/>
                <a:ea typeface="Microsoft YaHei"/>
              </a:rPr>
              <a:t>01</a:t>
            </a:r>
          </a:p>
        </p:txBody>
      </p:sp>
      <p:sp>
        <p:nvSpPr>
          <p:cNvPr id="9" name="TextBox 8"/>
          <p:cNvSpPr txBox="1"/>
          <p:nvPr/>
        </p:nvSpPr>
        <p:spPr>
          <a:xfrm>
            <a:off x="1638300" y="1524000"/>
            <a:ext cx="3784600" cy="920750"/>
          </a:xfrm>
          <a:prstGeom prst="rect">
            <a:avLst/>
          </a:prstGeom>
          <a:noFill/>
        </p:spPr>
        <p:txBody>
          <a:bodyPr wrap="none" lIns="0" tIns="0" rIns="0" bIns="0" anchor="ctr">
            <a:noAutofit/>
          </a:bodyPr>
          <a:lstStyle/>
          <a:p>
            <a:pPr algn="l">
              <a:lnSpc>
                <a:spcPts val="1550"/>
              </a:lnSpc>
              <a:spcBef>
                <a:spcPts val="0"/>
              </a:spcBef>
              <a:spcAft>
                <a:spcPts val="0"/>
              </a:spcAft>
            </a:pPr>
            <a:r>
              <a:rPr sz="1050" b="0">
                <a:solidFill>
                  <a:srgbClr val="808087"/>
                </a:solidFill>
                <a:latin typeface="Arial"/>
                <a:ea typeface="Microsoft YaHei"/>
              </a:rPr>
              <a:t>Our</a:t>
            </a:r>
            <a:r>
              <a:rPr sz="1050" b="0">
                <a:solidFill>
                  <a:srgbClr val="6D6E74"/>
                </a:solidFill>
                <a:latin typeface="Arial"/>
                <a:ea typeface="Microsoft YaHei"/>
              </a:rPr>
              <a:t> twelve-month</a:t>
            </a:r>
            <a:r>
              <a:rPr sz="1050" b="0">
                <a:solidFill>
                  <a:srgbClr val="BBBDC1"/>
                </a:solidFill>
                <a:latin typeface="Arial"/>
                <a:ea typeface="Microsoft YaHei"/>
              </a:rPr>
              <a:t> </a:t>
            </a:r>
            <a:r>
              <a:rPr sz="1050" b="0">
                <a:solidFill>
                  <a:srgbClr val="7D8086"/>
                </a:solidFill>
                <a:latin typeface="Arial"/>
                <a:ea typeface="Microsoft YaHei"/>
              </a:rPr>
              <a:t>trend</a:t>
            </a:r>
            <a:r>
              <a:rPr sz="1050" b="0">
                <a:solidFill>
                  <a:srgbClr val="6F7278"/>
                </a:solidFill>
                <a:latin typeface="Arial"/>
                <a:ea typeface="Microsoft YaHei"/>
              </a:rPr>
              <a:t> places </a:t>
            </a:r>
            <a:r>
              <a:rPr sz="1050" b="0">
                <a:solidFill>
                  <a:srgbClr val="57585F"/>
                </a:solidFill>
                <a:latin typeface="Arial"/>
                <a:ea typeface="Microsoft YaHei"/>
              </a:rPr>
              <a:t>the</a:t>
            </a:r>
            <a:r>
              <a:rPr sz="1050" b="0">
                <a:solidFill>
                  <a:srgbClr val="6F7278"/>
                </a:solidFill>
                <a:latin typeface="Arial"/>
                <a:ea typeface="Microsoft YaHei"/>
              </a:rPr>
              <a:t> </a:t>
            </a:r>
            <a:r>
              <a:rPr sz="1050" b="0">
                <a:solidFill>
                  <a:srgbClr val="6F7279"/>
                </a:solidFill>
                <a:latin typeface="Arial"/>
                <a:ea typeface="Microsoft YaHei"/>
              </a:rPr>
              <a:t>business </a:t>
            </a:r>
            <a:r>
              <a:rPr sz="1050" b="0">
                <a:solidFill>
                  <a:srgbClr val="5A5C61"/>
                </a:solidFill>
                <a:latin typeface="Arial"/>
                <a:ea typeface="Microsoft YaHei"/>
              </a:rPr>
              <a:t>in</a:t>
            </a:r>
            <a:r>
              <a:rPr sz="1050" b="0">
                <a:solidFill>
                  <a:srgbClr val="6F7278"/>
                </a:solidFill>
                <a:latin typeface="Arial"/>
                <a:ea typeface="Microsoft YaHei"/>
              </a:rPr>
              <a:t> </a:t>
            </a:r>
            <a:r>
              <a:rPr sz="1050" b="0">
                <a:solidFill>
                  <a:srgbClr val="626469"/>
                </a:solidFill>
                <a:latin typeface="Arial"/>
                <a:ea typeface="Microsoft YaHei"/>
              </a:rPr>
              <a:t>the</a:t>
            </a:r>
          </a:p>
          <a:p>
            <a:pPr algn="l">
              <a:lnSpc>
                <a:spcPts val="1550"/>
              </a:lnSpc>
              <a:spcBef>
                <a:spcPts val="0"/>
              </a:spcBef>
              <a:spcAft>
                <a:spcPts val="0"/>
              </a:spcAft>
            </a:pPr>
            <a:r>
              <a:rPr sz="1050" b="0">
                <a:solidFill>
                  <a:srgbClr val="7A7A7F"/>
                </a:solidFill>
                <a:latin typeface="Arial"/>
                <a:ea typeface="Microsoft YaHei"/>
              </a:rPr>
              <a:t>"</a:t>
            </a:r>
            <a:r>
              <a:rPr sz="1050" b="0">
                <a:solidFill>
                  <a:srgbClr val="6A6C71"/>
                </a:solidFill>
                <a:latin typeface="Arial"/>
                <a:ea typeface="Microsoft YaHei"/>
              </a:rPr>
              <a:t>Disciplined</a:t>
            </a:r>
            <a:r>
              <a:rPr sz="1050" b="0">
                <a:solidFill>
                  <a:srgbClr val="44474D"/>
                </a:solidFill>
                <a:latin typeface="Arial"/>
                <a:ea typeface="Microsoft YaHei"/>
              </a:rPr>
              <a:t> </a:t>
            </a:r>
            <a:r>
              <a:rPr sz="1050" b="0">
                <a:solidFill>
                  <a:srgbClr val="6E7075"/>
                </a:solidFill>
                <a:latin typeface="Arial"/>
                <a:ea typeface="Microsoft YaHei"/>
              </a:rPr>
              <a:t>Growth</a:t>
            </a:r>
            <a:r>
              <a:rPr sz="1050" b="0">
                <a:solidFill>
                  <a:srgbClr val="717379"/>
                </a:solidFill>
                <a:latin typeface="Arial"/>
                <a:ea typeface="Microsoft YaHei"/>
              </a:rPr>
              <a:t>" </a:t>
            </a:r>
            <a:r>
              <a:rPr sz="1050" b="0">
                <a:solidFill>
                  <a:srgbClr val="5B5E64"/>
                </a:solidFill>
                <a:latin typeface="Arial"/>
                <a:ea typeface="Microsoft YaHei"/>
              </a:rPr>
              <a:t>quadrant — both revenue</a:t>
            </a:r>
            <a:r>
              <a:rPr sz="1050" b="0">
                <a:solidFill>
                  <a:srgbClr val="62656B"/>
                </a:solidFill>
                <a:latin typeface="Arial"/>
                <a:ea typeface="Microsoft YaHei"/>
              </a:rPr>
              <a:t> </a:t>
            </a:r>
            <a:r>
              <a:rPr sz="1050" b="0">
                <a:solidFill>
                  <a:srgbClr val="808189"/>
                </a:solidFill>
                <a:latin typeface="Arial"/>
                <a:ea typeface="Microsoft YaHei"/>
              </a:rPr>
              <a:t>and</a:t>
            </a:r>
          </a:p>
          <a:p>
            <a:pPr algn="l">
              <a:lnSpc>
                <a:spcPts val="1550"/>
              </a:lnSpc>
              <a:spcBef>
                <a:spcPts val="0"/>
              </a:spcBef>
              <a:spcAft>
                <a:spcPts val="0"/>
              </a:spcAft>
            </a:pPr>
            <a:r>
              <a:rPr sz="1050" b="0">
                <a:solidFill>
                  <a:srgbClr val="6A6C74"/>
                </a:solidFill>
                <a:latin typeface="Arial"/>
                <a:ea typeface="Microsoft YaHei"/>
              </a:rPr>
              <a:t>EBIT </a:t>
            </a:r>
            <a:r>
              <a:rPr sz="1050" b="0">
                <a:solidFill>
                  <a:srgbClr val="65666E"/>
                </a:solidFill>
                <a:latin typeface="Arial"/>
                <a:ea typeface="Microsoft YaHei"/>
              </a:rPr>
              <a:t>have</a:t>
            </a:r>
            <a:r>
              <a:rPr sz="1050" b="0">
                <a:solidFill>
                  <a:srgbClr val="64676E"/>
                </a:solidFill>
                <a:latin typeface="Arial"/>
                <a:ea typeface="Microsoft YaHei"/>
              </a:rPr>
              <a:t> grown over the year — but the most recent</a:t>
            </a:r>
          </a:p>
          <a:p>
            <a:pPr algn="l">
              <a:lnSpc>
                <a:spcPts val="1550"/>
              </a:lnSpc>
              <a:spcBef>
                <a:spcPts val="0"/>
              </a:spcBef>
              <a:spcAft>
                <a:spcPts val="0"/>
              </a:spcAft>
            </a:pPr>
            <a:r>
              <a:rPr sz="1050" b="0">
                <a:solidFill>
                  <a:srgbClr val="70737A"/>
                </a:solidFill>
                <a:latin typeface="Arial"/>
                <a:ea typeface="Microsoft YaHei"/>
              </a:rPr>
              <a:t>point </a:t>
            </a:r>
            <a:r>
              <a:rPr sz="1050" b="0">
                <a:solidFill>
                  <a:srgbClr val="64666C"/>
                </a:solidFill>
                <a:latin typeface="Arial"/>
                <a:ea typeface="Microsoft YaHei"/>
              </a:rPr>
              <a:t>shows</a:t>
            </a:r>
            <a:r>
              <a:rPr sz="1050" b="0">
                <a:solidFill>
                  <a:srgbClr val="686B72"/>
                </a:solidFill>
                <a:latin typeface="Arial"/>
                <a:ea typeface="Microsoft YaHei"/>
              </a:rPr>
              <a:t> revenue down 6.4% and expenses down</a:t>
            </a:r>
          </a:p>
          <a:p>
            <a:pPr algn="l">
              <a:lnSpc>
                <a:spcPts val="1550"/>
              </a:lnSpc>
              <a:spcBef>
                <a:spcPts val="0"/>
              </a:spcBef>
              <a:spcAft>
                <a:spcPts val="0"/>
              </a:spcAft>
            </a:pPr>
            <a:r>
              <a:rPr sz="1050" b="0">
                <a:solidFill>
                  <a:srgbClr val="696A6F"/>
                </a:solidFill>
                <a:latin typeface="Arial"/>
                <a:ea typeface="Microsoft YaHei"/>
              </a:rPr>
              <a:t>26.6%, a </a:t>
            </a:r>
            <a:r>
              <a:rPr sz="1050" b="0">
                <a:solidFill>
                  <a:srgbClr val="555961"/>
                </a:solidFill>
                <a:latin typeface="Arial"/>
                <a:ea typeface="Microsoft YaHei"/>
              </a:rPr>
              <a:t>cost</a:t>
            </a:r>
            <a:r>
              <a:rPr sz="1050" b="0">
                <a:solidFill>
                  <a:srgbClr val="949699"/>
                </a:solidFill>
                <a:latin typeface="Arial"/>
                <a:ea typeface="Microsoft YaHei"/>
              </a:rPr>
              <a:t>-</a:t>
            </a:r>
            <a:r>
              <a:rPr sz="1050" b="0">
                <a:solidFill>
                  <a:srgbClr val="60656C"/>
                </a:solidFill>
                <a:latin typeface="Arial"/>
                <a:ea typeface="Microsoft YaHei"/>
              </a:rPr>
              <a:t>driven</a:t>
            </a:r>
            <a:r>
              <a:rPr sz="1050" b="0">
                <a:solidFill>
                  <a:srgbClr val="BABCC0"/>
                </a:solidFill>
                <a:latin typeface="Arial"/>
                <a:ea typeface="Microsoft YaHei"/>
              </a:rPr>
              <a:t> </a:t>
            </a:r>
            <a:r>
              <a:rPr sz="1050" b="0">
                <a:solidFill>
                  <a:srgbClr val="62656B"/>
                </a:solidFill>
                <a:latin typeface="Arial"/>
                <a:ea typeface="Microsoft YaHei"/>
              </a:rPr>
              <a:t>rather</a:t>
            </a:r>
            <a:r>
              <a:rPr sz="1050" b="0">
                <a:solidFill>
                  <a:srgbClr val="65686F"/>
                </a:solidFill>
                <a:latin typeface="Arial"/>
                <a:ea typeface="Microsoft YaHei"/>
              </a:rPr>
              <a:t> than growth</a:t>
            </a:r>
            <a:r>
              <a:rPr sz="1050" b="0">
                <a:solidFill>
                  <a:srgbClr val="3D4147"/>
                </a:solidFill>
                <a:latin typeface="Arial"/>
                <a:ea typeface="Microsoft YaHei"/>
              </a:rPr>
              <a:t>-</a:t>
            </a:r>
            <a:r>
              <a:rPr sz="1050" b="0">
                <a:solidFill>
                  <a:srgbClr val="62656D"/>
                </a:solidFill>
                <a:latin typeface="Arial"/>
                <a:ea typeface="Microsoft YaHei"/>
              </a:rPr>
              <a:t>driven</a:t>
            </a:r>
            <a:r>
              <a:rPr sz="1050" b="0">
                <a:solidFill>
                  <a:srgbClr val="AFB1B6"/>
                </a:solidFill>
                <a:latin typeface="Arial"/>
                <a:ea typeface="Microsoft YaHei"/>
              </a:rPr>
              <a:t> </a:t>
            </a:r>
            <a:r>
              <a:rPr sz="1050" b="0">
                <a:solidFill>
                  <a:srgbClr val="72747B"/>
                </a:solidFill>
                <a:latin typeface="Arial"/>
                <a:ea typeface="Microsoft YaHei"/>
              </a:rPr>
              <a:t>improvement</a:t>
            </a:r>
          </a:p>
        </p:txBody>
      </p:sp>
      <p:sp>
        <p:nvSpPr>
          <p:cNvPr id="10" name="TextBox 9"/>
          <p:cNvSpPr txBox="1"/>
          <p:nvPr/>
        </p:nvSpPr>
        <p:spPr>
          <a:xfrm>
            <a:off x="6915150" y="2501900"/>
            <a:ext cx="882650" cy="260350"/>
          </a:xfrm>
          <a:prstGeom prst="rect">
            <a:avLst/>
          </a:prstGeom>
          <a:noFill/>
        </p:spPr>
        <p:txBody>
          <a:bodyPr wrap="none" lIns="0" tIns="0" rIns="0" bIns="0" anchor="ctr">
            <a:noAutofit/>
          </a:bodyPr>
          <a:lstStyle/>
          <a:p>
            <a:pPr algn="l">
              <a:lnSpc>
                <a:spcPts val="1100"/>
              </a:lnSpc>
              <a:spcBef>
                <a:spcPts val="0"/>
              </a:spcBef>
              <a:spcAft>
                <a:spcPts val="0"/>
              </a:spcAft>
            </a:pPr>
            <a:r>
              <a:rPr sz="1100" b="1">
                <a:solidFill>
                  <a:srgbClr val="AAAAAB"/>
                </a:solidFill>
                <a:latin typeface="Arial"/>
                <a:ea typeface="Microsoft YaHei"/>
              </a:rPr>
              <a:t>OPERATIONAL</a:t>
            </a:r>
          </a:p>
          <a:p>
            <a:pPr algn="l">
              <a:lnSpc>
                <a:spcPts val="1100"/>
              </a:lnSpc>
              <a:spcBef>
                <a:spcPts val="0"/>
              </a:spcBef>
              <a:spcAft>
                <a:spcPts val="0"/>
              </a:spcAft>
            </a:pPr>
            <a:r>
              <a:rPr sz="1100" b="1">
                <a:solidFill>
                  <a:srgbClr val="B3B3B5"/>
                </a:solidFill>
                <a:latin typeface="Arial"/>
                <a:ea typeface="Microsoft YaHei"/>
              </a:rPr>
              <a:t>EFFICIENCY</a:t>
            </a:r>
          </a:p>
        </p:txBody>
      </p:sp>
      <p:sp>
        <p:nvSpPr>
          <p:cNvPr id="11" name="TextBox 10"/>
          <p:cNvSpPr txBox="1"/>
          <p:nvPr/>
        </p:nvSpPr>
        <p:spPr>
          <a:xfrm>
            <a:off x="1631950" y="2895600"/>
            <a:ext cx="1327150" cy="165100"/>
          </a:xfrm>
          <a:prstGeom prst="rect">
            <a:avLst/>
          </a:prstGeom>
          <a:noFill/>
        </p:spPr>
        <p:txBody>
          <a:bodyPr wrap="none" lIns="0" tIns="0" rIns="0" bIns="0" anchor="ctr">
            <a:noAutofit/>
          </a:bodyPr>
          <a:lstStyle/>
          <a:p>
            <a:pPr algn="l"/>
            <a:r>
              <a:rPr sz="1400" b="1">
                <a:solidFill>
                  <a:srgbClr val="171F41"/>
                </a:solidFill>
                <a:latin typeface="Arial"/>
                <a:ea typeface="Microsoft YaHei"/>
              </a:rPr>
              <a:t>Cost structure:</a:t>
            </a:r>
          </a:p>
        </p:txBody>
      </p:sp>
      <p:sp>
        <p:nvSpPr>
          <p:cNvPr id="12" name="TextBox 11"/>
          <p:cNvSpPr txBox="1"/>
          <p:nvPr/>
        </p:nvSpPr>
        <p:spPr>
          <a:xfrm>
            <a:off x="635000" y="3060700"/>
            <a:ext cx="609600" cy="482600"/>
          </a:xfrm>
          <a:prstGeom prst="rect">
            <a:avLst/>
          </a:prstGeom>
          <a:noFill/>
        </p:spPr>
        <p:txBody>
          <a:bodyPr wrap="none" lIns="0" tIns="0" rIns="0" bIns="0" anchor="ctr">
            <a:noAutofit/>
          </a:bodyPr>
          <a:lstStyle/>
          <a:p>
            <a:pPr algn="l"/>
            <a:r>
              <a:rPr sz="4100" b="1">
                <a:solidFill>
                  <a:srgbClr val="054766"/>
                </a:solidFill>
                <a:latin typeface="Arial"/>
                <a:ea typeface="Microsoft YaHei"/>
              </a:rPr>
              <a:t>02</a:t>
            </a:r>
          </a:p>
        </p:txBody>
      </p:sp>
      <p:sp>
        <p:nvSpPr>
          <p:cNvPr id="13" name="TextBox 12"/>
          <p:cNvSpPr txBox="1"/>
          <p:nvPr/>
        </p:nvSpPr>
        <p:spPr>
          <a:xfrm>
            <a:off x="1644650" y="3194050"/>
            <a:ext cx="3638550" cy="361950"/>
          </a:xfrm>
          <a:prstGeom prst="rect">
            <a:avLst/>
          </a:prstGeom>
          <a:noFill/>
        </p:spPr>
        <p:txBody>
          <a:bodyPr wrap="none" lIns="0" tIns="0" rIns="0" bIns="0" anchor="ctr">
            <a:noAutofit/>
          </a:bodyPr>
          <a:lstStyle/>
          <a:p>
            <a:pPr algn="l">
              <a:lnSpc>
                <a:spcPts val="1600"/>
              </a:lnSpc>
              <a:spcBef>
                <a:spcPts val="0"/>
              </a:spcBef>
              <a:spcAft>
                <a:spcPts val="0"/>
              </a:spcAft>
            </a:pPr>
            <a:r>
              <a:rPr sz="1150" b="0">
                <a:solidFill>
                  <a:srgbClr val="62646B"/>
                </a:solidFill>
                <a:latin typeface="Arial"/>
                <a:ea typeface="Microsoft YaHei"/>
              </a:rPr>
              <a:t>Marketing</a:t>
            </a:r>
            <a:r>
              <a:rPr sz="1150" b="0">
                <a:solidFill>
                  <a:srgbClr val="64676E"/>
                </a:solidFill>
                <a:latin typeface="Arial"/>
                <a:ea typeface="Microsoft YaHei"/>
              </a:rPr>
              <a:t> </a:t>
            </a:r>
            <a:r>
              <a:rPr sz="1150" b="0">
                <a:solidFill>
                  <a:srgbClr val="65686F"/>
                </a:solidFill>
                <a:latin typeface="Arial"/>
                <a:ea typeface="Microsoft YaHei"/>
              </a:rPr>
              <a:t>and</a:t>
            </a:r>
            <a:r>
              <a:rPr sz="1150" b="0">
                <a:solidFill>
                  <a:srgbClr val="64676E"/>
                </a:solidFill>
                <a:latin typeface="Arial"/>
                <a:ea typeface="Microsoft YaHei"/>
              </a:rPr>
              <a:t> </a:t>
            </a:r>
            <a:r>
              <a:rPr sz="1150" b="0">
                <a:solidFill>
                  <a:srgbClr val="686B6E"/>
                </a:solidFill>
                <a:latin typeface="Arial"/>
                <a:ea typeface="Microsoft YaHei"/>
              </a:rPr>
              <a:t>advertising</a:t>
            </a:r>
            <a:r>
              <a:rPr sz="1150" b="0">
                <a:solidFill>
                  <a:srgbClr val="9B9CA1"/>
                </a:solidFill>
                <a:latin typeface="Arial"/>
                <a:ea typeface="Microsoft YaHei"/>
              </a:rPr>
              <a:t> </a:t>
            </a:r>
            <a:r>
              <a:rPr sz="1150" b="0">
                <a:solidFill>
                  <a:srgbClr val="646770"/>
                </a:solidFill>
                <a:latin typeface="Arial"/>
                <a:ea typeface="Microsoft YaHei"/>
              </a:rPr>
              <a:t>(agency fees, Google,</a:t>
            </a:r>
          </a:p>
          <a:p>
            <a:pPr algn="l">
              <a:lnSpc>
                <a:spcPts val="1600"/>
              </a:lnSpc>
              <a:spcBef>
                <a:spcPts val="0"/>
              </a:spcBef>
              <a:spcAft>
                <a:spcPts val="0"/>
              </a:spcAft>
            </a:pPr>
            <a:r>
              <a:rPr sz="1150" b="0">
                <a:solidFill>
                  <a:srgbClr val="575961"/>
                </a:solidFill>
                <a:latin typeface="Arial"/>
                <a:ea typeface="Microsoft YaHei"/>
              </a:rPr>
              <a:t>Facebook</a:t>
            </a:r>
            <a:r>
              <a:rPr sz="1150" b="0">
                <a:solidFill>
                  <a:srgbClr val="77777F"/>
                </a:solidFill>
                <a:latin typeface="Arial"/>
                <a:ea typeface="Microsoft YaHei"/>
              </a:rPr>
              <a:t>) </a:t>
            </a:r>
            <a:r>
              <a:rPr sz="1150" b="0">
                <a:solidFill>
                  <a:srgbClr val="555960"/>
                </a:solidFill>
                <a:latin typeface="Arial"/>
                <a:ea typeface="Microsoft YaHei"/>
              </a:rPr>
              <a:t>together</a:t>
            </a:r>
            <a:r>
              <a:rPr sz="1150" b="0">
                <a:solidFill>
                  <a:srgbClr val="5A5D65"/>
                </a:solidFill>
                <a:latin typeface="Arial"/>
                <a:ea typeface="Microsoft YaHei"/>
              </a:rPr>
              <a:t> represent over</a:t>
            </a:r>
            <a:r>
              <a:rPr sz="1150" b="0">
                <a:solidFill>
                  <a:srgbClr val="565A62"/>
                </a:solidFill>
                <a:latin typeface="Arial"/>
                <a:ea typeface="Microsoft YaHei"/>
              </a:rPr>
              <a:t> $10,000 of monthly</a:t>
            </a:r>
          </a:p>
        </p:txBody>
      </p:sp>
      <p:sp>
        <p:nvSpPr>
          <p:cNvPr id="14" name="TextBox 13"/>
          <p:cNvSpPr txBox="1"/>
          <p:nvPr/>
        </p:nvSpPr>
        <p:spPr>
          <a:xfrm>
            <a:off x="1631950" y="3606800"/>
            <a:ext cx="3149600" cy="368300"/>
          </a:xfrm>
          <a:prstGeom prst="rect">
            <a:avLst/>
          </a:prstGeom>
          <a:noFill/>
        </p:spPr>
        <p:txBody>
          <a:bodyPr wrap="none" lIns="0" tIns="0" rIns="0" bIns="0" anchor="ctr">
            <a:noAutofit/>
          </a:bodyPr>
          <a:lstStyle/>
          <a:p>
            <a:pPr algn="l">
              <a:lnSpc>
                <a:spcPts val="1700"/>
              </a:lnSpc>
              <a:spcBef>
                <a:spcPts val="0"/>
              </a:spcBef>
              <a:spcAft>
                <a:spcPts val="0"/>
              </a:spcAft>
            </a:pPr>
            <a:r>
              <a:rPr sz="1100" b="0">
                <a:solidFill>
                  <a:srgbClr val="6F727A"/>
                </a:solidFill>
                <a:latin typeface="Arial"/>
                <a:ea typeface="Microsoft YaHei"/>
              </a:rPr>
              <a:t>spend</a:t>
            </a:r>
            <a:r>
              <a:rPr sz="1100" b="0">
                <a:solidFill>
                  <a:srgbClr val="65686F"/>
                </a:solidFill>
                <a:latin typeface="Arial"/>
                <a:ea typeface="Microsoft YaHei"/>
              </a:rPr>
              <a:t> — </a:t>
            </a:r>
            <a:r>
              <a:rPr sz="1100" b="0">
                <a:solidFill>
                  <a:srgbClr val="555763"/>
                </a:solidFill>
                <a:latin typeface="Arial"/>
                <a:ea typeface="Microsoft YaHei"/>
              </a:rPr>
              <a:t>the</a:t>
            </a:r>
            <a:r>
              <a:rPr sz="1100" b="0">
                <a:solidFill>
                  <a:srgbClr val="65686F"/>
                </a:solidFill>
                <a:latin typeface="Arial"/>
                <a:ea typeface="Microsoft YaHei"/>
              </a:rPr>
              <a:t> single largest controllable expense</a:t>
            </a:r>
          </a:p>
          <a:p>
            <a:pPr algn="l">
              <a:lnSpc>
                <a:spcPts val="1700"/>
              </a:lnSpc>
              <a:spcBef>
                <a:spcPts val="0"/>
              </a:spcBef>
              <a:spcAft>
                <a:spcPts val="0"/>
              </a:spcAft>
            </a:pPr>
            <a:r>
              <a:rPr sz="1100" b="0">
                <a:solidFill>
                  <a:srgbClr val="696E73"/>
                </a:solidFill>
                <a:latin typeface="Arial"/>
                <a:ea typeface="Microsoft YaHei"/>
              </a:rPr>
              <a:t>category after rent</a:t>
            </a:r>
          </a:p>
        </p:txBody>
      </p:sp>
      <p:sp>
        <p:nvSpPr>
          <p:cNvPr id="15" name="TextBox 14"/>
          <p:cNvSpPr txBox="1"/>
          <p:nvPr/>
        </p:nvSpPr>
        <p:spPr>
          <a:xfrm>
            <a:off x="1644650" y="4318000"/>
            <a:ext cx="1282700" cy="158750"/>
          </a:xfrm>
          <a:prstGeom prst="rect">
            <a:avLst/>
          </a:prstGeom>
          <a:noFill/>
        </p:spPr>
        <p:txBody>
          <a:bodyPr wrap="none" lIns="0" tIns="0" rIns="0" bIns="0" anchor="ctr">
            <a:noAutofit/>
          </a:bodyPr>
          <a:lstStyle/>
          <a:p>
            <a:pPr algn="l"/>
            <a:r>
              <a:rPr sz="1300" b="1">
                <a:solidFill>
                  <a:srgbClr val="181F41"/>
                </a:solidFill>
                <a:latin typeface="Arial"/>
                <a:ea typeface="Microsoft YaHei"/>
              </a:rPr>
              <a:t>Interpretation</a:t>
            </a:r>
            <a:r>
              <a:rPr sz="1300" b="1">
                <a:solidFill>
                  <a:srgbClr val="484E68"/>
                </a:solidFill>
                <a:latin typeface="Arial"/>
                <a:ea typeface="Microsoft YaHei"/>
              </a:rPr>
              <a:t>:</a:t>
            </a:r>
          </a:p>
        </p:txBody>
      </p:sp>
      <p:sp>
        <p:nvSpPr>
          <p:cNvPr id="16" name="TextBox 15"/>
          <p:cNvSpPr txBox="1"/>
          <p:nvPr/>
        </p:nvSpPr>
        <p:spPr>
          <a:xfrm>
            <a:off x="635000" y="4375150"/>
            <a:ext cx="603250" cy="476250"/>
          </a:xfrm>
          <a:prstGeom prst="rect">
            <a:avLst/>
          </a:prstGeom>
          <a:noFill/>
        </p:spPr>
        <p:txBody>
          <a:bodyPr wrap="none" lIns="0" tIns="0" rIns="0" bIns="0" anchor="ctr">
            <a:noAutofit/>
          </a:bodyPr>
          <a:lstStyle/>
          <a:p>
            <a:pPr algn="l"/>
            <a:r>
              <a:rPr sz="4100" b="1">
                <a:solidFill>
                  <a:srgbClr val="054766"/>
                </a:solidFill>
                <a:latin typeface="Arial"/>
                <a:ea typeface="Microsoft YaHei"/>
              </a:rPr>
              <a:t>03</a:t>
            </a:r>
          </a:p>
        </p:txBody>
      </p:sp>
      <p:sp>
        <p:nvSpPr>
          <p:cNvPr id="17" name="TextBox 16"/>
          <p:cNvSpPr txBox="1"/>
          <p:nvPr/>
        </p:nvSpPr>
        <p:spPr>
          <a:xfrm>
            <a:off x="7054850" y="4483100"/>
            <a:ext cx="584200" cy="114300"/>
          </a:xfrm>
          <a:prstGeom prst="rect">
            <a:avLst/>
          </a:prstGeom>
          <a:noFill/>
        </p:spPr>
        <p:txBody>
          <a:bodyPr wrap="none" lIns="0" tIns="0" rIns="0" bIns="0" anchor="ctr">
            <a:noAutofit/>
          </a:bodyPr>
          <a:lstStyle/>
          <a:p>
            <a:pPr algn="l"/>
            <a:r>
              <a:rPr sz="1300" b="1">
                <a:solidFill>
                  <a:srgbClr val="A7A6A8"/>
                </a:solidFill>
                <a:latin typeface="Arial"/>
                <a:ea typeface="Microsoft YaHei"/>
              </a:rPr>
              <a:t>revenue</a:t>
            </a:r>
          </a:p>
        </p:txBody>
      </p:sp>
      <p:sp>
        <p:nvSpPr>
          <p:cNvPr id="18" name="TextBox 17"/>
          <p:cNvSpPr txBox="1"/>
          <p:nvPr/>
        </p:nvSpPr>
        <p:spPr>
          <a:xfrm>
            <a:off x="10102850" y="4483100"/>
            <a:ext cx="692150" cy="260350"/>
          </a:xfrm>
          <a:prstGeom prst="rect">
            <a:avLst/>
          </a:prstGeom>
          <a:noFill/>
        </p:spPr>
        <p:txBody>
          <a:bodyPr wrap="none" lIns="0" tIns="0" rIns="0" bIns="0" anchor="ctr">
            <a:noAutofit/>
          </a:bodyPr>
          <a:lstStyle/>
          <a:p>
            <a:pPr algn="ctr">
              <a:lnSpc>
                <a:spcPts val="1100"/>
              </a:lnSpc>
              <a:spcBef>
                <a:spcPts val="0"/>
              </a:spcBef>
              <a:spcAft>
                <a:spcPts val="0"/>
              </a:spcAft>
            </a:pPr>
            <a:r>
              <a:rPr sz="1150" b="1">
                <a:solidFill>
                  <a:srgbClr val="ABABAD"/>
                </a:solidFill>
                <a:latin typeface="Arial"/>
                <a:ea typeface="Microsoft YaHei"/>
              </a:rPr>
              <a:t>cost</a:t>
            </a:r>
          </a:p>
          <a:p>
            <a:pPr algn="ctr">
              <a:lnSpc>
                <a:spcPts val="1100"/>
              </a:lnSpc>
              <a:spcBef>
                <a:spcPts val="0"/>
              </a:spcBef>
              <a:spcAft>
                <a:spcPts val="0"/>
              </a:spcAft>
            </a:pPr>
            <a:r>
              <a:rPr sz="1150" b="1">
                <a:solidFill>
                  <a:srgbClr val="A8A8AA"/>
                </a:solidFill>
                <a:latin typeface="Arial"/>
                <a:ea typeface="Microsoft YaHei"/>
              </a:rPr>
              <a:t>OVERRUNS</a:t>
            </a:r>
          </a:p>
        </p:txBody>
      </p:sp>
      <p:sp>
        <p:nvSpPr>
          <p:cNvPr id="19" name="TextBox 18"/>
          <p:cNvSpPr txBox="1"/>
          <p:nvPr/>
        </p:nvSpPr>
        <p:spPr>
          <a:xfrm>
            <a:off x="1638300" y="4603750"/>
            <a:ext cx="3492500" cy="539750"/>
          </a:xfrm>
          <a:prstGeom prst="rect">
            <a:avLst/>
          </a:prstGeom>
          <a:noFill/>
        </p:spPr>
        <p:txBody>
          <a:bodyPr wrap="none" lIns="0" tIns="0" rIns="0" bIns="0" anchor="ctr">
            <a:noAutofit/>
          </a:bodyPr>
          <a:lstStyle/>
          <a:p>
            <a:pPr algn="l">
              <a:lnSpc>
                <a:spcPts val="1600"/>
              </a:lnSpc>
              <a:spcBef>
                <a:spcPts val="0"/>
              </a:spcBef>
              <a:spcAft>
                <a:spcPts val="0"/>
              </a:spcAft>
            </a:pPr>
            <a:r>
              <a:rPr sz="1200" b="0">
                <a:solidFill>
                  <a:srgbClr val="666870"/>
                </a:solidFill>
                <a:latin typeface="Arial"/>
                <a:ea typeface="Microsoft YaHei"/>
              </a:rPr>
              <a:t>We are </a:t>
            </a:r>
            <a:r>
              <a:rPr sz="1200" b="0">
                <a:solidFill>
                  <a:srgbClr val="6D7178"/>
                </a:solidFill>
                <a:latin typeface="Arial"/>
                <a:ea typeface="Microsoft YaHei"/>
              </a:rPr>
              <a:t>protecting</a:t>
            </a:r>
            <a:r>
              <a:rPr sz="1200" b="0">
                <a:solidFill>
                  <a:srgbClr val="4E4F59"/>
                </a:solidFill>
                <a:latin typeface="Arial"/>
                <a:ea typeface="Microsoft YaHei"/>
              </a:rPr>
              <a:t> </a:t>
            </a:r>
            <a:r>
              <a:rPr sz="1200" b="0">
                <a:solidFill>
                  <a:srgbClr val="6B6E74"/>
                </a:solidFill>
                <a:latin typeface="Arial"/>
                <a:ea typeface="Microsoft YaHei"/>
              </a:rPr>
              <a:t>margin</a:t>
            </a:r>
            <a:r>
              <a:rPr sz="1200" b="0">
                <a:solidFill>
                  <a:srgbClr val="696C73"/>
                </a:solidFill>
                <a:latin typeface="Arial"/>
                <a:ea typeface="Microsoft YaHei"/>
              </a:rPr>
              <a:t> by cutting costs, </a:t>
            </a:r>
            <a:r>
              <a:rPr sz="1200" b="0">
                <a:solidFill>
                  <a:srgbClr val="83858A"/>
                </a:solidFill>
                <a:latin typeface="Arial"/>
                <a:ea typeface="Microsoft YaHei"/>
              </a:rPr>
              <a:t>not</a:t>
            </a:r>
            <a:r>
              <a:rPr sz="1200" b="0">
                <a:solidFill>
                  <a:srgbClr val="696C73"/>
                </a:solidFill>
                <a:latin typeface="Arial"/>
                <a:ea typeface="Microsoft YaHei"/>
              </a:rPr>
              <a:t> </a:t>
            </a:r>
            <a:r>
              <a:rPr sz="1200" b="0">
                <a:solidFill>
                  <a:srgbClr val="787980"/>
                </a:solidFill>
                <a:latin typeface="Arial"/>
                <a:ea typeface="Microsoft YaHei"/>
              </a:rPr>
              <a:t>by</a:t>
            </a:r>
          </a:p>
          <a:p>
            <a:pPr algn="l">
              <a:lnSpc>
                <a:spcPts val="1600"/>
              </a:lnSpc>
              <a:spcBef>
                <a:spcPts val="0"/>
              </a:spcBef>
              <a:spcAft>
                <a:spcPts val="0"/>
              </a:spcAft>
            </a:pPr>
            <a:r>
              <a:rPr sz="1200" b="0">
                <a:solidFill>
                  <a:srgbClr val="5A5D66"/>
                </a:solidFill>
                <a:latin typeface="Arial"/>
                <a:ea typeface="Microsoft YaHei"/>
              </a:rPr>
              <a:t>growing</a:t>
            </a:r>
            <a:r>
              <a:rPr sz="1200" b="0">
                <a:solidFill>
                  <a:srgbClr val="656870"/>
                </a:solidFill>
                <a:latin typeface="Arial"/>
                <a:ea typeface="Microsoft YaHei"/>
              </a:rPr>
              <a:t> demand </a:t>
            </a:r>
            <a:r>
              <a:rPr sz="1200" b="0">
                <a:solidFill>
                  <a:srgbClr val="898D95"/>
                </a:solidFill>
                <a:latin typeface="Arial"/>
                <a:ea typeface="Microsoft YaHei"/>
              </a:rPr>
              <a:t>—</a:t>
            </a:r>
            <a:r>
              <a:rPr sz="1200" b="0">
                <a:solidFill>
                  <a:srgbClr val="65676E"/>
                </a:solidFill>
                <a:latin typeface="Arial"/>
                <a:ea typeface="Microsoft YaHei"/>
              </a:rPr>
              <a:t> the marketing investment we </a:t>
            </a:r>
            <a:r>
              <a:rPr sz="1200" b="0">
                <a:solidFill>
                  <a:srgbClr val="66656D"/>
                </a:solidFill>
                <a:latin typeface="Arial"/>
                <a:ea typeface="Microsoft YaHei"/>
              </a:rPr>
              <a:t>are</a:t>
            </a:r>
          </a:p>
          <a:p>
            <a:pPr algn="l">
              <a:lnSpc>
                <a:spcPts val="1600"/>
              </a:lnSpc>
              <a:spcBef>
                <a:spcPts val="0"/>
              </a:spcBef>
              <a:spcAft>
                <a:spcPts val="0"/>
              </a:spcAft>
            </a:pPr>
            <a:r>
              <a:rPr sz="1200" b="0">
                <a:solidFill>
                  <a:srgbClr val="74787E"/>
                </a:solidFill>
                <a:latin typeface="Arial"/>
                <a:ea typeface="Microsoft YaHei"/>
              </a:rPr>
              <a:t>making</a:t>
            </a:r>
            <a:r>
              <a:rPr sz="1200" b="0">
                <a:solidFill>
                  <a:srgbClr val="64676F"/>
                </a:solidFill>
                <a:latin typeface="Arial"/>
                <a:ea typeface="Microsoft YaHei"/>
              </a:rPr>
              <a:t> </a:t>
            </a:r>
            <a:r>
              <a:rPr sz="1200" b="0">
                <a:solidFill>
                  <a:srgbClr val="767A80"/>
                </a:solidFill>
                <a:latin typeface="Arial"/>
                <a:ea typeface="Microsoft YaHei"/>
              </a:rPr>
              <a:t>is</a:t>
            </a:r>
            <a:r>
              <a:rPr sz="1200" b="0">
                <a:solidFill>
                  <a:srgbClr val="64676F"/>
                </a:solidFill>
                <a:latin typeface="Arial"/>
                <a:ea typeface="Microsoft YaHei"/>
              </a:rPr>
              <a:t> </a:t>
            </a:r>
            <a:r>
              <a:rPr sz="1200" b="0">
                <a:solidFill>
                  <a:srgbClr val="444853"/>
                </a:solidFill>
                <a:latin typeface="Arial"/>
                <a:ea typeface="Microsoft YaHei"/>
              </a:rPr>
              <a:t>not</a:t>
            </a:r>
            <a:r>
              <a:rPr sz="1200" b="0">
                <a:solidFill>
                  <a:srgbClr val="65686F"/>
                </a:solidFill>
                <a:latin typeface="Arial"/>
                <a:ea typeface="Microsoft YaHei"/>
              </a:rPr>
              <a:t> yet reflected </a:t>
            </a:r>
            <a:r>
              <a:rPr sz="1200" b="0">
                <a:solidFill>
                  <a:srgbClr val="818288"/>
                </a:solidFill>
                <a:latin typeface="Arial"/>
                <a:ea typeface="Microsoft YaHei"/>
              </a:rPr>
              <a:t>in</a:t>
            </a:r>
            <a:r>
              <a:rPr sz="1200" b="0">
                <a:solidFill>
                  <a:srgbClr val="64676F"/>
                </a:solidFill>
                <a:latin typeface="Arial"/>
                <a:ea typeface="Microsoft YaHei"/>
              </a:rPr>
              <a:t> </a:t>
            </a:r>
            <a:r>
              <a:rPr sz="1200" b="0">
                <a:solidFill>
                  <a:srgbClr val="686B73"/>
                </a:solidFill>
                <a:latin typeface="Arial"/>
                <a:ea typeface="Microsoft YaHei"/>
              </a:rPr>
              <a:t>revenue</a:t>
            </a:r>
            <a:r>
              <a:rPr sz="1200" b="0">
                <a:solidFill>
                  <a:srgbClr val="585C65"/>
                </a:solidFill>
                <a:latin typeface="Arial"/>
                <a:ea typeface="Microsoft YaHei"/>
              </a:rPr>
              <a:t> growth</a:t>
            </a:r>
          </a:p>
        </p:txBody>
      </p:sp>
      <p:sp>
        <p:nvSpPr>
          <p:cNvPr id="20" name="TextBox 19"/>
          <p:cNvSpPr txBox="1"/>
          <p:nvPr/>
        </p:nvSpPr>
        <p:spPr>
          <a:xfrm>
            <a:off x="6946900" y="4622800"/>
            <a:ext cx="806450" cy="114300"/>
          </a:xfrm>
          <a:prstGeom prst="rect">
            <a:avLst/>
          </a:prstGeom>
          <a:noFill/>
        </p:spPr>
        <p:txBody>
          <a:bodyPr wrap="none" lIns="0" tIns="0" rIns="0" bIns="0" anchor="ctr">
            <a:noAutofit/>
          </a:bodyPr>
          <a:lstStyle/>
          <a:p>
            <a:pPr algn="l"/>
            <a:r>
              <a:rPr sz="1050" b="1">
                <a:solidFill>
                  <a:srgbClr val="ABABAC"/>
                </a:solidFill>
                <a:latin typeface="Arial"/>
                <a:ea typeface="Microsoft YaHei"/>
              </a:rPr>
              <a:t>SHORTFALLS</a:t>
            </a:r>
          </a:p>
        </p:txBody>
      </p:sp>
      <p:sp>
        <p:nvSpPr>
          <p:cNvPr id="21" name="TextBox 20"/>
          <p:cNvSpPr txBox="1"/>
          <p:nvPr/>
        </p:nvSpPr>
        <p:spPr>
          <a:xfrm>
            <a:off x="10636250" y="5219700"/>
            <a:ext cx="336550" cy="127000"/>
          </a:xfrm>
          <a:prstGeom prst="rect">
            <a:avLst/>
          </a:prstGeom>
          <a:noFill/>
        </p:spPr>
        <p:txBody>
          <a:bodyPr wrap="none" lIns="0" tIns="0" rIns="0" bIns="0" anchor="ctr">
            <a:noAutofit/>
          </a:bodyPr>
          <a:lstStyle/>
          <a:p>
            <a:pPr algn="l"/>
            <a:r>
              <a:rPr sz="950" b="0">
                <a:solidFill>
                  <a:srgbClr val="737477"/>
                </a:solidFill>
                <a:latin typeface="Arial"/>
                <a:ea typeface="Microsoft YaHei"/>
              </a:rPr>
              <a:t>$</a:t>
            </a:r>
            <a:r>
              <a:rPr sz="950" b="0">
                <a:solidFill>
                  <a:srgbClr val="77797E"/>
                </a:solidFill>
                <a:latin typeface="Arial"/>
                <a:ea typeface="Microsoft YaHei"/>
              </a:rPr>
              <a:t>100K</a:t>
            </a:r>
          </a:p>
        </p:txBody>
      </p:sp>
      <p:sp>
        <p:nvSpPr>
          <p:cNvPr id="22" name="TextBox 21"/>
          <p:cNvSpPr txBox="1"/>
          <p:nvPr/>
        </p:nvSpPr>
        <p:spPr>
          <a:xfrm>
            <a:off x="8318500" y="5403850"/>
            <a:ext cx="628650" cy="152400"/>
          </a:xfrm>
          <a:prstGeom prst="rect">
            <a:avLst/>
          </a:prstGeom>
          <a:noFill/>
        </p:spPr>
        <p:txBody>
          <a:bodyPr wrap="none" lIns="0" tIns="0" rIns="0" bIns="0" anchor="ctr">
            <a:noAutofit/>
          </a:bodyPr>
          <a:lstStyle/>
          <a:p>
            <a:pPr algn="l"/>
            <a:r>
              <a:rPr sz="1400" b="1">
                <a:solidFill>
                  <a:srgbClr val="E7E7E8"/>
                </a:solidFill>
                <a:latin typeface="Arial"/>
                <a:ea typeface="Microsoft YaHei"/>
              </a:rPr>
              <a:t>revenue</a:t>
            </a:r>
          </a:p>
        </p:txBody>
      </p:sp>
      <p:sp>
        <p:nvSpPr>
          <p:cNvPr id="23" name="TextBox 22"/>
          <p:cNvSpPr txBox="1"/>
          <p:nvPr/>
        </p:nvSpPr>
        <p:spPr>
          <a:xfrm>
            <a:off x="1638300" y="5575300"/>
            <a:ext cx="1555750" cy="203200"/>
          </a:xfrm>
          <a:prstGeom prst="rect">
            <a:avLst/>
          </a:prstGeom>
          <a:noFill/>
        </p:spPr>
        <p:txBody>
          <a:bodyPr wrap="none" lIns="0" tIns="0" rIns="0" bIns="0" anchor="ctr">
            <a:noAutofit/>
          </a:bodyPr>
          <a:lstStyle/>
          <a:p>
            <a:pPr algn="l"/>
            <a:r>
              <a:rPr sz="1350" b="1">
                <a:solidFill>
                  <a:srgbClr val="172140"/>
                </a:solidFill>
                <a:latin typeface="Arial"/>
                <a:ea typeface="Microsoft YaHei"/>
              </a:rPr>
              <a:t>Strategic tension:</a:t>
            </a:r>
          </a:p>
        </p:txBody>
      </p:sp>
      <p:sp>
        <p:nvSpPr>
          <p:cNvPr id="24" name="TextBox 23"/>
          <p:cNvSpPr txBox="1"/>
          <p:nvPr/>
        </p:nvSpPr>
        <p:spPr>
          <a:xfrm>
            <a:off x="628650" y="5600700"/>
            <a:ext cx="615950" cy="482600"/>
          </a:xfrm>
          <a:prstGeom prst="rect">
            <a:avLst/>
          </a:prstGeom>
          <a:noFill/>
        </p:spPr>
        <p:txBody>
          <a:bodyPr wrap="none" lIns="0" tIns="0" rIns="0" bIns="0" anchor="ctr">
            <a:noAutofit/>
          </a:bodyPr>
          <a:lstStyle/>
          <a:p>
            <a:pPr algn="l"/>
            <a:r>
              <a:rPr sz="4150" b="1">
                <a:solidFill>
                  <a:srgbClr val="054766"/>
                </a:solidFill>
                <a:latin typeface="Arial"/>
                <a:ea typeface="Microsoft YaHei"/>
              </a:rPr>
              <a:t>04</a:t>
            </a:r>
          </a:p>
        </p:txBody>
      </p:sp>
      <p:sp>
        <p:nvSpPr>
          <p:cNvPr id="25" name="TextBox 24"/>
          <p:cNvSpPr txBox="1"/>
          <p:nvPr/>
        </p:nvSpPr>
        <p:spPr>
          <a:xfrm>
            <a:off x="1638300" y="5873750"/>
            <a:ext cx="3492500" cy="342900"/>
          </a:xfrm>
          <a:prstGeom prst="rect">
            <a:avLst/>
          </a:prstGeom>
          <a:noFill/>
        </p:spPr>
        <p:txBody>
          <a:bodyPr wrap="none" lIns="0" tIns="0" rIns="0" bIns="0" anchor="ctr">
            <a:noAutofit/>
          </a:bodyPr>
          <a:lstStyle/>
          <a:p>
            <a:pPr algn="l">
              <a:lnSpc>
                <a:spcPts val="1650"/>
              </a:lnSpc>
              <a:spcBef>
                <a:spcPts val="0"/>
              </a:spcBef>
              <a:spcAft>
                <a:spcPts val="0"/>
              </a:spcAft>
            </a:pPr>
            <a:r>
              <a:rPr sz="1150" b="0">
                <a:solidFill>
                  <a:srgbClr val="666970"/>
                </a:solidFill>
                <a:latin typeface="Arial"/>
                <a:ea typeface="Microsoft YaHei"/>
              </a:rPr>
              <a:t>Sustained </a:t>
            </a:r>
            <a:r>
              <a:rPr sz="1150" b="0">
                <a:solidFill>
                  <a:srgbClr val="64676E"/>
                </a:solidFill>
                <a:latin typeface="Arial"/>
                <a:ea typeface="Microsoft YaHei"/>
              </a:rPr>
              <a:t>reliance on cost discipline alone</a:t>
            </a:r>
            <a:r>
              <a:rPr sz="1150" b="0">
                <a:solidFill>
                  <a:srgbClr val="63676E"/>
                </a:solidFill>
                <a:latin typeface="Arial"/>
                <a:ea typeface="Microsoft YaHei"/>
              </a:rPr>
              <a:t> cannot</a:t>
            </a:r>
          </a:p>
          <a:p>
            <a:pPr algn="l">
              <a:lnSpc>
                <a:spcPts val="1650"/>
              </a:lnSpc>
              <a:spcBef>
                <a:spcPts val="0"/>
              </a:spcBef>
              <a:spcAft>
                <a:spcPts val="0"/>
              </a:spcAft>
            </a:pPr>
            <a:r>
              <a:rPr sz="1150" b="0">
                <a:solidFill>
                  <a:srgbClr val="656970"/>
                </a:solidFill>
                <a:latin typeface="Arial"/>
                <a:ea typeface="Microsoft YaHei"/>
              </a:rPr>
              <a:t>deliver the growth targets </a:t>
            </a:r>
            <a:r>
              <a:rPr sz="1150" b="0">
                <a:solidFill>
                  <a:srgbClr val="656871"/>
                </a:solidFill>
                <a:latin typeface="Arial"/>
                <a:ea typeface="Microsoft YaHei"/>
              </a:rPr>
              <a:t>this </a:t>
            </a:r>
            <a:r>
              <a:rPr sz="1150" b="0">
                <a:solidFill>
                  <a:srgbClr val="656870"/>
                </a:solidFill>
                <a:latin typeface="Arial"/>
                <a:ea typeface="Microsoft YaHei"/>
              </a:rPr>
              <a:t>business needs</a:t>
            </a:r>
          </a:p>
        </p:txBody>
      </p:sp>
      <p:sp>
        <p:nvSpPr>
          <p:cNvPr id="26" name="TextBox 25"/>
          <p:cNvSpPr txBox="1"/>
          <p:nvPr/>
        </p:nvSpPr>
        <p:spPr>
          <a:xfrm>
            <a:off x="6000750" y="5873750"/>
            <a:ext cx="5041900" cy="539750"/>
          </a:xfrm>
          <a:prstGeom prst="rect">
            <a:avLst/>
          </a:prstGeom>
          <a:noFill/>
        </p:spPr>
        <p:txBody>
          <a:bodyPr wrap="none" lIns="0" tIns="0" rIns="0" bIns="0" anchor="ctr">
            <a:noAutofit/>
          </a:bodyPr>
          <a:lstStyle/>
          <a:p>
            <a:pPr algn="l">
              <a:lnSpc>
                <a:spcPts val="1650"/>
              </a:lnSpc>
              <a:spcBef>
                <a:spcPts val="0"/>
              </a:spcBef>
              <a:spcAft>
                <a:spcPts val="0"/>
              </a:spcAft>
            </a:pPr>
            <a:r>
              <a:rPr sz="1100" b="0">
                <a:solidFill>
                  <a:srgbClr val="1C274F"/>
                </a:solidFill>
                <a:latin typeface="Arial"/>
                <a:ea typeface="Microsoft YaHei"/>
              </a:rPr>
              <a:t>Fig.</a:t>
            </a:r>
            <a:r>
              <a:rPr sz="1100" b="0">
                <a:solidFill>
                  <a:srgbClr val="5F6068"/>
                </a:solidFill>
                <a:latin typeface="Arial"/>
                <a:ea typeface="Microsoft YaHei"/>
              </a:rPr>
              <a:t> shows </a:t>
            </a:r>
            <a:r>
              <a:rPr sz="1100" b="0">
                <a:solidFill>
                  <a:srgbClr val="5C5F66"/>
                </a:solidFill>
                <a:latin typeface="Arial"/>
                <a:ea typeface="Microsoft YaHei"/>
              </a:rPr>
              <a:t>the</a:t>
            </a:r>
            <a:r>
              <a:rPr sz="1100" b="0">
                <a:solidFill>
                  <a:srgbClr val="5C5F68"/>
                </a:solidFill>
                <a:latin typeface="Arial"/>
                <a:ea typeface="Microsoft YaHei"/>
              </a:rPr>
              <a:t> twelve-month</a:t>
            </a:r>
            <a:r>
              <a:rPr sz="1100" b="0">
                <a:solidFill>
                  <a:srgbClr val="95979F"/>
                </a:solidFill>
                <a:latin typeface="Arial"/>
                <a:ea typeface="Microsoft YaHei"/>
              </a:rPr>
              <a:t> </a:t>
            </a:r>
            <a:r>
              <a:rPr sz="1100" b="0">
                <a:solidFill>
                  <a:srgbClr val="5B6069"/>
                </a:solidFill>
                <a:latin typeface="Arial"/>
                <a:ea typeface="Microsoft YaHei"/>
              </a:rPr>
              <a:t>growth</a:t>
            </a:r>
            <a:r>
              <a:rPr sz="1100" b="0">
                <a:solidFill>
                  <a:srgbClr val="5D6068"/>
                </a:solidFill>
                <a:latin typeface="Arial"/>
                <a:ea typeface="Microsoft YaHei"/>
              </a:rPr>
              <a:t> trajectory plotting Revenue</a:t>
            </a:r>
            <a:r>
              <a:rPr sz="1100" b="0">
                <a:solidFill>
                  <a:srgbClr val="62666D"/>
                </a:solidFill>
                <a:latin typeface="Arial"/>
                <a:ea typeface="Microsoft YaHei"/>
              </a:rPr>
              <a:t> against</a:t>
            </a:r>
          </a:p>
          <a:p>
            <a:pPr algn="l">
              <a:lnSpc>
                <a:spcPts val="1650"/>
              </a:lnSpc>
              <a:spcBef>
                <a:spcPts val="0"/>
              </a:spcBef>
              <a:spcAft>
                <a:spcPts val="0"/>
              </a:spcAft>
            </a:pPr>
            <a:r>
              <a:rPr sz="1100" b="0">
                <a:solidFill>
                  <a:srgbClr val="6B6C72"/>
                </a:solidFill>
                <a:latin typeface="Arial"/>
                <a:ea typeface="Microsoft YaHei"/>
              </a:rPr>
              <a:t>Earnings</a:t>
            </a:r>
            <a:r>
              <a:rPr sz="1100" b="0">
                <a:solidFill>
                  <a:srgbClr val="63666E"/>
                </a:solidFill>
                <a:latin typeface="Arial"/>
                <a:ea typeface="Microsoft YaHei"/>
              </a:rPr>
              <a:t> Before Interest and Tax, </a:t>
            </a:r>
            <a:r>
              <a:rPr sz="1100" b="0">
                <a:solidFill>
                  <a:srgbClr val="61646C"/>
                </a:solidFill>
                <a:latin typeface="Arial"/>
                <a:ea typeface="Microsoft YaHei"/>
              </a:rPr>
              <a:t>placing recent</a:t>
            </a:r>
            <a:r>
              <a:rPr sz="1100" b="0">
                <a:solidFill>
                  <a:srgbClr val="5F6369"/>
                </a:solidFill>
                <a:latin typeface="Arial"/>
                <a:ea typeface="Microsoft YaHei"/>
              </a:rPr>
              <a:t> results in </a:t>
            </a:r>
            <a:r>
              <a:rPr sz="1100" b="0">
                <a:solidFill>
                  <a:srgbClr val="61666E"/>
                </a:solidFill>
                <a:latin typeface="Arial"/>
                <a:ea typeface="Microsoft YaHei"/>
              </a:rPr>
              <a:t>the</a:t>
            </a:r>
            <a:r>
              <a:rPr sz="1100" b="0">
                <a:solidFill>
                  <a:srgbClr val="6C7078"/>
                </a:solidFill>
                <a:latin typeface="Arial"/>
                <a:ea typeface="Microsoft YaHei"/>
              </a:rPr>
              <a:t> "Disciplined</a:t>
            </a:r>
          </a:p>
          <a:p>
            <a:pPr algn="l">
              <a:lnSpc>
                <a:spcPts val="1650"/>
              </a:lnSpc>
              <a:spcBef>
                <a:spcPts val="0"/>
              </a:spcBef>
              <a:spcAft>
                <a:spcPts val="0"/>
              </a:spcAft>
            </a:pPr>
            <a:r>
              <a:rPr sz="1100" b="0">
                <a:solidFill>
                  <a:srgbClr val="6D717A"/>
                </a:solidFill>
                <a:latin typeface="Arial"/>
                <a:ea typeface="Microsoft YaHei"/>
              </a:rPr>
              <a:t>Growth" quadrant despite</a:t>
            </a:r>
            <a:r>
              <a:rPr sz="1100" b="0">
                <a:solidFill>
                  <a:srgbClr val="6B6E77"/>
                </a:solidFill>
                <a:latin typeface="Arial"/>
                <a:ea typeface="Microsoft YaHei"/>
              </a:rPr>
              <a:t> a monthly revenue decline </a:t>
            </a:r>
            <a:r>
              <a:rPr sz="1100" b="0">
                <a:solidFill>
                  <a:srgbClr val="5F626A"/>
                </a:solidFill>
                <a:latin typeface="Arial"/>
                <a:ea typeface="Microsoft YaHei"/>
              </a:rPr>
              <a:t>of</a:t>
            </a:r>
            <a:r>
              <a:rPr sz="1100" b="0">
                <a:solidFill>
                  <a:srgbClr val="63666F"/>
                </a:solidFill>
                <a:latin typeface="Arial"/>
                <a:ea typeface="Microsoft YaHei"/>
              </a:rPr>
              <a:t> 6</a:t>
            </a:r>
            <a:r>
              <a:rPr sz="1100" b="0">
                <a:solidFill>
                  <a:srgbClr val="545960"/>
                </a:solidFill>
                <a:latin typeface="Arial"/>
                <a:ea typeface="Microsoft YaHei"/>
              </a:rPr>
              <a:t>.4</a:t>
            </a:r>
            <a:r>
              <a:rPr sz="1100" b="0">
                <a:solidFill>
                  <a:srgbClr val="6C6F76"/>
                </a:solidFill>
                <a:latin typeface="Arial"/>
                <a:ea typeface="Microsoft YaHei"/>
              </a:rPr>
              <a:t>%</a:t>
            </a:r>
          </a:p>
        </p:txBody>
      </p:sp>
      <p:sp>
        <p:nvSpPr>
          <p:cNvPr id="27" name="TextBox 26"/>
          <p:cNvSpPr txBox="1"/>
          <p:nvPr/>
        </p:nvSpPr>
        <p:spPr>
          <a:xfrm rot="16200000">
            <a:off x="4895850" y="3600450"/>
            <a:ext cx="2051050" cy="171450"/>
          </a:xfrm>
          <a:prstGeom prst="rect">
            <a:avLst/>
          </a:prstGeom>
          <a:noFill/>
        </p:spPr>
        <p:txBody>
          <a:bodyPr wrap="none" lIns="0" tIns="0" rIns="0" bIns="0" anchor="ctr">
            <a:noAutofit/>
          </a:bodyPr>
          <a:lstStyle/>
          <a:p>
            <a:pPr algn="l"/>
            <a:r>
              <a:rPr sz="1050" b="0">
                <a:solidFill>
                  <a:srgbClr val="AFAFB1"/>
                </a:solidFill>
                <a:latin typeface="Arial"/>
                <a:ea typeface="Microsoft YaHei"/>
              </a:rPr>
              <a:t>Earnings</a:t>
            </a:r>
            <a:r>
              <a:rPr sz="1050" b="0">
                <a:solidFill>
                  <a:srgbClr val="B9B9BA"/>
                </a:solidFill>
                <a:latin typeface="Arial"/>
                <a:ea typeface="Microsoft YaHei"/>
              </a:rPr>
              <a:t> </a:t>
            </a:r>
            <a:r>
              <a:rPr sz="1050" b="0">
                <a:solidFill>
                  <a:srgbClr val="D4D4D4"/>
                </a:solidFill>
                <a:latin typeface="Arial"/>
                <a:ea typeface="Microsoft YaHei"/>
              </a:rPr>
              <a:t>Before </a:t>
            </a:r>
            <a:r>
              <a:rPr sz="1050" b="0">
                <a:solidFill>
                  <a:srgbClr val="DCDCDC"/>
                </a:solidFill>
                <a:latin typeface="Arial"/>
                <a:ea typeface="Microsoft YaHei"/>
              </a:rPr>
              <a:t>Interest</a:t>
            </a:r>
            <a:r>
              <a:rPr sz="1050" b="0">
                <a:solidFill>
                  <a:srgbClr val="A2A2A3"/>
                </a:solidFill>
                <a:latin typeface="Arial"/>
                <a:ea typeface="Microsoft YaHei"/>
              </a:rPr>
              <a:t> </a:t>
            </a:r>
            <a:r>
              <a:rPr sz="1050" b="0">
                <a:solidFill>
                  <a:srgbClr val="5D5C5F"/>
                </a:solidFill>
                <a:latin typeface="Arial"/>
                <a:ea typeface="Microsoft YaHei"/>
              </a:rPr>
              <a:t>and </a:t>
            </a:r>
            <a:r>
              <a:rPr sz="1050" b="0">
                <a:solidFill>
                  <a:srgbClr val="807F83"/>
                </a:solidFill>
                <a:latin typeface="Arial"/>
                <a:ea typeface="Microsoft YaHei"/>
              </a:rPr>
              <a:t>Tax</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8.png"/>
          <p:cNvPicPr>
            <a:picLocks noChangeAspect="1"/>
          </p:cNvPicPr>
          <p:nvPr/>
        </p:nvPicPr>
        <p:blipFill>
          <a:blip r:embed="rId3"/>
          <a:stretch>
            <a:fillRect/>
          </a:stretch>
        </p:blipFill>
        <p:spPr>
          <a:xfrm>
            <a:off x="0" y="0"/>
            <a:ext cx="12192000" cy="6858000"/>
          </a:xfrm>
          <a:prstGeom prst="rect">
            <a:avLst/>
          </a:prstGeom>
        </p:spPr>
      </p:pic>
      <p:pic>
        <p:nvPicPr>
          <p:cNvPr id="3" name="Picture 2" descr="el_8_0.png"/>
          <p:cNvPicPr>
            <a:picLocks noChangeAspect="1"/>
          </p:cNvPicPr>
          <p:nvPr/>
        </p:nvPicPr>
        <p:blipFill>
          <a:blip r:embed="rId4"/>
          <a:stretch>
            <a:fillRect/>
          </a:stretch>
        </p:blipFill>
        <p:spPr>
          <a:xfrm>
            <a:off x="177800" y="3422650"/>
            <a:ext cx="3492500" cy="3168650"/>
          </a:xfrm>
          <a:prstGeom prst="rect">
            <a:avLst/>
          </a:prstGeom>
        </p:spPr>
      </p:pic>
      <p:pic>
        <p:nvPicPr>
          <p:cNvPr id="4" name="Picture 3" descr="el_8_1.png"/>
          <p:cNvPicPr>
            <a:picLocks noChangeAspect="1"/>
          </p:cNvPicPr>
          <p:nvPr/>
        </p:nvPicPr>
        <p:blipFill>
          <a:blip r:embed="rId5"/>
          <a:stretch>
            <a:fillRect/>
          </a:stretch>
        </p:blipFill>
        <p:spPr>
          <a:xfrm>
            <a:off x="6642100" y="1968500"/>
            <a:ext cx="2400300" cy="3568700"/>
          </a:xfrm>
          <a:prstGeom prst="rect">
            <a:avLst/>
          </a:prstGeom>
        </p:spPr>
      </p:pic>
      <p:pic>
        <p:nvPicPr>
          <p:cNvPr id="5" name="Picture 4" descr="el_8_2.png"/>
          <p:cNvPicPr>
            <a:picLocks noChangeAspect="1"/>
          </p:cNvPicPr>
          <p:nvPr/>
        </p:nvPicPr>
        <p:blipFill>
          <a:blip r:embed="rId6"/>
          <a:stretch>
            <a:fillRect/>
          </a:stretch>
        </p:blipFill>
        <p:spPr>
          <a:xfrm>
            <a:off x="9315450" y="1968500"/>
            <a:ext cx="1136650" cy="3486150"/>
          </a:xfrm>
          <a:prstGeom prst="rect">
            <a:avLst/>
          </a:prstGeom>
        </p:spPr>
      </p:pic>
      <p:pic>
        <p:nvPicPr>
          <p:cNvPr id="6" name="Picture 5" descr="el_8_3.png"/>
          <p:cNvPicPr>
            <a:picLocks noChangeAspect="1"/>
          </p:cNvPicPr>
          <p:nvPr/>
        </p:nvPicPr>
        <p:blipFill>
          <a:blip r:embed="rId7"/>
          <a:stretch>
            <a:fillRect/>
          </a:stretch>
        </p:blipFill>
        <p:spPr>
          <a:xfrm>
            <a:off x="4013200" y="1968500"/>
            <a:ext cx="1054100" cy="3384550"/>
          </a:xfrm>
          <a:prstGeom prst="rect">
            <a:avLst/>
          </a:prstGeom>
        </p:spPr>
      </p:pic>
      <p:pic>
        <p:nvPicPr>
          <p:cNvPr id="7" name="Picture 6" descr="el_8_4.png"/>
          <p:cNvPicPr>
            <a:picLocks noChangeAspect="1"/>
          </p:cNvPicPr>
          <p:nvPr/>
        </p:nvPicPr>
        <p:blipFill>
          <a:blip r:embed="rId8"/>
          <a:stretch>
            <a:fillRect/>
          </a:stretch>
        </p:blipFill>
        <p:spPr>
          <a:xfrm>
            <a:off x="9334500" y="5403850"/>
            <a:ext cx="2654300" cy="406400"/>
          </a:xfrm>
          <a:prstGeom prst="rect">
            <a:avLst/>
          </a:prstGeom>
        </p:spPr>
      </p:pic>
      <p:pic>
        <p:nvPicPr>
          <p:cNvPr id="8" name="Picture 7" descr="el_8_5.png"/>
          <p:cNvPicPr>
            <a:picLocks noChangeAspect="1"/>
          </p:cNvPicPr>
          <p:nvPr/>
        </p:nvPicPr>
        <p:blipFill>
          <a:blip r:embed="rId9"/>
          <a:stretch>
            <a:fillRect/>
          </a:stretch>
        </p:blipFill>
        <p:spPr>
          <a:xfrm>
            <a:off x="4013200" y="5499100"/>
            <a:ext cx="2425700" cy="374650"/>
          </a:xfrm>
          <a:prstGeom prst="rect">
            <a:avLst/>
          </a:prstGeom>
        </p:spPr>
      </p:pic>
      <p:pic>
        <p:nvPicPr>
          <p:cNvPr id="9" name="Picture 8" descr="el_8_6.png"/>
          <p:cNvPicPr>
            <a:picLocks noChangeAspect="1"/>
          </p:cNvPicPr>
          <p:nvPr/>
        </p:nvPicPr>
        <p:blipFill>
          <a:blip r:embed="rId10"/>
          <a:stretch>
            <a:fillRect/>
          </a:stretch>
        </p:blipFill>
        <p:spPr>
          <a:xfrm>
            <a:off x="336550" y="806450"/>
            <a:ext cx="11480800" cy="114300"/>
          </a:xfrm>
          <a:prstGeom prst="rect">
            <a:avLst/>
          </a:prstGeom>
        </p:spPr>
      </p:pic>
      <p:pic>
        <p:nvPicPr>
          <p:cNvPr id="10" name="Picture 9" descr="el_8_7.png"/>
          <p:cNvPicPr>
            <a:picLocks noChangeAspect="1"/>
          </p:cNvPicPr>
          <p:nvPr/>
        </p:nvPicPr>
        <p:blipFill>
          <a:blip r:embed="rId11"/>
          <a:stretch>
            <a:fillRect/>
          </a:stretch>
        </p:blipFill>
        <p:spPr>
          <a:xfrm>
            <a:off x="317500" y="1308100"/>
            <a:ext cx="171450" cy="1689100"/>
          </a:xfrm>
          <a:prstGeom prst="rect">
            <a:avLst/>
          </a:prstGeom>
        </p:spPr>
      </p:pic>
      <p:pic>
        <p:nvPicPr>
          <p:cNvPr id="11" name="Picture 10" descr="el_8_8.png"/>
          <p:cNvPicPr>
            <a:picLocks noChangeAspect="1"/>
          </p:cNvPicPr>
          <p:nvPr/>
        </p:nvPicPr>
        <p:blipFill>
          <a:blip r:embed="rId12"/>
          <a:stretch>
            <a:fillRect/>
          </a:stretch>
        </p:blipFill>
        <p:spPr>
          <a:xfrm>
            <a:off x="11461750" y="1155700"/>
            <a:ext cx="317500" cy="546100"/>
          </a:xfrm>
          <a:prstGeom prst="rect">
            <a:avLst/>
          </a:prstGeom>
        </p:spPr>
      </p:pic>
      <p:pic>
        <p:nvPicPr>
          <p:cNvPr id="12" name="Picture 11" descr="el_8_9.png"/>
          <p:cNvPicPr>
            <a:picLocks noChangeAspect="1"/>
          </p:cNvPicPr>
          <p:nvPr/>
        </p:nvPicPr>
        <p:blipFill>
          <a:blip r:embed="rId13"/>
          <a:stretch>
            <a:fillRect/>
          </a:stretch>
        </p:blipFill>
        <p:spPr>
          <a:xfrm>
            <a:off x="6584950" y="6134100"/>
            <a:ext cx="76200" cy="95250"/>
          </a:xfrm>
          <a:prstGeom prst="rect">
            <a:avLst/>
          </a:prstGeom>
        </p:spPr>
      </p:pic>
      <p:sp>
        <p:nvSpPr>
          <p:cNvPr id="13" name="TextBox 12"/>
          <p:cNvSpPr txBox="1"/>
          <p:nvPr/>
        </p:nvSpPr>
        <p:spPr>
          <a:xfrm>
            <a:off x="374650" y="368300"/>
            <a:ext cx="6578600" cy="317500"/>
          </a:xfrm>
          <a:prstGeom prst="rect">
            <a:avLst/>
          </a:prstGeom>
          <a:noFill/>
        </p:spPr>
        <p:txBody>
          <a:bodyPr wrap="none" lIns="0" tIns="0" rIns="0" bIns="0" anchor="ctr">
            <a:noAutofit/>
          </a:bodyPr>
          <a:lstStyle/>
          <a:p>
            <a:pPr algn="l"/>
            <a:r>
              <a:rPr sz="2650" b="1">
                <a:solidFill>
                  <a:srgbClr val="08263A"/>
                </a:solidFill>
                <a:latin typeface="Arial"/>
                <a:ea typeface="Microsoft YaHei"/>
              </a:rPr>
              <a:t>A Strategic Direction to Reignite Growth</a:t>
            </a:r>
          </a:p>
        </p:txBody>
      </p:sp>
      <p:sp>
        <p:nvSpPr>
          <p:cNvPr id="14" name="TextBox 13"/>
          <p:cNvSpPr txBox="1"/>
          <p:nvPr/>
        </p:nvSpPr>
        <p:spPr>
          <a:xfrm>
            <a:off x="4324350" y="1339850"/>
            <a:ext cx="4362450" cy="196850"/>
          </a:xfrm>
          <a:prstGeom prst="rect">
            <a:avLst/>
          </a:prstGeom>
          <a:noFill/>
        </p:spPr>
        <p:txBody>
          <a:bodyPr wrap="none" lIns="0" tIns="0" rIns="0" bIns="0" anchor="ctr">
            <a:noAutofit/>
          </a:bodyPr>
          <a:lstStyle/>
          <a:p>
            <a:pPr algn="l"/>
            <a:r>
              <a:rPr sz="1550" b="1">
                <a:solidFill>
                  <a:srgbClr val="0B2D47"/>
                </a:solidFill>
                <a:latin typeface="Arial"/>
                <a:ea typeface="Microsoft YaHei"/>
              </a:rPr>
              <a:t>Proposed Strategic Direction — three pillars:</a:t>
            </a:r>
          </a:p>
        </p:txBody>
      </p:sp>
      <p:sp>
        <p:nvSpPr>
          <p:cNvPr id="15" name="TextBox 14"/>
          <p:cNvSpPr txBox="1"/>
          <p:nvPr/>
        </p:nvSpPr>
        <p:spPr>
          <a:xfrm>
            <a:off x="622300" y="1371600"/>
            <a:ext cx="889000" cy="215900"/>
          </a:xfrm>
          <a:prstGeom prst="rect">
            <a:avLst/>
          </a:prstGeom>
          <a:noFill/>
        </p:spPr>
        <p:txBody>
          <a:bodyPr wrap="none" lIns="0" tIns="0" rIns="0" bIns="0" anchor="ctr">
            <a:noAutofit/>
          </a:bodyPr>
          <a:lstStyle/>
          <a:p>
            <a:pPr algn="l"/>
            <a:r>
              <a:rPr sz="1700" b="1">
                <a:solidFill>
                  <a:srgbClr val="11374F"/>
                </a:solidFill>
                <a:latin typeface="Arial"/>
                <a:ea typeface="Microsoft YaHei"/>
              </a:rPr>
              <a:t>Summary:</a:t>
            </a:r>
          </a:p>
        </p:txBody>
      </p:sp>
      <p:sp>
        <p:nvSpPr>
          <p:cNvPr id="16" name="TextBox 15"/>
          <p:cNvSpPr txBox="1"/>
          <p:nvPr/>
        </p:nvSpPr>
        <p:spPr>
          <a:xfrm>
            <a:off x="615950" y="1676400"/>
            <a:ext cx="2616200" cy="1295400"/>
          </a:xfrm>
          <a:prstGeom prst="rect">
            <a:avLst/>
          </a:prstGeom>
          <a:noFill/>
        </p:spPr>
        <p:txBody>
          <a:bodyPr wrap="none" lIns="0" tIns="0" rIns="0" bIns="0" anchor="ctr">
            <a:noAutofit/>
          </a:bodyPr>
          <a:lstStyle/>
          <a:p>
            <a:pPr algn="l">
              <a:lnSpc>
                <a:spcPts val="1800"/>
              </a:lnSpc>
              <a:spcBef>
                <a:spcPts val="0"/>
              </a:spcBef>
              <a:spcAft>
                <a:spcPts val="0"/>
              </a:spcAft>
            </a:pPr>
            <a:r>
              <a:rPr sz="1150" b="0">
                <a:solidFill>
                  <a:srgbClr val="515253"/>
                </a:solidFill>
                <a:latin typeface="Arial"/>
                <a:ea typeface="Microsoft YaHei"/>
              </a:rPr>
              <a:t>The </a:t>
            </a:r>
            <a:r>
              <a:rPr sz="1150" b="0">
                <a:solidFill>
                  <a:srgbClr val="5E5F60"/>
                </a:solidFill>
                <a:latin typeface="Arial"/>
                <a:ea typeface="Microsoft YaHei"/>
              </a:rPr>
              <a:t>business</a:t>
            </a:r>
            <a:r>
              <a:rPr sz="1150" b="0">
                <a:solidFill>
                  <a:srgbClr val="525354"/>
                </a:solidFill>
                <a:latin typeface="Arial"/>
                <a:ea typeface="Microsoft YaHei"/>
              </a:rPr>
              <a:t> has built an excellent</a:t>
            </a:r>
          </a:p>
          <a:p>
            <a:pPr algn="l">
              <a:lnSpc>
                <a:spcPts val="1800"/>
              </a:lnSpc>
              <a:spcBef>
                <a:spcPts val="0"/>
              </a:spcBef>
              <a:spcAft>
                <a:spcPts val="0"/>
              </a:spcAft>
            </a:pPr>
            <a:r>
              <a:rPr sz="1150" b="0">
                <a:solidFill>
                  <a:srgbClr val="58585A"/>
                </a:solidFill>
                <a:latin typeface="Arial"/>
                <a:ea typeface="Microsoft YaHei"/>
              </a:rPr>
              <a:t>profitability</a:t>
            </a:r>
            <a:r>
              <a:rPr sz="1150" b="0">
                <a:solidFill>
                  <a:srgbClr val="353536"/>
                </a:solidFill>
                <a:latin typeface="Arial"/>
                <a:ea typeface="Microsoft YaHei"/>
              </a:rPr>
              <a:t> </a:t>
            </a:r>
            <a:r>
              <a:rPr sz="1150" b="0">
                <a:solidFill>
                  <a:srgbClr val="545354"/>
                </a:solidFill>
                <a:latin typeface="Arial"/>
                <a:ea typeface="Microsoft YaHei"/>
              </a:rPr>
              <a:t>engine</a:t>
            </a:r>
            <a:r>
              <a:rPr sz="1150" b="0">
                <a:solidFill>
                  <a:srgbClr val="4F5051"/>
                </a:solidFill>
                <a:latin typeface="Arial"/>
                <a:ea typeface="Microsoft YaHei"/>
              </a:rPr>
              <a:t> — </a:t>
            </a:r>
            <a:r>
              <a:rPr sz="1150" b="0">
                <a:solidFill>
                  <a:srgbClr val="5C5D5C"/>
                </a:solidFill>
                <a:latin typeface="Arial"/>
                <a:ea typeface="Microsoft YaHei"/>
              </a:rPr>
              <a:t>high </a:t>
            </a:r>
            <a:r>
              <a:rPr sz="1150" b="0">
                <a:solidFill>
                  <a:srgbClr val="535554"/>
                </a:solidFill>
                <a:latin typeface="Arial"/>
                <a:ea typeface="Microsoft YaHei"/>
              </a:rPr>
              <a:t>margins</a:t>
            </a:r>
            <a:r>
              <a:rPr sz="1150" b="0">
                <a:solidFill>
                  <a:srgbClr val="7C7C7C"/>
                </a:solidFill>
                <a:latin typeface="Arial"/>
                <a:ea typeface="Microsoft YaHei"/>
              </a:rPr>
              <a:t>,</a:t>
            </a:r>
          </a:p>
          <a:p>
            <a:pPr algn="l">
              <a:lnSpc>
                <a:spcPts val="1800"/>
              </a:lnSpc>
              <a:spcBef>
                <a:spcPts val="0"/>
              </a:spcBef>
              <a:spcAft>
                <a:spcPts val="0"/>
              </a:spcAft>
            </a:pPr>
            <a:r>
              <a:rPr sz="1150" b="0">
                <a:solidFill>
                  <a:srgbClr val="525252"/>
                </a:solidFill>
                <a:latin typeface="Arial"/>
                <a:ea typeface="Microsoft YaHei"/>
              </a:rPr>
              <a:t>strong returns, and a healthy</a:t>
            </a:r>
            <a:r>
              <a:rPr sz="1150" b="0">
                <a:solidFill>
                  <a:srgbClr val="515151"/>
                </a:solidFill>
                <a:latin typeface="Arial"/>
                <a:ea typeface="Microsoft YaHei"/>
              </a:rPr>
              <a:t> balance</a:t>
            </a:r>
          </a:p>
          <a:p>
            <a:pPr algn="l">
              <a:lnSpc>
                <a:spcPts val="1800"/>
              </a:lnSpc>
              <a:spcBef>
                <a:spcPts val="0"/>
              </a:spcBef>
              <a:spcAft>
                <a:spcPts val="0"/>
              </a:spcAft>
            </a:pPr>
            <a:r>
              <a:rPr sz="1150" b="0">
                <a:solidFill>
                  <a:srgbClr val="515152"/>
                </a:solidFill>
                <a:latin typeface="Arial"/>
                <a:ea typeface="Microsoft YaHei"/>
              </a:rPr>
              <a:t>sheet — but revenue </a:t>
            </a:r>
            <a:r>
              <a:rPr sz="1150" b="0">
                <a:solidFill>
                  <a:srgbClr val="514F51"/>
                </a:solidFill>
                <a:latin typeface="Arial"/>
                <a:ea typeface="Microsoft YaHei"/>
              </a:rPr>
              <a:t>growth </a:t>
            </a:r>
            <a:r>
              <a:rPr sz="1150" b="0">
                <a:solidFill>
                  <a:srgbClr val="646564"/>
                </a:solidFill>
                <a:latin typeface="Arial"/>
                <a:ea typeface="Microsoft YaHei"/>
              </a:rPr>
              <a:t>has</a:t>
            </a:r>
          </a:p>
          <a:p>
            <a:pPr algn="l">
              <a:lnSpc>
                <a:spcPts val="1800"/>
              </a:lnSpc>
              <a:spcBef>
                <a:spcPts val="0"/>
              </a:spcBef>
              <a:spcAft>
                <a:spcPts val="0"/>
              </a:spcAft>
            </a:pPr>
            <a:r>
              <a:rPr sz="1150" b="0">
                <a:solidFill>
                  <a:srgbClr val="4C4C4D"/>
                </a:solidFill>
                <a:latin typeface="Arial"/>
                <a:ea typeface="Microsoft YaHei"/>
              </a:rPr>
              <a:t>stalled </a:t>
            </a:r>
            <a:r>
              <a:rPr sz="1150" b="0">
                <a:solidFill>
                  <a:srgbClr val="525353"/>
                </a:solidFill>
                <a:latin typeface="Arial"/>
                <a:ea typeface="Microsoft YaHei"/>
              </a:rPr>
              <a:t>and profit is not yet</a:t>
            </a:r>
          </a:p>
          <a:p>
            <a:pPr algn="l">
              <a:lnSpc>
                <a:spcPts val="1800"/>
              </a:lnSpc>
              <a:spcBef>
                <a:spcPts val="0"/>
              </a:spcBef>
              <a:spcAft>
                <a:spcPts val="0"/>
              </a:spcAft>
            </a:pPr>
            <a:r>
              <a:rPr sz="1150" b="0">
                <a:solidFill>
                  <a:srgbClr val="464747"/>
                </a:solidFill>
                <a:latin typeface="Arial"/>
                <a:ea typeface="Microsoft YaHei"/>
              </a:rPr>
              <a:t>converting</a:t>
            </a:r>
            <a:r>
              <a:rPr sz="1150" b="0">
                <a:solidFill>
                  <a:srgbClr val="CECDCD"/>
                </a:solidFill>
                <a:latin typeface="Arial"/>
                <a:ea typeface="Microsoft YaHei"/>
              </a:rPr>
              <a:t> </a:t>
            </a:r>
            <a:r>
              <a:rPr sz="1150" b="0">
                <a:solidFill>
                  <a:srgbClr val="4C4D4D"/>
                </a:solidFill>
                <a:latin typeface="Arial"/>
                <a:ea typeface="Microsoft YaHei"/>
              </a:rPr>
              <a:t>into cash</a:t>
            </a:r>
          </a:p>
        </p:txBody>
      </p:sp>
      <p:sp>
        <p:nvSpPr>
          <p:cNvPr id="17" name="TextBox 16"/>
          <p:cNvSpPr txBox="1"/>
          <p:nvPr/>
        </p:nvSpPr>
        <p:spPr>
          <a:xfrm>
            <a:off x="4216400" y="2254250"/>
            <a:ext cx="819150" cy="533400"/>
          </a:xfrm>
          <a:prstGeom prst="rect">
            <a:avLst/>
          </a:prstGeom>
          <a:noFill/>
        </p:spPr>
        <p:txBody>
          <a:bodyPr wrap="none" lIns="0" tIns="0" rIns="0" bIns="0" anchor="ctr">
            <a:noAutofit/>
          </a:bodyPr>
          <a:lstStyle/>
          <a:p>
            <a:pPr algn="l"/>
            <a:r>
              <a:rPr sz="5550" b="1">
                <a:solidFill>
                  <a:srgbClr val="042C43"/>
                </a:solidFill>
                <a:latin typeface="Arial"/>
                <a:ea typeface="Microsoft YaHei"/>
              </a:rPr>
              <a:t>01</a:t>
            </a:r>
          </a:p>
        </p:txBody>
      </p:sp>
      <p:sp>
        <p:nvSpPr>
          <p:cNvPr id="18" name="TextBox 17"/>
          <p:cNvSpPr txBox="1"/>
          <p:nvPr/>
        </p:nvSpPr>
        <p:spPr>
          <a:xfrm>
            <a:off x="6921500" y="2254250"/>
            <a:ext cx="711200" cy="533400"/>
          </a:xfrm>
          <a:prstGeom prst="rect">
            <a:avLst/>
          </a:prstGeom>
          <a:noFill/>
        </p:spPr>
        <p:txBody>
          <a:bodyPr wrap="none" lIns="0" tIns="0" rIns="0" bIns="0" anchor="ctr">
            <a:noAutofit/>
          </a:bodyPr>
          <a:lstStyle/>
          <a:p>
            <a:pPr algn="l"/>
            <a:r>
              <a:rPr sz="4800" b="1">
                <a:solidFill>
                  <a:srgbClr val="042C43"/>
                </a:solidFill>
                <a:latin typeface="Arial"/>
                <a:ea typeface="Microsoft YaHei"/>
              </a:rPr>
              <a:t>02</a:t>
            </a:r>
          </a:p>
        </p:txBody>
      </p:sp>
      <p:sp>
        <p:nvSpPr>
          <p:cNvPr id="19" name="TextBox 18"/>
          <p:cNvSpPr txBox="1"/>
          <p:nvPr/>
        </p:nvSpPr>
        <p:spPr>
          <a:xfrm>
            <a:off x="9594850" y="2254250"/>
            <a:ext cx="723900" cy="533400"/>
          </a:xfrm>
          <a:prstGeom prst="rect">
            <a:avLst/>
          </a:prstGeom>
          <a:noFill/>
        </p:spPr>
        <p:txBody>
          <a:bodyPr wrap="none" lIns="0" tIns="0" rIns="0" bIns="0" anchor="ctr">
            <a:noAutofit/>
          </a:bodyPr>
          <a:lstStyle/>
          <a:p>
            <a:pPr algn="l"/>
            <a:r>
              <a:rPr sz="4900" b="1">
                <a:solidFill>
                  <a:srgbClr val="042C43"/>
                </a:solidFill>
                <a:latin typeface="Arial"/>
                <a:ea typeface="Microsoft YaHei"/>
              </a:rPr>
              <a:t>03</a:t>
            </a:r>
          </a:p>
        </p:txBody>
      </p:sp>
      <p:sp>
        <p:nvSpPr>
          <p:cNvPr id="20" name="TextBox 19"/>
          <p:cNvSpPr txBox="1"/>
          <p:nvPr/>
        </p:nvSpPr>
        <p:spPr>
          <a:xfrm>
            <a:off x="9594850" y="3238500"/>
            <a:ext cx="1600200" cy="444500"/>
          </a:xfrm>
          <a:prstGeom prst="rect">
            <a:avLst/>
          </a:prstGeom>
          <a:noFill/>
        </p:spPr>
        <p:txBody>
          <a:bodyPr wrap="none" lIns="0" tIns="0" rIns="0" bIns="0" anchor="ctr">
            <a:noAutofit/>
          </a:bodyPr>
          <a:lstStyle/>
          <a:p>
            <a:pPr algn="l">
              <a:lnSpc>
                <a:spcPts val="1800"/>
              </a:lnSpc>
              <a:spcBef>
                <a:spcPts val="0"/>
              </a:spcBef>
              <a:spcAft>
                <a:spcPts val="0"/>
              </a:spcAft>
            </a:pPr>
            <a:r>
              <a:rPr sz="1350" b="1">
                <a:solidFill>
                  <a:srgbClr val="113953"/>
                </a:solidFill>
                <a:latin typeface="Arial"/>
                <a:ea typeface="Microsoft YaHei"/>
              </a:rPr>
              <a:t>Deploy</a:t>
            </a:r>
            <a:r>
              <a:rPr sz="1350" b="1">
                <a:solidFill>
                  <a:srgbClr val="4E697B"/>
                </a:solidFill>
                <a:latin typeface="Arial"/>
                <a:ea typeface="Microsoft YaHei"/>
              </a:rPr>
              <a:t> </a:t>
            </a:r>
            <a:r>
              <a:rPr sz="1350" b="1">
                <a:solidFill>
                  <a:srgbClr val="193D53"/>
                </a:solidFill>
                <a:latin typeface="Arial"/>
                <a:ea typeface="Microsoft YaHei"/>
              </a:rPr>
              <a:t>the balance</a:t>
            </a:r>
          </a:p>
          <a:p>
            <a:pPr algn="l">
              <a:lnSpc>
                <a:spcPts val="1800"/>
              </a:lnSpc>
              <a:spcBef>
                <a:spcPts val="0"/>
              </a:spcBef>
              <a:spcAft>
                <a:spcPts val="0"/>
              </a:spcAft>
            </a:pPr>
            <a:r>
              <a:rPr sz="1350" b="1">
                <a:solidFill>
                  <a:srgbClr val="153B52"/>
                </a:solidFill>
                <a:latin typeface="Arial"/>
                <a:ea typeface="Microsoft YaHei"/>
              </a:rPr>
              <a:t>sheet strategically</a:t>
            </a:r>
          </a:p>
        </p:txBody>
      </p:sp>
      <p:sp>
        <p:nvSpPr>
          <p:cNvPr id="21" name="TextBox 20"/>
          <p:cNvSpPr txBox="1"/>
          <p:nvPr/>
        </p:nvSpPr>
        <p:spPr>
          <a:xfrm>
            <a:off x="4311650" y="3327400"/>
            <a:ext cx="2012950" cy="215900"/>
          </a:xfrm>
          <a:prstGeom prst="rect">
            <a:avLst/>
          </a:prstGeom>
          <a:noFill/>
        </p:spPr>
        <p:txBody>
          <a:bodyPr wrap="none" lIns="0" tIns="0" rIns="0" bIns="0" anchor="ctr">
            <a:noAutofit/>
          </a:bodyPr>
          <a:lstStyle/>
          <a:p>
            <a:pPr algn="l"/>
            <a:r>
              <a:rPr sz="1350" b="1">
                <a:solidFill>
                  <a:srgbClr val="1A3E55"/>
                </a:solidFill>
                <a:latin typeface="Arial"/>
                <a:ea typeface="Microsoft YaHei"/>
              </a:rPr>
              <a:t>Reignite</a:t>
            </a:r>
            <a:r>
              <a:rPr sz="1350" b="1">
                <a:solidFill>
                  <a:srgbClr val="3F5F6F"/>
                </a:solidFill>
                <a:latin typeface="Arial"/>
                <a:ea typeface="Microsoft YaHei"/>
              </a:rPr>
              <a:t> </a:t>
            </a:r>
            <a:r>
              <a:rPr sz="1350" b="1">
                <a:solidFill>
                  <a:srgbClr val="0E3850"/>
                </a:solidFill>
                <a:latin typeface="Arial"/>
                <a:ea typeface="Microsoft YaHei"/>
              </a:rPr>
              <a:t>top</a:t>
            </a:r>
            <a:r>
              <a:rPr sz="1350" b="1">
                <a:solidFill>
                  <a:srgbClr val="567D89"/>
                </a:solidFill>
                <a:latin typeface="Arial"/>
                <a:ea typeface="Microsoft YaHei"/>
              </a:rPr>
              <a:t>-</a:t>
            </a:r>
            <a:r>
              <a:rPr sz="1350" b="1">
                <a:solidFill>
                  <a:srgbClr val="103953"/>
                </a:solidFill>
                <a:latin typeface="Arial"/>
                <a:ea typeface="Microsoft YaHei"/>
              </a:rPr>
              <a:t>line</a:t>
            </a:r>
            <a:r>
              <a:rPr sz="1350" b="1">
                <a:solidFill>
                  <a:srgbClr val="153D57"/>
                </a:solidFill>
                <a:latin typeface="Arial"/>
                <a:ea typeface="Microsoft YaHei"/>
              </a:rPr>
              <a:t> growth</a:t>
            </a:r>
          </a:p>
        </p:txBody>
      </p:sp>
      <p:sp>
        <p:nvSpPr>
          <p:cNvPr id="22" name="TextBox 21"/>
          <p:cNvSpPr txBox="1"/>
          <p:nvPr/>
        </p:nvSpPr>
        <p:spPr>
          <a:xfrm>
            <a:off x="6921500" y="3327400"/>
            <a:ext cx="1987550" cy="177800"/>
          </a:xfrm>
          <a:prstGeom prst="rect">
            <a:avLst/>
          </a:prstGeom>
          <a:noFill/>
        </p:spPr>
        <p:txBody>
          <a:bodyPr wrap="none" lIns="0" tIns="0" rIns="0" bIns="0" anchor="ctr">
            <a:noAutofit/>
          </a:bodyPr>
          <a:lstStyle/>
          <a:p>
            <a:pPr algn="l"/>
            <a:r>
              <a:rPr sz="1350" b="1">
                <a:solidFill>
                  <a:srgbClr val="153B54"/>
                </a:solidFill>
                <a:latin typeface="Arial"/>
                <a:ea typeface="Microsoft YaHei"/>
              </a:rPr>
              <a:t>Convert </a:t>
            </a:r>
            <a:r>
              <a:rPr sz="1350" b="1">
                <a:solidFill>
                  <a:srgbClr val="183D54"/>
                </a:solidFill>
                <a:latin typeface="Arial"/>
                <a:ea typeface="Microsoft YaHei"/>
              </a:rPr>
              <a:t>profit into cash</a:t>
            </a:r>
          </a:p>
        </p:txBody>
      </p:sp>
      <p:sp>
        <p:nvSpPr>
          <p:cNvPr id="23" name="TextBox 22"/>
          <p:cNvSpPr txBox="1"/>
          <p:nvPr/>
        </p:nvSpPr>
        <p:spPr>
          <a:xfrm>
            <a:off x="4305300" y="3759200"/>
            <a:ext cx="1733550" cy="831850"/>
          </a:xfrm>
          <a:prstGeom prst="rect">
            <a:avLst/>
          </a:prstGeom>
          <a:noFill/>
        </p:spPr>
        <p:txBody>
          <a:bodyPr wrap="none" lIns="0" tIns="0" rIns="0" bIns="0" anchor="ctr">
            <a:noAutofit/>
          </a:bodyPr>
          <a:lstStyle/>
          <a:p>
            <a:pPr algn="l">
              <a:lnSpc>
                <a:spcPts val="1800"/>
              </a:lnSpc>
              <a:spcBef>
                <a:spcPts val="0"/>
              </a:spcBef>
              <a:spcAft>
                <a:spcPts val="0"/>
              </a:spcAft>
            </a:pPr>
            <a:r>
              <a:rPr sz="1200" b="0">
                <a:solidFill>
                  <a:srgbClr val="545558"/>
                </a:solidFill>
                <a:latin typeface="Arial"/>
                <a:ea typeface="Microsoft YaHei"/>
              </a:rPr>
              <a:t>Audit and reallocate the</a:t>
            </a:r>
          </a:p>
          <a:p>
            <a:pPr algn="l">
              <a:lnSpc>
                <a:spcPts val="1800"/>
              </a:lnSpc>
              <a:spcBef>
                <a:spcPts val="0"/>
              </a:spcBef>
              <a:spcAft>
                <a:spcPts val="0"/>
              </a:spcAft>
            </a:pPr>
            <a:r>
              <a:rPr sz="1200" b="0">
                <a:solidFill>
                  <a:srgbClr val="595A5C"/>
                </a:solidFill>
                <a:latin typeface="Arial"/>
                <a:ea typeface="Microsoft YaHei"/>
              </a:rPr>
              <a:t>marketing and</a:t>
            </a:r>
            <a:r>
              <a:rPr sz="1200" b="0">
                <a:solidFill>
                  <a:srgbClr val="5C5B5E"/>
                </a:solidFill>
                <a:latin typeface="Arial"/>
                <a:ea typeface="Microsoft YaHei"/>
              </a:rPr>
              <a:t> agency</a:t>
            </a:r>
          </a:p>
          <a:p>
            <a:pPr algn="l">
              <a:lnSpc>
                <a:spcPts val="1800"/>
              </a:lnSpc>
              <a:spcBef>
                <a:spcPts val="0"/>
              </a:spcBef>
              <a:spcAft>
                <a:spcPts val="0"/>
              </a:spcAft>
            </a:pPr>
            <a:r>
              <a:rPr sz="1200" b="0">
                <a:solidFill>
                  <a:srgbClr val="525455"/>
                </a:solidFill>
                <a:latin typeface="Arial"/>
                <a:ea typeface="Microsoft YaHei"/>
              </a:rPr>
              <a:t>spend toward </a:t>
            </a:r>
            <a:r>
              <a:rPr sz="1200" b="0">
                <a:solidFill>
                  <a:srgbClr val="4B4B4F"/>
                </a:solidFill>
                <a:latin typeface="Arial"/>
                <a:ea typeface="Microsoft YaHei"/>
              </a:rPr>
              <a:t>channels</a:t>
            </a:r>
          </a:p>
          <a:p>
            <a:pPr algn="l">
              <a:lnSpc>
                <a:spcPts val="1800"/>
              </a:lnSpc>
              <a:spcBef>
                <a:spcPts val="0"/>
              </a:spcBef>
              <a:spcAft>
                <a:spcPts val="0"/>
              </a:spcAft>
            </a:pPr>
            <a:r>
              <a:rPr sz="1200" b="0">
                <a:solidFill>
                  <a:srgbClr val="5E5E62"/>
                </a:solidFill>
                <a:latin typeface="Arial"/>
                <a:ea typeface="Microsoft YaHei"/>
              </a:rPr>
              <a:t>demonstrably </a:t>
            </a:r>
            <a:r>
              <a:rPr sz="1200" b="0">
                <a:solidFill>
                  <a:srgbClr val="565658"/>
                </a:solidFill>
                <a:latin typeface="Arial"/>
                <a:ea typeface="Microsoft YaHei"/>
              </a:rPr>
              <a:t>driving</a:t>
            </a:r>
          </a:p>
        </p:txBody>
      </p:sp>
      <p:sp>
        <p:nvSpPr>
          <p:cNvPr id="24" name="TextBox 23"/>
          <p:cNvSpPr txBox="1"/>
          <p:nvPr/>
        </p:nvSpPr>
        <p:spPr>
          <a:xfrm>
            <a:off x="6915150" y="3759200"/>
            <a:ext cx="1879600" cy="1289050"/>
          </a:xfrm>
          <a:prstGeom prst="rect">
            <a:avLst/>
          </a:prstGeom>
          <a:noFill/>
        </p:spPr>
        <p:txBody>
          <a:bodyPr wrap="none" lIns="0" tIns="0" rIns="0" bIns="0" anchor="ctr">
            <a:noAutofit/>
          </a:bodyPr>
          <a:lstStyle/>
          <a:p>
            <a:pPr algn="l">
              <a:lnSpc>
                <a:spcPts val="1800"/>
              </a:lnSpc>
              <a:spcBef>
                <a:spcPts val="0"/>
              </a:spcBef>
              <a:spcAft>
                <a:spcPts val="0"/>
              </a:spcAft>
            </a:pPr>
            <a:r>
              <a:rPr sz="1100" b="0">
                <a:solidFill>
                  <a:srgbClr val="5A5C5F"/>
                </a:solidFill>
                <a:latin typeface="Arial"/>
                <a:ea typeface="Microsoft YaHei"/>
              </a:rPr>
              <a:t>Tighten management of</a:t>
            </a:r>
          </a:p>
          <a:p>
            <a:pPr algn="l">
              <a:lnSpc>
                <a:spcPts val="1800"/>
              </a:lnSpc>
              <a:spcBef>
                <a:spcPts val="0"/>
              </a:spcBef>
              <a:spcAft>
                <a:spcPts val="0"/>
              </a:spcAft>
            </a:pPr>
            <a:r>
              <a:rPr sz="1100" b="0">
                <a:solidFill>
                  <a:srgbClr val="626265"/>
                </a:solidFill>
                <a:latin typeface="Arial"/>
                <a:ea typeface="Microsoft YaHei"/>
              </a:rPr>
              <a:t>payables</a:t>
            </a:r>
            <a:r>
              <a:rPr sz="1100" b="0">
                <a:solidFill>
                  <a:srgbClr val="5B5C5F"/>
                </a:solidFill>
                <a:latin typeface="Arial"/>
                <a:ea typeface="Microsoft YaHei"/>
              </a:rPr>
              <a:t> and other</a:t>
            </a:r>
          </a:p>
          <a:p>
            <a:pPr algn="l">
              <a:lnSpc>
                <a:spcPts val="1800"/>
              </a:lnSpc>
              <a:spcBef>
                <a:spcPts val="0"/>
              </a:spcBef>
              <a:spcAft>
                <a:spcPts val="0"/>
              </a:spcAft>
            </a:pPr>
            <a:r>
              <a:rPr sz="1100" b="0">
                <a:solidFill>
                  <a:srgbClr val="585A5D"/>
                </a:solidFill>
                <a:latin typeface="Arial"/>
                <a:ea typeface="Microsoft YaHei"/>
              </a:rPr>
              <a:t>current </a:t>
            </a:r>
            <a:r>
              <a:rPr sz="1100" b="0">
                <a:solidFill>
                  <a:srgbClr val="5D5D61"/>
                </a:solidFill>
                <a:latin typeface="Arial"/>
                <a:ea typeface="Microsoft YaHei"/>
              </a:rPr>
              <a:t>liabilities</a:t>
            </a:r>
            <a:r>
              <a:rPr sz="1100" b="0">
                <a:solidFill>
                  <a:srgbClr val="99989E"/>
                </a:solidFill>
                <a:latin typeface="Arial"/>
                <a:ea typeface="Microsoft YaHei"/>
              </a:rPr>
              <a:t> </a:t>
            </a:r>
            <a:r>
              <a:rPr sz="1100" b="0">
                <a:solidFill>
                  <a:srgbClr val="5F5F63"/>
                </a:solidFill>
                <a:latin typeface="Arial"/>
                <a:ea typeface="Microsoft YaHei"/>
              </a:rPr>
              <a:t>to</a:t>
            </a:r>
            <a:r>
              <a:rPr sz="1100" b="0">
                <a:solidFill>
                  <a:srgbClr val="525355"/>
                </a:solidFill>
                <a:latin typeface="Arial"/>
                <a:ea typeface="Microsoft YaHei"/>
              </a:rPr>
              <a:t> close</a:t>
            </a:r>
          </a:p>
          <a:p>
            <a:pPr algn="l">
              <a:lnSpc>
                <a:spcPts val="1800"/>
              </a:lnSpc>
              <a:spcBef>
                <a:spcPts val="0"/>
              </a:spcBef>
              <a:spcAft>
                <a:spcPts val="0"/>
              </a:spcAft>
            </a:pPr>
            <a:r>
              <a:rPr sz="1100" b="0">
                <a:solidFill>
                  <a:srgbClr val="4D4C51"/>
                </a:solidFill>
                <a:latin typeface="Arial"/>
                <a:ea typeface="Microsoft YaHei"/>
              </a:rPr>
              <a:t>the</a:t>
            </a:r>
            <a:r>
              <a:rPr sz="1100" b="0">
                <a:solidFill>
                  <a:srgbClr val="545558"/>
                </a:solidFill>
                <a:latin typeface="Arial"/>
                <a:ea typeface="Microsoft YaHei"/>
              </a:rPr>
              <a:t> gap between </a:t>
            </a:r>
            <a:r>
              <a:rPr sz="1100" b="0">
                <a:solidFill>
                  <a:srgbClr val="54565A"/>
                </a:solidFill>
                <a:latin typeface="Arial"/>
                <a:ea typeface="Microsoft YaHei"/>
              </a:rPr>
              <a:t>reported</a:t>
            </a:r>
          </a:p>
          <a:p>
            <a:pPr algn="l">
              <a:lnSpc>
                <a:spcPts val="1800"/>
              </a:lnSpc>
              <a:spcBef>
                <a:spcPts val="0"/>
              </a:spcBef>
              <a:spcAft>
                <a:spcPts val="0"/>
              </a:spcAft>
            </a:pPr>
            <a:r>
              <a:rPr sz="1100" b="0">
                <a:solidFill>
                  <a:srgbClr val="55575A"/>
                </a:solidFill>
                <a:latin typeface="Arial"/>
                <a:ea typeface="Microsoft YaHei"/>
              </a:rPr>
              <a:t>net income </a:t>
            </a:r>
            <a:r>
              <a:rPr sz="1100" b="0">
                <a:solidFill>
                  <a:srgbClr val="5E5E61"/>
                </a:solidFill>
                <a:latin typeface="Arial"/>
                <a:ea typeface="Microsoft YaHei"/>
              </a:rPr>
              <a:t>and</a:t>
            </a:r>
            <a:r>
              <a:rPr sz="1100" b="0">
                <a:solidFill>
                  <a:srgbClr val="515254"/>
                </a:solidFill>
                <a:latin typeface="Arial"/>
                <a:ea typeface="Microsoft YaHei"/>
              </a:rPr>
              <a:t> operating</a:t>
            </a:r>
          </a:p>
          <a:p>
            <a:pPr algn="l">
              <a:lnSpc>
                <a:spcPts val="1800"/>
              </a:lnSpc>
              <a:spcBef>
                <a:spcPts val="0"/>
              </a:spcBef>
              <a:spcAft>
                <a:spcPts val="0"/>
              </a:spcAft>
            </a:pPr>
            <a:r>
              <a:rPr sz="1100" b="0">
                <a:solidFill>
                  <a:srgbClr val="595C5E"/>
                </a:solidFill>
                <a:latin typeface="Arial"/>
                <a:ea typeface="Microsoft YaHei"/>
              </a:rPr>
              <a:t>cash flow</a:t>
            </a:r>
          </a:p>
        </p:txBody>
      </p:sp>
      <p:sp>
        <p:nvSpPr>
          <p:cNvPr id="25" name="TextBox 24"/>
          <p:cNvSpPr txBox="1"/>
          <p:nvPr/>
        </p:nvSpPr>
        <p:spPr>
          <a:xfrm>
            <a:off x="9588500" y="3778250"/>
            <a:ext cx="2070100" cy="152400"/>
          </a:xfrm>
          <a:prstGeom prst="rect">
            <a:avLst/>
          </a:prstGeom>
          <a:noFill/>
        </p:spPr>
        <p:txBody>
          <a:bodyPr wrap="none" lIns="0" tIns="0" rIns="0" bIns="0" anchor="ctr">
            <a:noAutofit/>
          </a:bodyPr>
          <a:lstStyle/>
          <a:p>
            <a:pPr algn="l"/>
            <a:r>
              <a:rPr sz="1300" b="0">
                <a:solidFill>
                  <a:srgbClr val="5B5C5F"/>
                </a:solidFill>
                <a:latin typeface="Arial"/>
                <a:ea typeface="Microsoft YaHei"/>
              </a:rPr>
              <a:t>With $</a:t>
            </a:r>
            <a:r>
              <a:rPr sz="1300" b="0">
                <a:solidFill>
                  <a:srgbClr val="636365"/>
                </a:solidFill>
                <a:latin typeface="Arial"/>
                <a:ea typeface="Microsoft YaHei"/>
              </a:rPr>
              <a:t>137,923 cash </a:t>
            </a:r>
            <a:r>
              <a:rPr sz="1300" b="0">
                <a:solidFill>
                  <a:srgbClr val="525758"/>
                </a:solidFill>
                <a:latin typeface="Arial"/>
                <a:ea typeface="Microsoft YaHei"/>
              </a:rPr>
              <a:t>on </a:t>
            </a:r>
            <a:r>
              <a:rPr sz="1300" b="0">
                <a:solidFill>
                  <a:srgbClr val="717374"/>
                </a:solidFill>
                <a:latin typeface="Arial"/>
                <a:ea typeface="Microsoft YaHei"/>
              </a:rPr>
              <a:t>hand</a:t>
            </a:r>
          </a:p>
        </p:txBody>
      </p:sp>
      <p:sp>
        <p:nvSpPr>
          <p:cNvPr id="26" name="TextBox 25"/>
          <p:cNvSpPr txBox="1"/>
          <p:nvPr/>
        </p:nvSpPr>
        <p:spPr>
          <a:xfrm>
            <a:off x="635000" y="3905250"/>
            <a:ext cx="1333500" cy="196850"/>
          </a:xfrm>
          <a:prstGeom prst="rect">
            <a:avLst/>
          </a:prstGeom>
          <a:noFill/>
        </p:spPr>
        <p:txBody>
          <a:bodyPr wrap="none" lIns="0" tIns="0" rIns="0" bIns="0" anchor="ctr">
            <a:noAutofit/>
          </a:bodyPr>
          <a:lstStyle/>
          <a:p>
            <a:pPr algn="l"/>
            <a:r>
              <a:rPr sz="1150" b="1">
                <a:solidFill>
                  <a:srgbClr val="7CD6E6"/>
                </a:solidFill>
                <a:latin typeface="Arial"/>
                <a:ea typeface="Microsoft YaHei"/>
              </a:rPr>
              <a:t>Impactful Insight:</a:t>
            </a:r>
          </a:p>
        </p:txBody>
      </p:sp>
      <p:sp>
        <p:nvSpPr>
          <p:cNvPr id="27" name="TextBox 26"/>
          <p:cNvSpPr txBox="1"/>
          <p:nvPr/>
        </p:nvSpPr>
        <p:spPr>
          <a:xfrm>
            <a:off x="9588500" y="4000500"/>
            <a:ext cx="2070100" cy="857250"/>
          </a:xfrm>
          <a:prstGeom prst="rect">
            <a:avLst/>
          </a:prstGeom>
          <a:noFill/>
        </p:spPr>
        <p:txBody>
          <a:bodyPr wrap="none" lIns="0" tIns="0" rIns="0" bIns="0" anchor="ctr">
            <a:noAutofit/>
          </a:bodyPr>
          <a:lstStyle/>
          <a:p>
            <a:pPr algn="l">
              <a:lnSpc>
                <a:spcPts val="1750"/>
              </a:lnSpc>
              <a:spcBef>
                <a:spcPts val="0"/>
              </a:spcBef>
              <a:spcAft>
                <a:spcPts val="0"/>
              </a:spcAft>
            </a:pPr>
            <a:r>
              <a:rPr sz="1200" b="0">
                <a:solidFill>
                  <a:srgbClr val="5D5E60"/>
                </a:solidFill>
                <a:latin typeface="Arial"/>
                <a:ea typeface="Microsoft YaHei"/>
              </a:rPr>
              <a:t>and a 1</a:t>
            </a:r>
            <a:r>
              <a:rPr sz="1200" b="0">
                <a:solidFill>
                  <a:srgbClr val="888789"/>
                </a:solidFill>
                <a:latin typeface="Arial"/>
                <a:ea typeface="Microsoft YaHei"/>
              </a:rPr>
              <a:t>.</a:t>
            </a:r>
            <a:r>
              <a:rPr sz="1200" b="0">
                <a:solidFill>
                  <a:srgbClr val="505153"/>
                </a:solidFill>
                <a:latin typeface="Arial"/>
                <a:ea typeface="Microsoft YaHei"/>
              </a:rPr>
              <a:t>96:</a:t>
            </a:r>
            <a:r>
              <a:rPr sz="1200" b="0">
                <a:solidFill>
                  <a:srgbClr val="2C2E2F"/>
                </a:solidFill>
                <a:latin typeface="Arial"/>
                <a:ea typeface="Microsoft YaHei"/>
              </a:rPr>
              <a:t>1</a:t>
            </a:r>
            <a:r>
              <a:rPr sz="1200" b="0">
                <a:solidFill>
                  <a:srgbClr val="5D5E60"/>
                </a:solidFill>
                <a:latin typeface="Arial"/>
                <a:ea typeface="Microsoft YaHei"/>
              </a:rPr>
              <a:t> quick ratio, </a:t>
            </a:r>
            <a:r>
              <a:rPr sz="1200" b="0">
                <a:solidFill>
                  <a:srgbClr val="666569"/>
                </a:solidFill>
                <a:latin typeface="Arial"/>
                <a:ea typeface="Microsoft YaHei"/>
              </a:rPr>
              <a:t>the</a:t>
            </a:r>
          </a:p>
          <a:p>
            <a:pPr algn="l">
              <a:lnSpc>
                <a:spcPts val="1750"/>
              </a:lnSpc>
              <a:spcBef>
                <a:spcPts val="0"/>
              </a:spcBef>
              <a:spcAft>
                <a:spcPts val="0"/>
              </a:spcAft>
            </a:pPr>
            <a:r>
              <a:rPr sz="1200" b="0">
                <a:solidFill>
                  <a:srgbClr val="5C5D61"/>
                </a:solidFill>
                <a:latin typeface="Arial"/>
                <a:ea typeface="Microsoft YaHei"/>
              </a:rPr>
              <a:t>business has </a:t>
            </a:r>
            <a:r>
              <a:rPr sz="1200" b="0">
                <a:solidFill>
                  <a:srgbClr val="585A5B"/>
                </a:solidFill>
                <a:latin typeface="Arial"/>
                <a:ea typeface="Microsoft YaHei"/>
              </a:rPr>
              <a:t>the</a:t>
            </a:r>
            <a:r>
              <a:rPr sz="1200" b="0">
                <a:solidFill>
                  <a:srgbClr val="58595C"/>
                </a:solidFill>
                <a:latin typeface="Arial"/>
                <a:ea typeface="Microsoft YaHei"/>
              </a:rPr>
              <a:t> capacity to</a:t>
            </a:r>
          </a:p>
          <a:p>
            <a:pPr algn="l">
              <a:lnSpc>
                <a:spcPts val="1750"/>
              </a:lnSpc>
              <a:spcBef>
                <a:spcPts val="0"/>
              </a:spcBef>
              <a:spcAft>
                <a:spcPts val="0"/>
              </a:spcAft>
            </a:pPr>
            <a:r>
              <a:rPr sz="1200" b="0">
                <a:solidFill>
                  <a:srgbClr val="58595A"/>
                </a:solidFill>
                <a:latin typeface="Arial"/>
                <a:ea typeface="Microsoft YaHei"/>
              </a:rPr>
              <a:t>fund growth </a:t>
            </a:r>
            <a:r>
              <a:rPr sz="1200" b="0">
                <a:solidFill>
                  <a:srgbClr val="515253"/>
                </a:solidFill>
                <a:latin typeface="Arial"/>
                <a:ea typeface="Microsoft YaHei"/>
              </a:rPr>
              <a:t>initiatives</a:t>
            </a:r>
            <a:r>
              <a:rPr sz="1200" b="0">
                <a:solidFill>
                  <a:srgbClr val="59595A"/>
                </a:solidFill>
                <a:latin typeface="Arial"/>
                <a:ea typeface="Microsoft YaHei"/>
              </a:rPr>
              <a:t> from</a:t>
            </a:r>
          </a:p>
          <a:p>
            <a:pPr algn="l">
              <a:lnSpc>
                <a:spcPts val="1750"/>
              </a:lnSpc>
              <a:spcBef>
                <a:spcPts val="0"/>
              </a:spcBef>
              <a:spcAft>
                <a:spcPts val="0"/>
              </a:spcAft>
            </a:pPr>
            <a:r>
              <a:rPr sz="1200" b="0">
                <a:solidFill>
                  <a:srgbClr val="5B5C5D"/>
                </a:solidFill>
                <a:latin typeface="Arial"/>
                <a:ea typeface="Microsoft YaHei"/>
              </a:rPr>
              <a:t>strength </a:t>
            </a:r>
            <a:r>
              <a:rPr sz="1200" b="0">
                <a:solidFill>
                  <a:srgbClr val="515152"/>
                </a:solidFill>
                <a:latin typeface="Arial"/>
                <a:ea typeface="Microsoft YaHei"/>
              </a:rPr>
              <a:t>rather</a:t>
            </a:r>
            <a:r>
              <a:rPr sz="1200" b="0">
                <a:solidFill>
                  <a:srgbClr val="B5B5B7"/>
                </a:solidFill>
                <a:latin typeface="Arial"/>
                <a:ea typeface="Microsoft YaHei"/>
              </a:rPr>
              <a:t> </a:t>
            </a:r>
            <a:r>
              <a:rPr sz="1200" b="0">
                <a:solidFill>
                  <a:srgbClr val="5C5D5D"/>
                </a:solidFill>
                <a:latin typeface="Arial"/>
                <a:ea typeface="Microsoft YaHei"/>
              </a:rPr>
              <a:t>than waiting</a:t>
            </a:r>
          </a:p>
        </p:txBody>
      </p:sp>
      <p:sp>
        <p:nvSpPr>
          <p:cNvPr id="28" name="TextBox 27"/>
          <p:cNvSpPr txBox="1"/>
          <p:nvPr/>
        </p:nvSpPr>
        <p:spPr>
          <a:xfrm>
            <a:off x="635000" y="4248150"/>
            <a:ext cx="2578100" cy="444500"/>
          </a:xfrm>
          <a:prstGeom prst="rect">
            <a:avLst/>
          </a:prstGeom>
          <a:noFill/>
        </p:spPr>
        <p:txBody>
          <a:bodyPr wrap="none" lIns="0" tIns="0" rIns="0" bIns="0" anchor="ctr">
            <a:noAutofit/>
          </a:bodyPr>
          <a:lstStyle/>
          <a:p>
            <a:pPr algn="l">
              <a:lnSpc>
                <a:spcPts val="2050"/>
              </a:lnSpc>
              <a:spcBef>
                <a:spcPts val="0"/>
              </a:spcBef>
              <a:spcAft>
                <a:spcPts val="0"/>
              </a:spcAft>
            </a:pPr>
            <a:r>
              <a:rPr sz="1500" b="1">
                <a:solidFill>
                  <a:srgbClr val="E9F0F2"/>
                </a:solidFill>
                <a:latin typeface="Arial"/>
                <a:ea typeface="Microsoft YaHei"/>
              </a:rPr>
              <a:t>We have already proven we can</a:t>
            </a:r>
          </a:p>
          <a:p>
            <a:pPr algn="l">
              <a:lnSpc>
                <a:spcPts val="2050"/>
              </a:lnSpc>
              <a:spcBef>
                <a:spcPts val="0"/>
              </a:spcBef>
              <a:spcAft>
                <a:spcPts val="0"/>
              </a:spcAft>
            </a:pPr>
            <a:r>
              <a:rPr sz="1500" b="1">
                <a:solidFill>
                  <a:srgbClr val="E9EEF0"/>
                </a:solidFill>
                <a:latin typeface="Arial"/>
                <a:ea typeface="Microsoft YaHei"/>
              </a:rPr>
              <a:t>run this business profitably</a:t>
            </a:r>
          </a:p>
        </p:txBody>
      </p:sp>
      <p:sp>
        <p:nvSpPr>
          <p:cNvPr id="29" name="TextBox 28"/>
          <p:cNvSpPr txBox="1"/>
          <p:nvPr/>
        </p:nvSpPr>
        <p:spPr>
          <a:xfrm>
            <a:off x="4311650" y="4673600"/>
            <a:ext cx="1454150" cy="146050"/>
          </a:xfrm>
          <a:prstGeom prst="rect">
            <a:avLst/>
          </a:prstGeom>
          <a:noFill/>
        </p:spPr>
        <p:txBody>
          <a:bodyPr wrap="none" lIns="0" tIns="0" rIns="0" bIns="0" anchor="ctr">
            <a:noAutofit/>
          </a:bodyPr>
          <a:lstStyle/>
          <a:p>
            <a:pPr algn="l"/>
            <a:r>
              <a:rPr sz="1200" b="0">
                <a:solidFill>
                  <a:srgbClr val="57585A"/>
                </a:solidFill>
                <a:latin typeface="Arial"/>
                <a:ea typeface="Microsoft YaHei"/>
              </a:rPr>
              <a:t>revenue,</a:t>
            </a:r>
            <a:r>
              <a:rPr sz="1200" b="0">
                <a:solidFill>
                  <a:srgbClr val="5D5F60"/>
                </a:solidFill>
                <a:latin typeface="Arial"/>
                <a:ea typeface="Microsoft YaHei"/>
              </a:rPr>
              <a:t> rather</a:t>
            </a:r>
            <a:r>
              <a:rPr sz="1200" b="0">
                <a:solidFill>
                  <a:srgbClr val="D3D4D4"/>
                </a:solidFill>
                <a:latin typeface="Arial"/>
                <a:ea typeface="Microsoft YaHei"/>
              </a:rPr>
              <a:t> </a:t>
            </a:r>
            <a:r>
              <a:rPr sz="1200" b="0">
                <a:solidFill>
                  <a:srgbClr val="56585A"/>
                </a:solidFill>
                <a:latin typeface="Arial"/>
                <a:ea typeface="Microsoft YaHei"/>
              </a:rPr>
              <a:t>than</a:t>
            </a:r>
          </a:p>
        </p:txBody>
      </p:sp>
      <p:sp>
        <p:nvSpPr>
          <p:cNvPr id="30" name="TextBox 29"/>
          <p:cNvSpPr txBox="1"/>
          <p:nvPr/>
        </p:nvSpPr>
        <p:spPr>
          <a:xfrm>
            <a:off x="628650" y="4806950"/>
            <a:ext cx="2451100" cy="800100"/>
          </a:xfrm>
          <a:prstGeom prst="rect">
            <a:avLst/>
          </a:prstGeom>
          <a:noFill/>
        </p:spPr>
        <p:txBody>
          <a:bodyPr wrap="none" lIns="0" tIns="0" rIns="0" bIns="0" anchor="ctr">
            <a:noAutofit/>
          </a:bodyPr>
          <a:lstStyle/>
          <a:p>
            <a:pPr algn="l">
              <a:lnSpc>
                <a:spcPts val="2350"/>
              </a:lnSpc>
              <a:spcBef>
                <a:spcPts val="0"/>
              </a:spcBef>
              <a:spcAft>
                <a:spcPts val="0"/>
              </a:spcAft>
            </a:pPr>
            <a:r>
              <a:rPr sz="1300" b="1">
                <a:solidFill>
                  <a:srgbClr val="EEF1F2"/>
                </a:solidFill>
                <a:latin typeface="Arial"/>
                <a:ea typeface="Microsoft YaHei"/>
              </a:rPr>
              <a:t>the next </a:t>
            </a:r>
            <a:r>
              <a:rPr sz="1300" b="1">
                <a:solidFill>
                  <a:srgbClr val="E5E9EE"/>
                </a:solidFill>
                <a:latin typeface="Arial"/>
                <a:ea typeface="Microsoft YaHei"/>
              </a:rPr>
              <a:t>strategic</a:t>
            </a:r>
            <a:r>
              <a:rPr sz="1300" b="1">
                <a:solidFill>
                  <a:srgbClr val="ECEEF1"/>
                </a:solidFill>
                <a:latin typeface="Arial"/>
                <a:ea typeface="Microsoft YaHei"/>
              </a:rPr>
              <a:t> </a:t>
            </a:r>
            <a:r>
              <a:rPr sz="1300" b="1">
                <a:solidFill>
                  <a:srgbClr val="ECF0F2"/>
                </a:solidFill>
                <a:latin typeface="Arial"/>
                <a:ea typeface="Microsoft YaHei"/>
              </a:rPr>
              <a:t>priority for</a:t>
            </a:r>
          </a:p>
          <a:p>
            <a:pPr algn="l">
              <a:lnSpc>
                <a:spcPts val="2350"/>
              </a:lnSpc>
              <a:spcBef>
                <a:spcPts val="0"/>
              </a:spcBef>
              <a:spcAft>
                <a:spcPts val="0"/>
              </a:spcAft>
            </a:pPr>
            <a:r>
              <a:rPr sz="1300" b="1">
                <a:solidFill>
                  <a:srgbClr val="ECEFF2"/>
                </a:solidFill>
                <a:latin typeface="Arial"/>
                <a:ea typeface="Microsoft YaHei"/>
              </a:rPr>
              <a:t>leadership</a:t>
            </a:r>
            <a:r>
              <a:rPr sz="1300" b="1">
                <a:solidFill>
                  <a:srgbClr val="537383"/>
                </a:solidFill>
                <a:latin typeface="Arial"/>
                <a:ea typeface="Microsoft YaHei"/>
              </a:rPr>
              <a:t> </a:t>
            </a:r>
            <a:r>
              <a:rPr sz="1300" b="1">
                <a:solidFill>
                  <a:srgbClr val="ECF0F3"/>
                </a:solidFill>
                <a:latin typeface="Arial"/>
                <a:ea typeface="Microsoft YaHei"/>
              </a:rPr>
              <a:t>is to prove we can</a:t>
            </a:r>
          </a:p>
          <a:p>
            <a:pPr algn="l">
              <a:lnSpc>
                <a:spcPts val="2350"/>
              </a:lnSpc>
              <a:spcBef>
                <a:spcPts val="0"/>
              </a:spcBef>
              <a:spcAft>
                <a:spcPts val="0"/>
              </a:spcAft>
            </a:pPr>
            <a:r>
              <a:rPr sz="1300" b="1">
                <a:solidFill>
                  <a:srgbClr val="EDF1F3"/>
                </a:solidFill>
                <a:latin typeface="Arial"/>
                <a:ea typeface="Microsoft YaHei"/>
              </a:rPr>
              <a:t>grow it just as effectively</a:t>
            </a:r>
          </a:p>
        </p:txBody>
      </p:sp>
      <p:sp>
        <p:nvSpPr>
          <p:cNvPr id="31" name="TextBox 30"/>
          <p:cNvSpPr txBox="1"/>
          <p:nvPr/>
        </p:nvSpPr>
        <p:spPr>
          <a:xfrm>
            <a:off x="4305300" y="4895850"/>
            <a:ext cx="1860550" cy="412750"/>
          </a:xfrm>
          <a:prstGeom prst="rect">
            <a:avLst/>
          </a:prstGeom>
          <a:noFill/>
        </p:spPr>
        <p:txBody>
          <a:bodyPr wrap="none" lIns="0" tIns="0" rIns="0" bIns="0" anchor="ctr">
            <a:noAutofit/>
          </a:bodyPr>
          <a:lstStyle/>
          <a:p>
            <a:pPr algn="l">
              <a:lnSpc>
                <a:spcPts val="1800"/>
              </a:lnSpc>
              <a:spcBef>
                <a:spcPts val="0"/>
              </a:spcBef>
              <a:spcAft>
                <a:spcPts val="0"/>
              </a:spcAft>
            </a:pPr>
            <a:r>
              <a:rPr sz="1150" b="0">
                <a:solidFill>
                  <a:srgbClr val="57585B"/>
                </a:solidFill>
                <a:latin typeface="Arial"/>
                <a:ea typeface="Microsoft YaHei"/>
              </a:rPr>
              <a:t>sustaining</a:t>
            </a:r>
            <a:r>
              <a:rPr sz="1150" b="0">
                <a:solidFill>
                  <a:srgbClr val="9A9B9C"/>
                </a:solidFill>
                <a:latin typeface="Arial"/>
                <a:ea typeface="Microsoft YaHei"/>
              </a:rPr>
              <a:t> </a:t>
            </a:r>
            <a:r>
              <a:rPr sz="1150" b="0">
                <a:solidFill>
                  <a:srgbClr val="5C5E60"/>
                </a:solidFill>
                <a:latin typeface="Arial"/>
                <a:ea typeface="Microsoft YaHei"/>
              </a:rPr>
              <a:t>spend</a:t>
            </a:r>
            <a:r>
              <a:rPr sz="1150" b="0">
                <a:solidFill>
                  <a:srgbClr val="595A5C"/>
                </a:solidFill>
                <a:latin typeface="Arial"/>
                <a:ea typeface="Microsoft YaHei"/>
              </a:rPr>
              <a:t> </a:t>
            </a:r>
            <a:r>
              <a:rPr sz="1150" b="0">
                <a:solidFill>
                  <a:srgbClr val="595B5C"/>
                </a:solidFill>
                <a:latin typeface="Arial"/>
                <a:ea typeface="Microsoft YaHei"/>
              </a:rPr>
              <a:t>that</a:t>
            </a:r>
            <a:r>
              <a:rPr sz="1150" b="0">
                <a:solidFill>
                  <a:srgbClr val="595A5C"/>
                </a:solidFill>
                <a:latin typeface="Arial"/>
                <a:ea typeface="Microsoft YaHei"/>
              </a:rPr>
              <a:t> </a:t>
            </a:r>
            <a:r>
              <a:rPr sz="1150" b="0">
                <a:solidFill>
                  <a:srgbClr val="616263"/>
                </a:solidFill>
                <a:latin typeface="Arial"/>
                <a:ea typeface="Microsoft YaHei"/>
              </a:rPr>
              <a:t>isn</a:t>
            </a:r>
            <a:r>
              <a:rPr sz="1150" b="0">
                <a:solidFill>
                  <a:srgbClr val="4F5151"/>
                </a:solidFill>
                <a:latin typeface="Arial"/>
                <a:ea typeface="Microsoft YaHei"/>
              </a:rPr>
              <a:t>'t</a:t>
            </a:r>
          </a:p>
          <a:p>
            <a:pPr algn="l">
              <a:lnSpc>
                <a:spcPts val="1800"/>
              </a:lnSpc>
              <a:spcBef>
                <a:spcPts val="0"/>
              </a:spcBef>
              <a:spcAft>
                <a:spcPts val="0"/>
              </a:spcAft>
            </a:pPr>
            <a:r>
              <a:rPr sz="1150" b="0">
                <a:solidFill>
                  <a:srgbClr val="5C5D5E"/>
                </a:solidFill>
                <a:latin typeface="Arial"/>
                <a:ea typeface="Microsoft YaHei"/>
              </a:rPr>
              <a:t>moving</a:t>
            </a:r>
            <a:r>
              <a:rPr sz="1150" b="0">
                <a:solidFill>
                  <a:srgbClr val="57585A"/>
                </a:solidFill>
                <a:latin typeface="Arial"/>
                <a:ea typeface="Microsoft YaHei"/>
              </a:rPr>
              <a:t> the </a:t>
            </a:r>
            <a:r>
              <a:rPr sz="1150" b="0">
                <a:solidFill>
                  <a:srgbClr val="5D5E61"/>
                </a:solidFill>
                <a:latin typeface="Arial"/>
                <a:ea typeface="Microsoft YaHei"/>
              </a:rPr>
              <a:t>growth</a:t>
            </a:r>
            <a:r>
              <a:rPr sz="1150" b="0">
                <a:solidFill>
                  <a:srgbClr val="57585A"/>
                </a:solidFill>
                <a:latin typeface="Arial"/>
                <a:ea typeface="Microsoft YaHei"/>
              </a:rPr>
              <a:t> </a:t>
            </a:r>
            <a:r>
              <a:rPr sz="1150" b="0">
                <a:solidFill>
                  <a:srgbClr val="505155"/>
                </a:solidFill>
                <a:latin typeface="Arial"/>
                <a:ea typeface="Microsoft YaHei"/>
              </a:rPr>
              <a:t>needle</a:t>
            </a:r>
          </a:p>
        </p:txBody>
      </p:sp>
      <p:sp>
        <p:nvSpPr>
          <p:cNvPr id="32" name="TextBox 31"/>
          <p:cNvSpPr txBox="1"/>
          <p:nvPr/>
        </p:nvSpPr>
        <p:spPr>
          <a:xfrm>
            <a:off x="9588500" y="4927600"/>
            <a:ext cx="1638300" cy="120650"/>
          </a:xfrm>
          <a:prstGeom prst="rect">
            <a:avLst/>
          </a:prstGeom>
          <a:noFill/>
        </p:spPr>
        <p:txBody>
          <a:bodyPr wrap="none" lIns="0" tIns="0" rIns="0" bIns="0" anchor="ctr">
            <a:noAutofit/>
          </a:bodyPr>
          <a:lstStyle/>
          <a:p>
            <a:pPr algn="l"/>
            <a:r>
              <a:rPr sz="1250" b="1">
                <a:solidFill>
                  <a:srgbClr val="555556"/>
                </a:solidFill>
                <a:latin typeface="Arial"/>
                <a:ea typeface="Microsoft YaHei"/>
              </a:rPr>
              <a:t>for revenue to </a:t>
            </a:r>
            <a:r>
              <a:rPr sz="1250" b="1">
                <a:solidFill>
                  <a:srgbClr val="5E5E61"/>
                </a:solidFill>
                <a:latin typeface="Arial"/>
                <a:ea typeface="Microsoft YaHei"/>
              </a:rPr>
              <a:t>recover</a:t>
            </a:r>
          </a:p>
        </p:txBody>
      </p:sp>
      <p:sp>
        <p:nvSpPr>
          <p:cNvPr id="33" name="TextBox 32"/>
          <p:cNvSpPr txBox="1"/>
          <p:nvPr/>
        </p:nvSpPr>
        <p:spPr>
          <a:xfrm>
            <a:off x="9588500" y="5118100"/>
            <a:ext cx="806450" cy="190500"/>
          </a:xfrm>
          <a:prstGeom prst="rect">
            <a:avLst/>
          </a:prstGeom>
          <a:noFill/>
        </p:spPr>
        <p:txBody>
          <a:bodyPr wrap="none" lIns="0" tIns="0" rIns="0" bIns="0" anchor="ctr">
            <a:noAutofit/>
          </a:bodyPr>
          <a:lstStyle/>
          <a:p>
            <a:pPr algn="l"/>
            <a:r>
              <a:rPr sz="1150" b="0">
                <a:solidFill>
                  <a:srgbClr val="565558"/>
                </a:solidFill>
                <a:latin typeface="Arial"/>
                <a:ea typeface="Microsoft YaHei"/>
              </a:rPr>
              <a:t>organically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TotalTime>
  <Words>2070</Words>
  <Application>Microsoft Office PowerPoint</Application>
  <PresentationFormat>Widescreen</PresentationFormat>
  <Paragraphs>307</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熹 陈</cp:lastModifiedBy>
  <cp:revision>3</cp:revision>
  <dcterms:created xsi:type="dcterms:W3CDTF">2013-01-27T09:14:16Z</dcterms:created>
  <dcterms:modified xsi:type="dcterms:W3CDTF">2026-08-19T07:30:13Z</dcterms:modified>
  <cp:category>tosea-selfpptx/self-host</cp:category>
</cp:coreProperties>
</file>