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9" d="100"/>
          <a:sy n="69" d="100"/>
        </p:scale>
        <p:origin x="45" y="6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694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Good afternoon everyone. Today I will be presenting a systematic review and meta-analysis examining frailty status and its relationship to clinical and functional outcomes in cardiac amyloidosis, published in eClinicalMedicine in 2026. This work was led by researchers at the National Heart Centre Singapore in collaboration with Brigham and Women's Hospital and other institutions.</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Bringing these findings together, this figure summarizes the overall study conclusions. Across the 16 studies and over 5500 patients, frailty affects roughly one in three individuals with ATTR-CM—a substantially higher proportion than seen in other cardiovascular conditions such as heart failure or aortic stenosis trials, where frailty prevalence is typically well under 25 percent. There is a clear dose-response gradient of risk, with severely frail patients, defined by a Clinical Frailty Scale score of 8 or above, facing over an eight-fold increase in mortality. Beyond mortality, frailty was also linked to worse cardiovascular outcomes, poorer quality of life, and importantly, a substantially reduced likelihood of receiving disease-modifying treatment such as tafamidis—often because clinicians perceived these patients as too frail or immobile to benefit, despite evidence suggesting otherwise. The authors propose that frailty captures a systemic, multisystem vulnerability—involving muscle wasting, malnutrition, and reduced exercise capacity—that is simply not visible on standard cardiac biomarkers or staging systems. This work represents the largest synthesis of frailty data in this disease to date, substantially extending a prior smaller meta-analysis that relied solely on the Clinical Frailty Scale.</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To conclude, this meta-analysis demonstrates that frailty and pre-frailty are common in ATTR-CM and independently predict higher mortality, that 6-minute walk distance offers a practical functional surrogate for risk stratification, and that frail patients face poorer quality of life and are less likely to receive disease-modifying treatment. These findings support integrating standardized frailty assessment, using the Clinical Frailty Scale alongside 6MWD, into routine amyloidosis care pathways. That said, the study has important limitations: substantial heterogeneity across frailty tools, a small number of studies reporting mortality which precludes formal publication bias testing, findings that apply specifically to ATTR-CM rather than AL amyloidosis, a male-predominant cohort limiting generalizability to women, and largely cross-sectional frailty assessment that cannot capture how frailty changes over time. Looking forward, the field would benefit from standardizing frailty instruments, testing targeted interventions such as exercise and nutritional programs to see if frailty trajectories can be reversed, and extending this work to AL amyloidosis and to female patients specifically.</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I'd like to close by acknowledging the funding and contributions behind this work. Funding for the corresponding author was provided by the National Medical Research Council of Singapore. This was a collaborative effort across multiple contributors handling writing, methodology, formal analysis, and validation. As this was a meta-analysis of previously published data, no new patient data were generated for this study. Thank you for your attention, and I'm happy to take any questions.</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Here is the outline for today's talk. I will begin with background on cardiac amyloidosis and frailty, state the specific research question, then walk through the methods used to conduct this meta-analysis. The bulk of the talk will focus on the key results, particularly around frailty prevalence, mortality risk, and functional surrogates like the 6-minute walk distance. I will close with a discussion of the implications and limitations of this work.</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Let's start with some background. Cardiac amyloidosis is caused by deposition of misfolded proteins in the heart muscle, leading to restrictive cardiomyopathy. The two main subtypes are light-chain amyloidosis, or AL, and transthyretin amyloid cardiomyopathy, ATTR-CM. Over the past two decades, the recognized incidence of ATTR-CM in particular has risen sharply, largely due to improved non-invasive diagnostic tools such as bone scintigraphy and cardiac MRI. This disease predominantly affects older adults—it's found in approximately a quarter of autopsies in people over 80. Historically, prognosis has been poor, with high hospitalization rates and median survival of only three to five years after diagnosis. However, new disease-modifying therapies have meaningfully extended survival, which increases the importance of early detection and risk stratification. Frailty—a state of reduced physiological reserve—frequently co-exists with cardiovascular disease and is known to worsen outcomes in other cardiac conditions. Yet in cardiac amyloidosis specifically, the prevalence and prognostic significance of frailty have not been well characterized, and existing studies use inconsistent definitions and tools, making it hard to draw firm conclusions.</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Given this gap, the authors set out to answer a central question: what is the impact of frailty on clinical and functional outcomes in patients with cardiac amyloidosis? Specifically, they aimed to quantify how prevalent frailty is across published cohorts, to determine whether frailty independently predicts all-cause mortality, to evaluate whether functional surrogates like the 6-minute walk distance also carry prognostic value, and to assess frailty's effect on hospitalizations, quality of life, and treatment prescription. Their working hypothesis was that frailty—regardless of how it is measured—is associated with worse outcomes, independent of age and other clinical factors.</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Turning to methods. This was a systematic review and meta-analysis, prospectively registered on PROSPERO and conducted following PRISMA guidelines. The investigators searched four major databases for studies published between January 2015 and April 2026, restricting to English-language, peer-reviewed articles. Critically, they required that frailty be pre-defined using a validated tool such as the Clinical Frailty Scale or the Fried Frailty Phenotype, or a recognized functional surrogate such as 6-minute walk distance or gait speed. As shown in this PRISMA flow diagram, from 2237 initially identified studies, 16 met inclusion criteria, totaling 5565 patients. These were split into a primary analysis of 10 studies with 2435 patients using objective frailty scales, and an extended analysis of 6 additional studies with 3130 patients using functional surrogates. Study quality was assessed with the Newcastle-Ottawa Scale, and pooled effect estimates were generated using inverse-variance random-effects models, with heterogeneity assessed via the I-squared statistic and robustness confirmed through leave-one-out sensitivity analyses.</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Let's start with the baseline findings. Table 1 summarizes the 16 included studies, most of which enrolled wild-type ATTR patients, with only a handful including hereditary ATTR variant carriers and just one study including AL amyloidosis patients. Mean ages ranged from 72 to 84 years, and the cohorts were predominantly male at nearly 88 percent. Five different frailty assessment tools were used across studies, most commonly the Clinical Frailty Scale. Pooling across the primary analysis of 2435 patients, 826 were classified as frail—a pooled prevalence of 33.9 percent, or roughly one in three patients. However, reported prevalence varied enormously across individual studies, from as low as 6.7 percent to as high as 75 percent, and this variation did not correlate clearly with which frailty tool was used. This tells us that frailty is common in this population, but that the specific instrument and cutoff chosen substantially affects the reported rate.</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is the central finding of the paper. Six studies with a combined 2141 patients reported all-cause mortality stratified by frailty status. This forest plot shows the pooled risk ratios: each row represents a study or subgroup comparison, with the horizontal line indicating the 95% confidence interval and the box size reflecting study weight. Compared to robust patients, pre-frail patients had more than double the mortality risk—a risk ratio of 2.22—while frail patients had nearly a four-fold increase, at 3.93. When restricted to two studies that adjusted for age, gender, disease staging, and treatment use, the association actually strengthened, with a risk ratio of 5.60. A dose-response analysis using the Clinical Frailty Scale as a continuous variable showed a steadily rising mortality risk with worsening frailty, even though the linear trend itself did not reach statistical significance due to wide confidence intervals. Altogether, this establishes a clear, graded relationship between frailty severity and mortality risk in this population.</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A natural concern with pooling studies that use different frailty instruments is whether the results are simply an artifact of the tool chosen. This bubble plot addresses that concern directly: each bubble represents a study, plotted by frailty toolset used on the x-axis and mortality risk ratio on the y-axis, with bubble size reflecting sample size and color indicating treatment usage. As you can see, there is no obvious pattern linking a specific tool to a systematically higher or lower risk estimate. This was further confirmed through several sensitivity analyses: restricting to only studies using the Clinical Frailty Scale gave very similar results; a leave-one-out analysis, removing one study at a time, kept the pooled risk ratio stable between 2.49 and 3.62; and excluding the two lower-quality studies gave a consistent risk ratio of 3.88. The GRADE framework rated the overall certainty of this evidence as moderate. Together, this tells us the prognostic effect of frailty is robust and not dependent on any single measurement approach.</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Beyond formal frailty scales, the authors also examined the 6-minute walk distance, a simple, low-cost functional test, as a surrogate marker of frailty. This forest plot presents the pooled hazard ratios for mortality. The top portion shows that patients with a baseline 6MWD below 300 to 350 meters, depending on the study's cutoff, had more than double the mortality risk, with a hazard ratio of 2.22. The bottom portion shows interval change over one year: both an absolute decline of more than 35 meters and a relative decline of more than 5 percent were each associated with roughly an 80 to 90 percent increase in mortality risk, and notably, heterogeneity for these interval-change analyses was zero percent, indicating very consistent findings across studies. This is further supported by gait analysis data showing that ATTR-CM patients walk more slowly and with greater variability than healthy controls. The takeaway is that 6MWD—both a single measurement and its trajectory over time—provides an accessible, objective way to capture frailty-related risk without requiring a formal frailty questionnaire.</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s>
</file>

<file path=ppt/slides/_rels/slide11.xml.rels><?xml version="1.0" encoding="UTF-8" standalone="yes"?>
<Relationships xmlns="http://schemas.openxmlformats.org/package/2006/relationships"><Relationship Id="rId8" Type="http://schemas.openxmlformats.org/officeDocument/2006/relationships/image" Target="../media/image149.png"/><Relationship Id="rId13" Type="http://schemas.openxmlformats.org/officeDocument/2006/relationships/image" Target="../media/image154.png"/><Relationship Id="rId3" Type="http://schemas.openxmlformats.org/officeDocument/2006/relationships/image" Target="../media/image144.png"/><Relationship Id="rId7" Type="http://schemas.openxmlformats.org/officeDocument/2006/relationships/image" Target="../media/image148.png"/><Relationship Id="rId12" Type="http://schemas.openxmlformats.org/officeDocument/2006/relationships/image" Target="../media/image15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47.png"/><Relationship Id="rId11" Type="http://schemas.openxmlformats.org/officeDocument/2006/relationships/image" Target="../media/image152.png"/><Relationship Id="rId5" Type="http://schemas.openxmlformats.org/officeDocument/2006/relationships/image" Target="../media/image146.png"/><Relationship Id="rId10" Type="http://schemas.openxmlformats.org/officeDocument/2006/relationships/image" Target="../media/image151.png"/><Relationship Id="rId4" Type="http://schemas.openxmlformats.org/officeDocument/2006/relationships/image" Target="../media/image145.png"/><Relationship Id="rId9" Type="http://schemas.openxmlformats.org/officeDocument/2006/relationships/image" Target="../media/image150.png"/></Relationships>
</file>

<file path=ppt/slides/_rels/slide12.xml.rels><?xml version="1.0" encoding="UTF-8" standalone="yes"?>
<Relationships xmlns="http://schemas.openxmlformats.org/package/2006/relationships"><Relationship Id="rId8" Type="http://schemas.openxmlformats.org/officeDocument/2006/relationships/image" Target="../media/image160.png"/><Relationship Id="rId13" Type="http://schemas.openxmlformats.org/officeDocument/2006/relationships/image" Target="../media/image165.png"/><Relationship Id="rId3" Type="http://schemas.openxmlformats.org/officeDocument/2006/relationships/image" Target="../media/image155.png"/><Relationship Id="rId7" Type="http://schemas.openxmlformats.org/officeDocument/2006/relationships/image" Target="../media/image159.png"/><Relationship Id="rId12" Type="http://schemas.openxmlformats.org/officeDocument/2006/relationships/image" Target="../media/image164.png"/><Relationship Id="rId2" Type="http://schemas.openxmlformats.org/officeDocument/2006/relationships/notesSlide" Target="../notesSlides/notesSlide12.xml"/><Relationship Id="rId16" Type="http://schemas.openxmlformats.org/officeDocument/2006/relationships/image" Target="../media/image168.png"/><Relationship Id="rId1" Type="http://schemas.openxmlformats.org/officeDocument/2006/relationships/slideLayout" Target="../slideLayouts/slideLayout7.xml"/><Relationship Id="rId6" Type="http://schemas.openxmlformats.org/officeDocument/2006/relationships/image" Target="../media/image158.png"/><Relationship Id="rId11" Type="http://schemas.openxmlformats.org/officeDocument/2006/relationships/image" Target="../media/image163.png"/><Relationship Id="rId5" Type="http://schemas.openxmlformats.org/officeDocument/2006/relationships/image" Target="../media/image157.png"/><Relationship Id="rId15" Type="http://schemas.openxmlformats.org/officeDocument/2006/relationships/image" Target="../media/image167.png"/><Relationship Id="rId10" Type="http://schemas.openxmlformats.org/officeDocument/2006/relationships/image" Target="../media/image162.png"/><Relationship Id="rId4" Type="http://schemas.openxmlformats.org/officeDocument/2006/relationships/image" Target="../media/image156.png"/><Relationship Id="rId9" Type="http://schemas.openxmlformats.org/officeDocument/2006/relationships/image" Target="../media/image161.png"/><Relationship Id="rId14" Type="http://schemas.openxmlformats.org/officeDocument/2006/relationships/image" Target="../media/image166.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s>
</file>

<file path=ppt/slides/_rels/slide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18" Type="http://schemas.openxmlformats.org/officeDocument/2006/relationships/image" Target="../media/image39.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 Type="http://schemas.openxmlformats.org/officeDocument/2006/relationships/notesSlide" Target="../notesSlides/notesSlide3.xml"/><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png"/><Relationship Id="rId19" Type="http://schemas.openxmlformats.org/officeDocument/2006/relationships/image" Target="../media/image40.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_rels/slide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5.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5" Type="http://schemas.openxmlformats.org/officeDocument/2006/relationships/image" Target="../media/image6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60.png"/></Relationships>
</file>

<file path=ppt/slides/_rels/slide6.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png"/><Relationship Id="rId18" Type="http://schemas.openxmlformats.org/officeDocument/2006/relationships/image" Target="../media/image77.png"/><Relationship Id="rId26" Type="http://schemas.openxmlformats.org/officeDocument/2006/relationships/image" Target="../media/image85.png"/><Relationship Id="rId3" Type="http://schemas.openxmlformats.org/officeDocument/2006/relationships/image" Target="../media/image62.png"/><Relationship Id="rId21" Type="http://schemas.openxmlformats.org/officeDocument/2006/relationships/image" Target="../media/image80.png"/><Relationship Id="rId7" Type="http://schemas.openxmlformats.org/officeDocument/2006/relationships/image" Target="../media/image66.png"/><Relationship Id="rId12" Type="http://schemas.openxmlformats.org/officeDocument/2006/relationships/image" Target="../media/image71.png"/><Relationship Id="rId17" Type="http://schemas.openxmlformats.org/officeDocument/2006/relationships/image" Target="../media/image76.png"/><Relationship Id="rId25" Type="http://schemas.openxmlformats.org/officeDocument/2006/relationships/image" Target="../media/image84.png"/><Relationship Id="rId2" Type="http://schemas.openxmlformats.org/officeDocument/2006/relationships/notesSlide" Target="../notesSlides/notesSlide6.xml"/><Relationship Id="rId16" Type="http://schemas.openxmlformats.org/officeDocument/2006/relationships/image" Target="../media/image75.png"/><Relationship Id="rId20" Type="http://schemas.openxmlformats.org/officeDocument/2006/relationships/image" Target="../media/image79.png"/><Relationship Id="rId29"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70.png"/><Relationship Id="rId24" Type="http://schemas.openxmlformats.org/officeDocument/2006/relationships/image" Target="../media/image83.png"/><Relationship Id="rId5" Type="http://schemas.openxmlformats.org/officeDocument/2006/relationships/image" Target="../media/image64.png"/><Relationship Id="rId15" Type="http://schemas.openxmlformats.org/officeDocument/2006/relationships/image" Target="../media/image74.png"/><Relationship Id="rId23" Type="http://schemas.openxmlformats.org/officeDocument/2006/relationships/image" Target="../media/image82.png"/><Relationship Id="rId28" Type="http://schemas.openxmlformats.org/officeDocument/2006/relationships/image" Target="../media/image87.png"/><Relationship Id="rId10" Type="http://schemas.openxmlformats.org/officeDocument/2006/relationships/image" Target="../media/image69.png"/><Relationship Id="rId19" Type="http://schemas.openxmlformats.org/officeDocument/2006/relationships/image" Target="../media/image78.png"/><Relationship Id="rId4" Type="http://schemas.openxmlformats.org/officeDocument/2006/relationships/image" Target="../media/image63.png"/><Relationship Id="rId9" Type="http://schemas.openxmlformats.org/officeDocument/2006/relationships/image" Target="../media/image68.png"/><Relationship Id="rId14" Type="http://schemas.openxmlformats.org/officeDocument/2006/relationships/image" Target="../media/image73.png"/><Relationship Id="rId22" Type="http://schemas.openxmlformats.org/officeDocument/2006/relationships/image" Target="../media/image81.png"/><Relationship Id="rId27" Type="http://schemas.openxmlformats.org/officeDocument/2006/relationships/image" Target="../media/image86.png"/><Relationship Id="rId30" Type="http://schemas.openxmlformats.org/officeDocument/2006/relationships/image" Target="../media/image89.png"/></Relationships>
</file>

<file path=ppt/slides/_rels/slide7.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90.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s/_rels/slide8.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1.png"/><Relationship Id="rId18" Type="http://schemas.openxmlformats.org/officeDocument/2006/relationships/image" Target="../media/image116.png"/><Relationship Id="rId3" Type="http://schemas.openxmlformats.org/officeDocument/2006/relationships/image" Target="../media/image101.png"/><Relationship Id="rId21" Type="http://schemas.openxmlformats.org/officeDocument/2006/relationships/image" Target="../media/image119.png"/><Relationship Id="rId7" Type="http://schemas.openxmlformats.org/officeDocument/2006/relationships/image" Target="../media/image105.png"/><Relationship Id="rId12" Type="http://schemas.openxmlformats.org/officeDocument/2006/relationships/image" Target="../media/image110.png"/><Relationship Id="rId17" Type="http://schemas.openxmlformats.org/officeDocument/2006/relationships/image" Target="../media/image115.png"/><Relationship Id="rId2" Type="http://schemas.openxmlformats.org/officeDocument/2006/relationships/notesSlide" Target="../notesSlides/notesSlide8.xml"/><Relationship Id="rId16" Type="http://schemas.openxmlformats.org/officeDocument/2006/relationships/image" Target="../media/image114.png"/><Relationship Id="rId20" Type="http://schemas.openxmlformats.org/officeDocument/2006/relationships/image" Target="../media/image118.png"/><Relationship Id="rId1" Type="http://schemas.openxmlformats.org/officeDocument/2006/relationships/slideLayout" Target="../slideLayouts/slideLayout7.xml"/><Relationship Id="rId6" Type="http://schemas.openxmlformats.org/officeDocument/2006/relationships/image" Target="../media/image104.png"/><Relationship Id="rId11" Type="http://schemas.openxmlformats.org/officeDocument/2006/relationships/image" Target="../media/image109.png"/><Relationship Id="rId5" Type="http://schemas.openxmlformats.org/officeDocument/2006/relationships/image" Target="../media/image103.png"/><Relationship Id="rId15" Type="http://schemas.openxmlformats.org/officeDocument/2006/relationships/image" Target="../media/image113.png"/><Relationship Id="rId10" Type="http://schemas.openxmlformats.org/officeDocument/2006/relationships/image" Target="../media/image108.png"/><Relationship Id="rId19" Type="http://schemas.openxmlformats.org/officeDocument/2006/relationships/image" Target="../media/image117.png"/><Relationship Id="rId4" Type="http://schemas.openxmlformats.org/officeDocument/2006/relationships/image" Target="../media/image102.png"/><Relationship Id="rId9" Type="http://schemas.openxmlformats.org/officeDocument/2006/relationships/image" Target="../media/image107.png"/><Relationship Id="rId14" Type="http://schemas.openxmlformats.org/officeDocument/2006/relationships/image" Target="../media/image112.png"/><Relationship Id="rId22" Type="http://schemas.openxmlformats.org/officeDocument/2006/relationships/image" Target="../media/image120.png"/></Relationships>
</file>

<file path=ppt/slides/_rels/slide9.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1.png"/><Relationship Id="rId18" Type="http://schemas.openxmlformats.org/officeDocument/2006/relationships/image" Target="../media/image136.png"/><Relationship Id="rId3" Type="http://schemas.openxmlformats.org/officeDocument/2006/relationships/image" Target="../media/image121.png"/><Relationship Id="rId21" Type="http://schemas.openxmlformats.org/officeDocument/2006/relationships/image" Target="../media/image139.png"/><Relationship Id="rId7" Type="http://schemas.openxmlformats.org/officeDocument/2006/relationships/image" Target="../media/image125.png"/><Relationship Id="rId12" Type="http://schemas.openxmlformats.org/officeDocument/2006/relationships/image" Target="../media/image130.png"/><Relationship Id="rId17" Type="http://schemas.openxmlformats.org/officeDocument/2006/relationships/image" Target="../media/image135.png"/><Relationship Id="rId2" Type="http://schemas.openxmlformats.org/officeDocument/2006/relationships/notesSlide" Target="../notesSlides/notesSlide9.xml"/><Relationship Id="rId16" Type="http://schemas.openxmlformats.org/officeDocument/2006/relationships/image" Target="../media/image134.png"/><Relationship Id="rId20" Type="http://schemas.openxmlformats.org/officeDocument/2006/relationships/image" Target="../media/image138.png"/><Relationship Id="rId1" Type="http://schemas.openxmlformats.org/officeDocument/2006/relationships/slideLayout" Target="../slideLayouts/slideLayout7.xml"/><Relationship Id="rId6" Type="http://schemas.openxmlformats.org/officeDocument/2006/relationships/image" Target="../media/image124.png"/><Relationship Id="rId11" Type="http://schemas.openxmlformats.org/officeDocument/2006/relationships/image" Target="../media/image129.png"/><Relationship Id="rId5" Type="http://schemas.openxmlformats.org/officeDocument/2006/relationships/image" Target="../media/image123.png"/><Relationship Id="rId15" Type="http://schemas.openxmlformats.org/officeDocument/2006/relationships/image" Target="../media/image133.png"/><Relationship Id="rId10" Type="http://schemas.openxmlformats.org/officeDocument/2006/relationships/image" Target="../media/image128.png"/><Relationship Id="rId19" Type="http://schemas.openxmlformats.org/officeDocument/2006/relationships/image" Target="../media/image137.png"/><Relationship Id="rId4" Type="http://schemas.openxmlformats.org/officeDocument/2006/relationships/image" Target="../media/image122.png"/><Relationship Id="rId9" Type="http://schemas.openxmlformats.org/officeDocument/2006/relationships/image" Target="../media/image127.png"/><Relationship Id="rId14" Type="http://schemas.openxmlformats.org/officeDocument/2006/relationships/image" Target="../media/image1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1.png"/>
          <p:cNvPicPr>
            <a:picLocks noChangeAspect="1"/>
          </p:cNvPicPr>
          <p:nvPr/>
        </p:nvPicPr>
        <p:blipFill>
          <a:blip r:embed="rId3"/>
          <a:stretch>
            <a:fillRect/>
          </a:stretch>
        </p:blipFill>
        <p:spPr>
          <a:xfrm>
            <a:off x="0" y="0"/>
            <a:ext cx="12192000" cy="6858000"/>
          </a:xfrm>
          <a:prstGeom prst="rect">
            <a:avLst/>
          </a:prstGeom>
        </p:spPr>
      </p:pic>
      <p:pic>
        <p:nvPicPr>
          <p:cNvPr id="3" name="Picture 2" descr="el_1_0.png"/>
          <p:cNvPicPr>
            <a:picLocks noChangeAspect="1"/>
          </p:cNvPicPr>
          <p:nvPr/>
        </p:nvPicPr>
        <p:blipFill>
          <a:blip r:embed="rId4"/>
          <a:stretch>
            <a:fillRect/>
          </a:stretch>
        </p:blipFill>
        <p:spPr>
          <a:xfrm>
            <a:off x="6089650" y="971550"/>
            <a:ext cx="6102350" cy="5543550"/>
          </a:xfrm>
          <a:prstGeom prst="rect">
            <a:avLst/>
          </a:prstGeom>
        </p:spPr>
      </p:pic>
      <p:pic>
        <p:nvPicPr>
          <p:cNvPr id="4" name="Picture 3" descr="el_1_1.png"/>
          <p:cNvPicPr>
            <a:picLocks noChangeAspect="1"/>
          </p:cNvPicPr>
          <p:nvPr/>
        </p:nvPicPr>
        <p:blipFill>
          <a:blip r:embed="rId5"/>
          <a:stretch>
            <a:fillRect/>
          </a:stretch>
        </p:blipFill>
        <p:spPr>
          <a:xfrm>
            <a:off x="711200" y="2959100"/>
            <a:ext cx="1016000" cy="44450"/>
          </a:xfrm>
          <a:prstGeom prst="rect">
            <a:avLst/>
          </a:prstGeom>
        </p:spPr>
      </p:pic>
      <p:sp>
        <p:nvSpPr>
          <p:cNvPr id="5" name="TextBox 4"/>
          <p:cNvSpPr txBox="1"/>
          <p:nvPr/>
        </p:nvSpPr>
        <p:spPr>
          <a:xfrm>
            <a:off x="717550" y="1047750"/>
            <a:ext cx="7385050" cy="1524000"/>
          </a:xfrm>
          <a:prstGeom prst="rect">
            <a:avLst/>
          </a:prstGeom>
          <a:noFill/>
        </p:spPr>
        <p:txBody>
          <a:bodyPr wrap="none" lIns="0" tIns="0" rIns="0" bIns="0" anchor="ctr">
            <a:noAutofit/>
          </a:bodyPr>
          <a:lstStyle/>
          <a:p>
            <a:pPr algn="l">
              <a:lnSpc>
                <a:spcPts val="4600"/>
              </a:lnSpc>
              <a:spcBef>
                <a:spcPts val="0"/>
              </a:spcBef>
              <a:spcAft>
                <a:spcPts val="0"/>
              </a:spcAft>
            </a:pPr>
            <a:r>
              <a:rPr sz="3050" b="1">
                <a:solidFill>
                  <a:srgbClr val="F7F7F7"/>
                </a:solidFill>
                <a:latin typeface="Arial"/>
                <a:ea typeface="Microsoft YaHei"/>
              </a:rPr>
              <a:t>Frailty Status, Clinical and Functional</a:t>
            </a:r>
          </a:p>
          <a:p>
            <a:pPr algn="l">
              <a:lnSpc>
                <a:spcPts val="4600"/>
              </a:lnSpc>
              <a:spcBef>
                <a:spcPts val="0"/>
              </a:spcBef>
              <a:spcAft>
                <a:spcPts val="0"/>
              </a:spcAft>
            </a:pPr>
            <a:r>
              <a:rPr sz="3050" b="1">
                <a:solidFill>
                  <a:srgbClr val="F7F7F7"/>
                </a:solidFill>
                <a:latin typeface="Arial"/>
                <a:ea typeface="Microsoft YaHei"/>
              </a:rPr>
              <a:t>Outcomes in Cardiac Amyloidosis:</a:t>
            </a:r>
          </a:p>
          <a:p>
            <a:pPr algn="l">
              <a:lnSpc>
                <a:spcPts val="4600"/>
              </a:lnSpc>
              <a:spcBef>
                <a:spcPts val="0"/>
              </a:spcBef>
              <a:spcAft>
                <a:spcPts val="0"/>
              </a:spcAft>
            </a:pPr>
            <a:r>
              <a:rPr sz="3050" b="1">
                <a:solidFill>
                  <a:srgbClr val="F6F6F6"/>
                </a:solidFill>
                <a:latin typeface="Arial"/>
                <a:ea typeface="Microsoft YaHei"/>
              </a:rPr>
              <a:t>A Systematic Review and Meta-Analysis</a:t>
            </a:r>
          </a:p>
        </p:txBody>
      </p:sp>
      <p:sp>
        <p:nvSpPr>
          <p:cNvPr id="6" name="TextBox 5"/>
          <p:cNvSpPr txBox="1"/>
          <p:nvPr/>
        </p:nvSpPr>
        <p:spPr>
          <a:xfrm>
            <a:off x="723900" y="3321050"/>
            <a:ext cx="6121400" cy="177800"/>
          </a:xfrm>
          <a:prstGeom prst="rect">
            <a:avLst/>
          </a:prstGeom>
          <a:noFill/>
        </p:spPr>
        <p:txBody>
          <a:bodyPr wrap="none" lIns="0" tIns="0" rIns="0" bIns="0" anchor="ctr">
            <a:noAutofit/>
          </a:bodyPr>
          <a:lstStyle/>
          <a:p>
            <a:pPr algn="l"/>
            <a:r>
              <a:rPr sz="1400" b="1">
                <a:solidFill>
                  <a:srgbClr val="C82223"/>
                </a:solidFill>
                <a:latin typeface="Arial"/>
                <a:ea typeface="Microsoft YaHei"/>
              </a:rPr>
              <a:t>Authors:</a:t>
            </a:r>
            <a:r>
              <a:rPr sz="1400" b="1">
                <a:solidFill>
                  <a:srgbClr val="C4AAAA"/>
                </a:solidFill>
                <a:latin typeface="Arial"/>
                <a:ea typeface="Microsoft YaHei"/>
              </a:rPr>
              <a:t> </a:t>
            </a:r>
            <a:r>
              <a:rPr sz="1400" b="1">
                <a:solidFill>
                  <a:srgbClr val="C0C1C2"/>
                </a:solidFill>
                <a:latin typeface="Arial"/>
                <a:ea typeface="Microsoft YaHei"/>
              </a:rPr>
              <a:t>Haowen</a:t>
            </a:r>
            <a:r>
              <a:rPr sz="1400" b="1">
                <a:solidFill>
                  <a:srgbClr val="C2BFBF"/>
                </a:solidFill>
                <a:latin typeface="Arial"/>
                <a:ea typeface="Microsoft YaHei"/>
              </a:rPr>
              <a:t> Jiang</a:t>
            </a:r>
            <a:r>
              <a:rPr sz="1400" b="1">
                <a:solidFill>
                  <a:srgbClr val="E1E0E1"/>
                </a:solidFill>
                <a:latin typeface="Arial"/>
                <a:ea typeface="Microsoft YaHei"/>
              </a:rPr>
              <a:t>,</a:t>
            </a:r>
            <a:r>
              <a:rPr sz="1400" b="1">
                <a:solidFill>
                  <a:srgbClr val="C2BCBB"/>
                </a:solidFill>
                <a:latin typeface="Arial"/>
                <a:ea typeface="Microsoft YaHei"/>
              </a:rPr>
              <a:t> Daniel J</a:t>
            </a:r>
            <a:r>
              <a:rPr sz="1400" b="1">
                <a:solidFill>
                  <a:srgbClr val="888B8A"/>
                </a:solidFill>
                <a:latin typeface="Arial"/>
                <a:ea typeface="Microsoft YaHei"/>
              </a:rPr>
              <a:t>.</a:t>
            </a:r>
            <a:r>
              <a:rPr sz="1400" b="1">
                <a:solidFill>
                  <a:srgbClr val="BCB4B3"/>
                </a:solidFill>
                <a:latin typeface="Arial"/>
                <a:ea typeface="Microsoft YaHei"/>
              </a:rPr>
              <a:t> Lim, </a:t>
            </a:r>
            <a:r>
              <a:rPr sz="1400" b="1">
                <a:solidFill>
                  <a:srgbClr val="B7B6B7"/>
                </a:solidFill>
                <a:latin typeface="Arial"/>
                <a:ea typeface="Microsoft YaHei"/>
              </a:rPr>
              <a:t>Chun</a:t>
            </a:r>
            <a:r>
              <a:rPr sz="1400" b="1">
                <a:solidFill>
                  <a:srgbClr val="C4AAAA"/>
                </a:solidFill>
                <a:latin typeface="Arial"/>
                <a:ea typeface="Microsoft YaHei"/>
              </a:rPr>
              <a:t> </a:t>
            </a:r>
            <a:r>
              <a:rPr sz="1400" b="1">
                <a:solidFill>
                  <a:srgbClr val="C2C3C2"/>
                </a:solidFill>
                <a:latin typeface="Arial"/>
                <a:ea typeface="Microsoft YaHei"/>
              </a:rPr>
              <a:t>Yuan</a:t>
            </a:r>
            <a:r>
              <a:rPr sz="1400" b="1">
                <a:solidFill>
                  <a:srgbClr val="C4AAAA"/>
                </a:solidFill>
                <a:latin typeface="Arial"/>
                <a:ea typeface="Microsoft YaHei"/>
              </a:rPr>
              <a:t> </a:t>
            </a:r>
            <a:r>
              <a:rPr sz="1400" b="1">
                <a:solidFill>
                  <a:srgbClr val="C6C5C6"/>
                </a:solidFill>
                <a:latin typeface="Arial"/>
                <a:ea typeface="Microsoft YaHei"/>
              </a:rPr>
              <a:t>Khoo</a:t>
            </a:r>
            <a:r>
              <a:rPr sz="1400" b="1">
                <a:solidFill>
                  <a:srgbClr val="C3BABA"/>
                </a:solidFill>
                <a:latin typeface="Arial"/>
                <a:ea typeface="Microsoft YaHei"/>
              </a:rPr>
              <a:t>, Sarah A. M. Cuddy,</a:t>
            </a:r>
          </a:p>
        </p:txBody>
      </p:sp>
      <p:sp>
        <p:nvSpPr>
          <p:cNvPr id="7" name="TextBox 6"/>
          <p:cNvSpPr txBox="1"/>
          <p:nvPr/>
        </p:nvSpPr>
        <p:spPr>
          <a:xfrm>
            <a:off x="1562100" y="3587750"/>
            <a:ext cx="4368800" cy="463550"/>
          </a:xfrm>
          <a:prstGeom prst="rect">
            <a:avLst/>
          </a:prstGeom>
          <a:noFill/>
        </p:spPr>
        <p:txBody>
          <a:bodyPr wrap="none" lIns="0" tIns="0" rIns="0" bIns="0" anchor="ctr">
            <a:noAutofit/>
          </a:bodyPr>
          <a:lstStyle/>
          <a:p>
            <a:pPr algn="l">
              <a:lnSpc>
                <a:spcPts val="2050"/>
              </a:lnSpc>
              <a:spcBef>
                <a:spcPts val="0"/>
              </a:spcBef>
              <a:spcAft>
                <a:spcPts val="0"/>
              </a:spcAft>
            </a:pPr>
            <a:r>
              <a:rPr sz="1500" b="0">
                <a:solidFill>
                  <a:srgbClr val="C3C4C4"/>
                </a:solidFill>
                <a:latin typeface="Arial"/>
                <a:ea typeface="Microsoft YaHei"/>
              </a:rPr>
              <a:t>Raymond Wang, Ru</a:t>
            </a:r>
            <a:r>
              <a:rPr sz="1500" b="0">
                <a:solidFill>
                  <a:srgbClr val="929594"/>
                </a:solidFill>
                <a:latin typeface="Arial"/>
                <a:ea typeface="Microsoft YaHei"/>
              </a:rPr>
              <a:t>-</a:t>
            </a:r>
            <a:r>
              <a:rPr sz="1500" b="0">
                <a:solidFill>
                  <a:srgbClr val="C9C9C9"/>
                </a:solidFill>
                <a:latin typeface="Arial"/>
                <a:ea typeface="Microsoft YaHei"/>
              </a:rPr>
              <a:t>San Tan</a:t>
            </a:r>
            <a:r>
              <a:rPr sz="1500" b="0">
                <a:solidFill>
                  <a:srgbClr val="B7B8B9"/>
                </a:solidFill>
                <a:latin typeface="Arial"/>
                <a:ea typeface="Microsoft YaHei"/>
              </a:rPr>
              <a:t>, </a:t>
            </a:r>
            <a:r>
              <a:rPr sz="1500" b="0">
                <a:solidFill>
                  <a:srgbClr val="B7B9B9"/>
                </a:solidFill>
                <a:latin typeface="Arial"/>
                <a:ea typeface="Microsoft YaHei"/>
              </a:rPr>
              <a:t>Fei</a:t>
            </a:r>
            <a:r>
              <a:rPr sz="1500" b="0">
                <a:solidFill>
                  <a:srgbClr val="C1C2C3"/>
                </a:solidFill>
                <a:latin typeface="Arial"/>
                <a:ea typeface="Microsoft YaHei"/>
              </a:rPr>
              <a:t> Gao, Yucheng Chen,</a:t>
            </a:r>
          </a:p>
          <a:p>
            <a:pPr algn="l">
              <a:lnSpc>
                <a:spcPts val="2050"/>
              </a:lnSpc>
              <a:spcBef>
                <a:spcPts val="0"/>
              </a:spcBef>
              <a:spcAft>
                <a:spcPts val="0"/>
              </a:spcAft>
            </a:pPr>
            <a:r>
              <a:rPr sz="1500" b="0">
                <a:solidFill>
                  <a:srgbClr val="C6C7C6"/>
                </a:solidFill>
                <a:latin typeface="Arial"/>
                <a:ea typeface="Microsoft YaHei"/>
              </a:rPr>
              <a:t>Sharmila</a:t>
            </a:r>
            <a:r>
              <a:rPr sz="1500" b="0">
                <a:solidFill>
                  <a:srgbClr val="9C9C9B"/>
                </a:solidFill>
                <a:latin typeface="Arial"/>
                <a:ea typeface="Microsoft YaHei"/>
              </a:rPr>
              <a:t> </a:t>
            </a:r>
            <a:r>
              <a:rPr sz="1500" b="0">
                <a:solidFill>
                  <a:srgbClr val="CBCBCD"/>
                </a:solidFill>
                <a:latin typeface="Arial"/>
                <a:ea typeface="Microsoft YaHei"/>
              </a:rPr>
              <a:t>Dorbala,</a:t>
            </a:r>
            <a:r>
              <a:rPr sz="1500" b="0">
                <a:solidFill>
                  <a:srgbClr val="C9C9C9"/>
                </a:solidFill>
                <a:latin typeface="Arial"/>
                <a:ea typeface="Microsoft YaHei"/>
              </a:rPr>
              <a:t> Angela S</a:t>
            </a:r>
            <a:r>
              <a:rPr sz="1500" b="0">
                <a:solidFill>
                  <a:srgbClr val="A7A8A8"/>
                </a:solidFill>
                <a:latin typeface="Arial"/>
                <a:ea typeface="Microsoft YaHei"/>
              </a:rPr>
              <a:t>. </a:t>
            </a:r>
            <a:r>
              <a:rPr sz="1500" b="0">
                <a:solidFill>
                  <a:srgbClr val="CACBCA"/>
                </a:solidFill>
                <a:latin typeface="Arial"/>
                <a:ea typeface="Microsoft YaHei"/>
              </a:rPr>
              <a:t>Koh</a:t>
            </a:r>
          </a:p>
        </p:txBody>
      </p:sp>
      <p:sp>
        <p:nvSpPr>
          <p:cNvPr id="8" name="TextBox 7"/>
          <p:cNvSpPr txBox="1"/>
          <p:nvPr/>
        </p:nvSpPr>
        <p:spPr>
          <a:xfrm>
            <a:off x="717550" y="4318000"/>
            <a:ext cx="6330950" cy="209550"/>
          </a:xfrm>
          <a:prstGeom prst="rect">
            <a:avLst/>
          </a:prstGeom>
          <a:noFill/>
        </p:spPr>
        <p:txBody>
          <a:bodyPr wrap="none" lIns="0" tIns="0" rIns="0" bIns="0" anchor="ctr">
            <a:noAutofit/>
          </a:bodyPr>
          <a:lstStyle/>
          <a:p>
            <a:pPr algn="l"/>
            <a:r>
              <a:rPr sz="1350" b="0">
                <a:solidFill>
                  <a:srgbClr val="C62426"/>
                </a:solidFill>
                <a:latin typeface="Arial"/>
                <a:ea typeface="Microsoft YaHei"/>
              </a:rPr>
              <a:t>Affiliations:</a:t>
            </a:r>
            <a:r>
              <a:rPr sz="1350" b="0">
                <a:solidFill>
                  <a:srgbClr val="CCCDCD"/>
                </a:solidFill>
                <a:latin typeface="Arial"/>
                <a:ea typeface="Microsoft YaHei"/>
              </a:rPr>
              <a:t> National</a:t>
            </a:r>
            <a:r>
              <a:rPr sz="1350" b="0">
                <a:solidFill>
                  <a:srgbClr val="BFBEBE"/>
                </a:solidFill>
                <a:latin typeface="Arial"/>
                <a:ea typeface="Microsoft YaHei"/>
              </a:rPr>
              <a:t> Heart</a:t>
            </a:r>
            <a:r>
              <a:rPr sz="1350" b="0">
                <a:solidFill>
                  <a:srgbClr val="BCBBBB"/>
                </a:solidFill>
                <a:latin typeface="Arial"/>
                <a:ea typeface="Microsoft YaHei"/>
              </a:rPr>
              <a:t> Centre</a:t>
            </a:r>
            <a:r>
              <a:rPr sz="1350" b="0">
                <a:solidFill>
                  <a:srgbClr val="777577"/>
                </a:solidFill>
                <a:latin typeface="Arial"/>
                <a:ea typeface="Microsoft YaHei"/>
              </a:rPr>
              <a:t> </a:t>
            </a:r>
            <a:r>
              <a:rPr sz="1350" b="0">
                <a:solidFill>
                  <a:srgbClr val="CCCBCC"/>
                </a:solidFill>
                <a:latin typeface="Arial"/>
                <a:ea typeface="Microsoft YaHei"/>
              </a:rPr>
              <a:t>Singapore;</a:t>
            </a:r>
            <a:r>
              <a:rPr sz="1350" b="0">
                <a:solidFill>
                  <a:srgbClr val="C3C2C3"/>
                </a:solidFill>
                <a:latin typeface="Arial"/>
                <a:ea typeface="Microsoft YaHei"/>
              </a:rPr>
              <a:t> Brigham</a:t>
            </a:r>
            <a:r>
              <a:rPr sz="1350" b="0">
                <a:solidFill>
                  <a:srgbClr val="D4D3D6"/>
                </a:solidFill>
                <a:latin typeface="Arial"/>
                <a:ea typeface="Microsoft YaHei"/>
              </a:rPr>
              <a:t> </a:t>
            </a:r>
            <a:r>
              <a:rPr sz="1350" b="0">
                <a:solidFill>
                  <a:srgbClr val="B9B8BA"/>
                </a:solidFill>
                <a:latin typeface="Arial"/>
                <a:ea typeface="Microsoft YaHei"/>
              </a:rPr>
              <a:t>and</a:t>
            </a:r>
            <a:r>
              <a:rPr sz="1350" b="0">
                <a:solidFill>
                  <a:srgbClr val="CECECF"/>
                </a:solidFill>
                <a:latin typeface="Arial"/>
                <a:ea typeface="Microsoft YaHei"/>
              </a:rPr>
              <a:t> Women'</a:t>
            </a:r>
            <a:r>
              <a:rPr sz="1350" b="0">
                <a:solidFill>
                  <a:srgbClr val="B8BAB9"/>
                </a:solidFill>
                <a:latin typeface="Arial"/>
                <a:ea typeface="Microsoft YaHei"/>
              </a:rPr>
              <a:t>s </a:t>
            </a:r>
            <a:r>
              <a:rPr sz="1350" b="0">
                <a:solidFill>
                  <a:srgbClr val="CDCECD"/>
                </a:solidFill>
                <a:latin typeface="Arial"/>
                <a:ea typeface="Microsoft YaHei"/>
              </a:rPr>
              <a:t>Hospital</a:t>
            </a:r>
            <a:r>
              <a:rPr sz="1350" b="0">
                <a:solidFill>
                  <a:srgbClr val="919293"/>
                </a:solidFill>
                <a:latin typeface="Arial"/>
                <a:ea typeface="Microsoft YaHei"/>
              </a:rPr>
              <a:t>,</a:t>
            </a:r>
          </a:p>
        </p:txBody>
      </p:sp>
      <p:sp>
        <p:nvSpPr>
          <p:cNvPr id="9" name="TextBox 8"/>
          <p:cNvSpPr txBox="1"/>
          <p:nvPr/>
        </p:nvSpPr>
        <p:spPr>
          <a:xfrm>
            <a:off x="1771650" y="4584700"/>
            <a:ext cx="5099050" cy="711200"/>
          </a:xfrm>
          <a:prstGeom prst="rect">
            <a:avLst/>
          </a:prstGeom>
          <a:noFill/>
        </p:spPr>
        <p:txBody>
          <a:bodyPr wrap="none" lIns="0" tIns="0" rIns="0" bIns="0" anchor="ctr">
            <a:noAutofit/>
          </a:bodyPr>
          <a:lstStyle/>
          <a:p>
            <a:pPr algn="l">
              <a:lnSpc>
                <a:spcPts val="2150"/>
              </a:lnSpc>
              <a:spcBef>
                <a:spcPts val="0"/>
              </a:spcBef>
              <a:spcAft>
                <a:spcPts val="0"/>
              </a:spcAft>
            </a:pPr>
            <a:r>
              <a:rPr sz="1350" b="0">
                <a:solidFill>
                  <a:srgbClr val="C4C4C5"/>
                </a:solidFill>
                <a:latin typeface="Arial"/>
                <a:ea typeface="Microsoft YaHei"/>
              </a:rPr>
              <a:t>Boston; National</a:t>
            </a:r>
            <a:r>
              <a:rPr sz="1350" b="0">
                <a:solidFill>
                  <a:srgbClr val="C2C2C3"/>
                </a:solidFill>
                <a:latin typeface="Arial"/>
                <a:ea typeface="Microsoft YaHei"/>
              </a:rPr>
              <a:t> University</a:t>
            </a:r>
            <a:r>
              <a:rPr sz="1350" b="0">
                <a:solidFill>
                  <a:srgbClr val="D0D0D0"/>
                </a:solidFill>
                <a:latin typeface="Arial"/>
                <a:ea typeface="Microsoft YaHei"/>
              </a:rPr>
              <a:t> Heart</a:t>
            </a:r>
            <a:r>
              <a:rPr sz="1350" b="0">
                <a:solidFill>
                  <a:srgbClr val="B7B8B8"/>
                </a:solidFill>
                <a:latin typeface="Arial"/>
                <a:ea typeface="Microsoft YaHei"/>
              </a:rPr>
              <a:t> </a:t>
            </a:r>
            <a:r>
              <a:rPr sz="1350" b="0">
                <a:solidFill>
                  <a:srgbClr val="BCBDBD"/>
                </a:solidFill>
                <a:latin typeface="Arial"/>
                <a:ea typeface="Microsoft YaHei"/>
              </a:rPr>
              <a:t>Centre</a:t>
            </a:r>
            <a:r>
              <a:rPr sz="1350" b="0">
                <a:solidFill>
                  <a:srgbClr val="878889"/>
                </a:solidFill>
                <a:latin typeface="Arial"/>
                <a:ea typeface="Microsoft YaHei"/>
              </a:rPr>
              <a:t> </a:t>
            </a:r>
            <a:r>
              <a:rPr sz="1350" b="0">
                <a:solidFill>
                  <a:srgbClr val="CECECF"/>
                </a:solidFill>
                <a:latin typeface="Arial"/>
                <a:ea typeface="Microsoft YaHei"/>
              </a:rPr>
              <a:t>Singapore;</a:t>
            </a:r>
            <a:r>
              <a:rPr sz="1350" b="0">
                <a:solidFill>
                  <a:srgbClr val="D7D7D7"/>
                </a:solidFill>
                <a:latin typeface="Arial"/>
                <a:ea typeface="Microsoft YaHei"/>
              </a:rPr>
              <a:t> Duke-NUS</a:t>
            </a:r>
          </a:p>
          <a:p>
            <a:pPr algn="l">
              <a:lnSpc>
                <a:spcPts val="2150"/>
              </a:lnSpc>
              <a:spcBef>
                <a:spcPts val="0"/>
              </a:spcBef>
              <a:spcAft>
                <a:spcPts val="0"/>
              </a:spcAft>
            </a:pPr>
            <a:r>
              <a:rPr sz="1350" b="0">
                <a:solidFill>
                  <a:srgbClr val="C2C2C3"/>
                </a:solidFill>
                <a:latin typeface="Arial"/>
                <a:ea typeface="Microsoft YaHei"/>
              </a:rPr>
              <a:t>Medical School</a:t>
            </a:r>
            <a:r>
              <a:rPr sz="1350" b="0">
                <a:solidFill>
                  <a:srgbClr val="9B9B9D"/>
                </a:solidFill>
                <a:latin typeface="Arial"/>
                <a:ea typeface="Microsoft YaHei"/>
              </a:rPr>
              <a:t>,</a:t>
            </a:r>
            <a:r>
              <a:rPr sz="1350" b="0">
                <a:solidFill>
                  <a:srgbClr val="C4C4C5"/>
                </a:solidFill>
                <a:latin typeface="Arial"/>
                <a:ea typeface="Microsoft YaHei"/>
              </a:rPr>
              <a:t> Singapore; West </a:t>
            </a:r>
            <a:r>
              <a:rPr sz="1350" b="0">
                <a:solidFill>
                  <a:srgbClr val="C4C5C5"/>
                </a:solidFill>
                <a:latin typeface="Arial"/>
                <a:ea typeface="Microsoft YaHei"/>
              </a:rPr>
              <a:t>China Hospital,</a:t>
            </a:r>
          </a:p>
          <a:p>
            <a:pPr algn="l">
              <a:lnSpc>
                <a:spcPts val="2150"/>
              </a:lnSpc>
              <a:spcBef>
                <a:spcPts val="0"/>
              </a:spcBef>
              <a:spcAft>
                <a:spcPts val="0"/>
              </a:spcAft>
            </a:pPr>
            <a:r>
              <a:rPr sz="1350" b="0">
                <a:solidFill>
                  <a:srgbClr val="B9BAB9"/>
                </a:solidFill>
                <a:latin typeface="Arial"/>
                <a:ea typeface="Microsoft YaHei"/>
              </a:rPr>
              <a:t>Sichuan</a:t>
            </a:r>
            <a:r>
              <a:rPr sz="1350" b="0">
                <a:solidFill>
                  <a:srgbClr val="C3C4C4"/>
                </a:solidFill>
                <a:latin typeface="Arial"/>
                <a:ea typeface="Microsoft YaHei"/>
              </a:rPr>
              <a:t> University</a:t>
            </a:r>
          </a:p>
        </p:txBody>
      </p:sp>
      <p:sp>
        <p:nvSpPr>
          <p:cNvPr id="10" name="TextBox 9"/>
          <p:cNvSpPr txBox="1"/>
          <p:nvPr/>
        </p:nvSpPr>
        <p:spPr>
          <a:xfrm>
            <a:off x="730250" y="5619750"/>
            <a:ext cx="2990850" cy="177800"/>
          </a:xfrm>
          <a:prstGeom prst="rect">
            <a:avLst/>
          </a:prstGeom>
          <a:noFill/>
        </p:spPr>
        <p:txBody>
          <a:bodyPr wrap="none" lIns="0" tIns="0" rIns="0" bIns="0" anchor="ctr">
            <a:noAutofit/>
          </a:bodyPr>
          <a:lstStyle/>
          <a:p>
            <a:pPr algn="l"/>
            <a:r>
              <a:rPr sz="1400" b="1">
                <a:solidFill>
                  <a:srgbClr val="C72325"/>
                </a:solidFill>
                <a:latin typeface="Arial"/>
                <a:ea typeface="Microsoft YaHei"/>
              </a:rPr>
              <a:t>Published:</a:t>
            </a:r>
            <a:r>
              <a:rPr sz="1400" b="1">
                <a:solidFill>
                  <a:srgbClr val="C56565"/>
                </a:solidFill>
                <a:latin typeface="Arial"/>
                <a:ea typeface="Microsoft YaHei"/>
              </a:rPr>
              <a:t> </a:t>
            </a:r>
            <a:r>
              <a:rPr sz="1400" b="1">
                <a:solidFill>
                  <a:srgbClr val="C3C3C4"/>
                </a:solidFill>
                <a:latin typeface="Arial"/>
                <a:ea typeface="Microsoft YaHei"/>
              </a:rPr>
              <a:t>eClinicalMedicine,</a:t>
            </a:r>
            <a:r>
              <a:rPr sz="1400" b="1">
                <a:solidFill>
                  <a:srgbClr val="5E5F5E"/>
                </a:solidFill>
                <a:latin typeface="Arial"/>
                <a:ea typeface="Microsoft YaHei"/>
              </a:rPr>
              <a:t> </a:t>
            </a:r>
            <a:r>
              <a:rPr sz="1400" b="1">
                <a:solidFill>
                  <a:srgbClr val="C7C8C8"/>
                </a:solidFill>
                <a:latin typeface="Arial"/>
                <a:ea typeface="Microsoft YaHei"/>
              </a:rPr>
              <a:t>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10.png"/>
          <p:cNvPicPr>
            <a:picLocks noChangeAspect="1"/>
          </p:cNvPicPr>
          <p:nvPr/>
        </p:nvPicPr>
        <p:blipFill>
          <a:blip r:embed="rId3"/>
          <a:stretch>
            <a:fillRect/>
          </a:stretch>
        </p:blipFill>
        <p:spPr>
          <a:xfrm>
            <a:off x="0" y="0"/>
            <a:ext cx="12192000" cy="6858000"/>
          </a:xfrm>
          <a:prstGeom prst="rect">
            <a:avLst/>
          </a:prstGeom>
        </p:spPr>
      </p:pic>
      <p:pic>
        <p:nvPicPr>
          <p:cNvPr id="3" name="Picture 2" descr="el_10_0.png"/>
          <p:cNvPicPr>
            <a:picLocks noChangeAspect="1"/>
          </p:cNvPicPr>
          <p:nvPr/>
        </p:nvPicPr>
        <p:blipFill>
          <a:blip r:embed="rId4"/>
          <a:stretch>
            <a:fillRect/>
          </a:stretch>
        </p:blipFill>
        <p:spPr>
          <a:xfrm>
            <a:off x="0" y="0"/>
            <a:ext cx="12192000" cy="5384800"/>
          </a:xfrm>
          <a:prstGeom prst="rect">
            <a:avLst/>
          </a:prstGeom>
        </p:spPr>
      </p:pic>
      <p:pic>
        <p:nvPicPr>
          <p:cNvPr id="4" name="Picture 3" descr="el_10_1.png"/>
          <p:cNvPicPr>
            <a:picLocks noChangeAspect="1"/>
          </p:cNvPicPr>
          <p:nvPr/>
        </p:nvPicPr>
        <p:blipFill>
          <a:blip r:embed="rId5"/>
          <a:stretch>
            <a:fillRect/>
          </a:stretch>
        </p:blipFill>
        <p:spPr>
          <a:xfrm>
            <a:off x="0" y="6534150"/>
            <a:ext cx="12192000" cy="323850"/>
          </a:xfrm>
          <a:prstGeom prst="rect">
            <a:avLst/>
          </a:prstGeom>
        </p:spPr>
      </p:pic>
      <p:pic>
        <p:nvPicPr>
          <p:cNvPr id="5" name="Picture 4" descr="el_10_2.png"/>
          <p:cNvPicPr>
            <a:picLocks noChangeAspect="1"/>
          </p:cNvPicPr>
          <p:nvPr/>
        </p:nvPicPr>
        <p:blipFill>
          <a:blip r:embed="rId6"/>
          <a:stretch>
            <a:fillRect/>
          </a:stretch>
        </p:blipFill>
        <p:spPr>
          <a:xfrm>
            <a:off x="1092200" y="5588000"/>
            <a:ext cx="44450" cy="590550"/>
          </a:xfrm>
          <a:prstGeom prst="rect">
            <a:avLst/>
          </a:prstGeom>
        </p:spPr>
      </p:pic>
      <p:sp>
        <p:nvSpPr>
          <p:cNvPr id="6" name="TextBox 5"/>
          <p:cNvSpPr txBox="1"/>
          <p:nvPr/>
        </p:nvSpPr>
        <p:spPr>
          <a:xfrm>
            <a:off x="7118350" y="1758950"/>
            <a:ext cx="1276350" cy="184150"/>
          </a:xfrm>
          <a:prstGeom prst="rect">
            <a:avLst/>
          </a:prstGeom>
          <a:noFill/>
        </p:spPr>
        <p:txBody>
          <a:bodyPr wrap="none" lIns="0" tIns="0" rIns="0" bIns="0" anchor="ctr">
            <a:noAutofit/>
          </a:bodyPr>
          <a:lstStyle/>
          <a:p>
            <a:pPr algn="l"/>
            <a:r>
              <a:rPr sz="1300" b="0">
                <a:solidFill>
                  <a:srgbClr val="1F1F20"/>
                </a:solidFill>
                <a:latin typeface="Arial"/>
                <a:ea typeface="Microsoft YaHei"/>
              </a:rPr>
              <a:t>logRR SE(logRR)</a:t>
            </a:r>
          </a:p>
        </p:txBody>
      </p:sp>
      <p:sp>
        <p:nvSpPr>
          <p:cNvPr id="7" name="TextBox 6"/>
          <p:cNvSpPr txBox="1"/>
          <p:nvPr/>
        </p:nvSpPr>
        <p:spPr>
          <a:xfrm>
            <a:off x="9124950" y="1758950"/>
            <a:ext cx="749300" cy="152400"/>
          </a:xfrm>
          <a:prstGeom prst="rect">
            <a:avLst/>
          </a:prstGeom>
          <a:noFill/>
        </p:spPr>
        <p:txBody>
          <a:bodyPr wrap="none" lIns="0" tIns="0" rIns="0" bIns="0" anchor="ctr">
            <a:noAutofit/>
          </a:bodyPr>
          <a:lstStyle/>
          <a:p>
            <a:pPr algn="l"/>
            <a:r>
              <a:rPr sz="1200" b="1">
                <a:solidFill>
                  <a:srgbClr val="1F201F"/>
                </a:solidFill>
                <a:latin typeface="Arial"/>
                <a:ea typeface="Microsoft YaHei"/>
              </a:rPr>
              <a:t>Risk </a:t>
            </a:r>
            <a:r>
              <a:rPr sz="1200" b="1">
                <a:solidFill>
                  <a:srgbClr val="1D1D1D"/>
                </a:solidFill>
                <a:latin typeface="Arial"/>
                <a:ea typeface="Microsoft YaHei"/>
              </a:rPr>
              <a:t>Ratio</a:t>
            </a:r>
          </a:p>
        </p:txBody>
      </p:sp>
      <p:sp>
        <p:nvSpPr>
          <p:cNvPr id="8" name="TextBox 7"/>
          <p:cNvSpPr txBox="1"/>
          <p:nvPr/>
        </p:nvSpPr>
        <p:spPr>
          <a:xfrm>
            <a:off x="10706100" y="1758950"/>
            <a:ext cx="228600" cy="146050"/>
          </a:xfrm>
          <a:prstGeom prst="rect">
            <a:avLst/>
          </a:prstGeom>
          <a:noFill/>
        </p:spPr>
        <p:txBody>
          <a:bodyPr wrap="none" lIns="0" tIns="0" rIns="0" bIns="0" anchor="ctr">
            <a:noAutofit/>
          </a:bodyPr>
          <a:lstStyle/>
          <a:p>
            <a:pPr algn="l"/>
            <a:r>
              <a:rPr sz="1000" b="1">
                <a:solidFill>
                  <a:srgbClr val="121111"/>
                </a:solidFill>
                <a:latin typeface="Arial"/>
                <a:ea typeface="Microsoft YaHei"/>
              </a:rPr>
              <a:t>lear</a:t>
            </a:r>
            <a:r>
              <a:rPr sz="1000" b="1">
                <a:solidFill>
                  <a:srgbClr val="181818"/>
                </a:solidFill>
                <a:latin typeface="Arial"/>
                <a:ea typeface="Microsoft YaHei"/>
              </a:rPr>
              <a:t> risk</a:t>
            </a:r>
          </a:p>
        </p:txBody>
      </p:sp>
      <p:sp>
        <p:nvSpPr>
          <p:cNvPr id="9" name="TextBox 8"/>
          <p:cNvSpPr txBox="1"/>
          <p:nvPr/>
        </p:nvSpPr>
        <p:spPr>
          <a:xfrm>
            <a:off x="11296650" y="1758950"/>
            <a:ext cx="539750" cy="152400"/>
          </a:xfrm>
          <a:prstGeom prst="rect">
            <a:avLst/>
          </a:prstGeom>
          <a:noFill/>
        </p:spPr>
        <p:txBody>
          <a:bodyPr wrap="none" lIns="0" tIns="0" rIns="0" bIns="0" anchor="ctr">
            <a:noAutofit/>
          </a:bodyPr>
          <a:lstStyle/>
          <a:p>
            <a:pPr algn="l"/>
            <a:r>
              <a:rPr sz="1350" b="1">
                <a:solidFill>
                  <a:srgbClr val="2A2B2B"/>
                </a:solidFill>
                <a:latin typeface="Arial"/>
                <a:ea typeface="Microsoft YaHei"/>
              </a:rPr>
              <a:t>95%</a:t>
            </a:r>
            <a:r>
              <a:rPr sz="1350" b="1">
                <a:solidFill>
                  <a:srgbClr val="565557"/>
                </a:solidFill>
                <a:latin typeface="Arial"/>
                <a:ea typeface="Microsoft YaHei"/>
              </a:rPr>
              <a:t>-</a:t>
            </a:r>
            <a:r>
              <a:rPr sz="1350" b="1">
                <a:solidFill>
                  <a:srgbClr val="2D2E2E"/>
                </a:solidFill>
                <a:latin typeface="Arial"/>
                <a:ea typeface="Microsoft YaHei"/>
              </a:rPr>
              <a:t>Cl</a:t>
            </a:r>
          </a:p>
        </p:txBody>
      </p:sp>
      <p:sp>
        <p:nvSpPr>
          <p:cNvPr id="10" name="TextBox 9"/>
          <p:cNvSpPr txBox="1"/>
          <p:nvPr/>
        </p:nvSpPr>
        <p:spPr>
          <a:xfrm>
            <a:off x="1301750" y="1879600"/>
            <a:ext cx="1689100" cy="190500"/>
          </a:xfrm>
          <a:prstGeom prst="rect">
            <a:avLst/>
          </a:prstGeom>
          <a:noFill/>
        </p:spPr>
        <p:txBody>
          <a:bodyPr wrap="none" lIns="0" tIns="0" rIns="0" bIns="0" anchor="ctr">
            <a:noAutofit/>
          </a:bodyPr>
          <a:lstStyle/>
          <a:p>
            <a:pPr algn="l"/>
            <a:r>
              <a:rPr sz="1250" b="1">
                <a:solidFill>
                  <a:srgbClr val="AB2726"/>
                </a:solidFill>
                <a:latin typeface="Arial"/>
                <a:ea typeface="Microsoft YaHei"/>
              </a:rPr>
              <a:t>Synthesis of </a:t>
            </a:r>
            <a:r>
              <a:rPr sz="1250" b="1">
                <a:solidFill>
                  <a:srgbClr val="AC2E29"/>
                </a:solidFill>
                <a:latin typeface="Arial"/>
                <a:ea typeface="Microsoft YaHei"/>
              </a:rPr>
              <a:t>findings:</a:t>
            </a:r>
          </a:p>
        </p:txBody>
      </p:sp>
      <p:sp>
        <p:nvSpPr>
          <p:cNvPr id="11" name="TextBox 10"/>
          <p:cNvSpPr txBox="1"/>
          <p:nvPr/>
        </p:nvSpPr>
        <p:spPr>
          <a:xfrm>
            <a:off x="476250" y="1885950"/>
            <a:ext cx="400050" cy="374650"/>
          </a:xfrm>
          <a:prstGeom prst="rect">
            <a:avLst/>
          </a:prstGeom>
          <a:noFill/>
        </p:spPr>
        <p:txBody>
          <a:bodyPr wrap="none" lIns="0" tIns="0" rIns="0" bIns="0" anchor="ctr">
            <a:noAutofit/>
          </a:bodyPr>
          <a:lstStyle/>
          <a:p>
            <a:pPr algn="l"/>
            <a:r>
              <a:rPr sz="2750" b="1">
                <a:solidFill>
                  <a:srgbClr val="950606"/>
                </a:solidFill>
                <a:latin typeface="Arial"/>
                <a:ea typeface="Microsoft YaHei"/>
              </a:rPr>
              <a:t>01</a:t>
            </a:r>
          </a:p>
        </p:txBody>
      </p:sp>
      <p:sp>
        <p:nvSpPr>
          <p:cNvPr id="12" name="TextBox 11"/>
          <p:cNvSpPr txBox="1"/>
          <p:nvPr/>
        </p:nvSpPr>
        <p:spPr>
          <a:xfrm>
            <a:off x="6178550" y="2139950"/>
            <a:ext cx="476250" cy="177800"/>
          </a:xfrm>
          <a:prstGeom prst="rect">
            <a:avLst/>
          </a:prstGeom>
          <a:noFill/>
        </p:spPr>
        <p:txBody>
          <a:bodyPr wrap="none" lIns="0" tIns="0" rIns="0" bIns="0" anchor="ctr">
            <a:noAutofit/>
          </a:bodyPr>
          <a:lstStyle/>
          <a:p>
            <a:pPr algn="l"/>
            <a:r>
              <a:rPr sz="1050" b="0">
                <a:solidFill>
                  <a:srgbClr val="222224"/>
                </a:solidFill>
                <a:latin typeface="Arial"/>
                <a:ea typeface="Microsoft YaHei"/>
              </a:rPr>
              <a:t>Frailty</a:t>
            </a:r>
          </a:p>
        </p:txBody>
      </p:sp>
      <p:sp>
        <p:nvSpPr>
          <p:cNvPr id="13" name="TextBox 12"/>
          <p:cNvSpPr txBox="1"/>
          <p:nvPr/>
        </p:nvSpPr>
        <p:spPr>
          <a:xfrm>
            <a:off x="1536700" y="2152650"/>
            <a:ext cx="4114800" cy="304800"/>
          </a:xfrm>
          <a:prstGeom prst="rect">
            <a:avLst/>
          </a:prstGeom>
          <a:noFill/>
        </p:spPr>
        <p:txBody>
          <a:bodyPr wrap="none" lIns="0" tIns="0" rIns="0" bIns="0" anchor="ctr">
            <a:noAutofit/>
          </a:bodyPr>
          <a:lstStyle/>
          <a:p>
            <a:pPr algn="l">
              <a:lnSpc>
                <a:spcPts val="1350"/>
              </a:lnSpc>
              <a:spcBef>
                <a:spcPts val="0"/>
              </a:spcBef>
              <a:spcAft>
                <a:spcPts val="0"/>
              </a:spcAft>
            </a:pPr>
            <a:r>
              <a:rPr sz="950" b="0">
                <a:solidFill>
                  <a:srgbClr val="474646"/>
                </a:solidFill>
                <a:latin typeface="Arial"/>
                <a:ea typeface="Microsoft YaHei"/>
              </a:rPr>
              <a:t>Roughly</a:t>
            </a:r>
            <a:r>
              <a:rPr sz="950" b="0">
                <a:solidFill>
                  <a:srgbClr val="383839"/>
                </a:solidFill>
                <a:latin typeface="Arial"/>
                <a:ea typeface="Microsoft YaHei"/>
              </a:rPr>
              <a:t> </a:t>
            </a:r>
            <a:r>
              <a:rPr sz="950" b="0">
                <a:solidFill>
                  <a:srgbClr val="504F4F"/>
                </a:solidFill>
                <a:latin typeface="Arial"/>
                <a:ea typeface="Microsoft YaHei"/>
              </a:rPr>
              <a:t>one-third</a:t>
            </a:r>
            <a:r>
              <a:rPr sz="950" b="0">
                <a:solidFill>
                  <a:srgbClr val="191719"/>
                </a:solidFill>
                <a:latin typeface="Arial"/>
                <a:ea typeface="Microsoft YaHei"/>
              </a:rPr>
              <a:t> </a:t>
            </a:r>
            <a:r>
              <a:rPr sz="950" b="0">
                <a:solidFill>
                  <a:srgbClr val="515151"/>
                </a:solidFill>
                <a:latin typeface="Arial"/>
                <a:ea typeface="Microsoft YaHei"/>
              </a:rPr>
              <a:t>of ATTR-CM </a:t>
            </a:r>
            <a:r>
              <a:rPr sz="950" b="0">
                <a:solidFill>
                  <a:srgbClr val="545253"/>
                </a:solidFill>
                <a:latin typeface="Arial"/>
                <a:ea typeface="Microsoft YaHei"/>
              </a:rPr>
              <a:t>patients </a:t>
            </a:r>
            <a:r>
              <a:rPr sz="950" b="0">
                <a:solidFill>
                  <a:srgbClr val="5F6060"/>
                </a:solidFill>
                <a:latin typeface="Arial"/>
                <a:ea typeface="Microsoft YaHei"/>
              </a:rPr>
              <a:t>are</a:t>
            </a:r>
            <a:r>
              <a:rPr sz="950" b="0">
                <a:solidFill>
                  <a:srgbClr val="5C5D5C"/>
                </a:solidFill>
                <a:latin typeface="Arial"/>
                <a:ea typeface="Microsoft YaHei"/>
              </a:rPr>
              <a:t> </a:t>
            </a:r>
            <a:r>
              <a:rPr sz="950" b="0">
                <a:solidFill>
                  <a:srgbClr val="5B5B5B"/>
                </a:solidFill>
                <a:latin typeface="Arial"/>
                <a:ea typeface="Microsoft YaHei"/>
              </a:rPr>
              <a:t>frail—a </a:t>
            </a:r>
            <a:r>
              <a:rPr sz="950" b="0">
                <a:solidFill>
                  <a:srgbClr val="5C5B5C"/>
                </a:solidFill>
                <a:latin typeface="Arial"/>
                <a:ea typeface="Microsoft YaHei"/>
              </a:rPr>
              <a:t>substantially</a:t>
            </a:r>
          </a:p>
          <a:p>
            <a:pPr algn="l">
              <a:lnSpc>
                <a:spcPts val="1350"/>
              </a:lnSpc>
              <a:spcBef>
                <a:spcPts val="0"/>
              </a:spcBef>
              <a:spcAft>
                <a:spcPts val="0"/>
              </a:spcAft>
            </a:pPr>
            <a:r>
              <a:rPr sz="950" b="0">
                <a:solidFill>
                  <a:srgbClr val="5C5C5B"/>
                </a:solidFill>
                <a:latin typeface="Arial"/>
                <a:ea typeface="Microsoft YaHei"/>
              </a:rPr>
              <a:t>higher</a:t>
            </a:r>
            <a:r>
              <a:rPr sz="950" b="0">
                <a:solidFill>
                  <a:srgbClr val="5D5D5D"/>
                </a:solidFill>
                <a:latin typeface="Arial"/>
                <a:ea typeface="Microsoft YaHei"/>
              </a:rPr>
              <a:t> proportion than in </a:t>
            </a:r>
            <a:r>
              <a:rPr sz="950" b="0">
                <a:solidFill>
                  <a:srgbClr val="5D5D5C"/>
                </a:solidFill>
                <a:latin typeface="Arial"/>
                <a:ea typeface="Microsoft YaHei"/>
              </a:rPr>
              <a:t>other cardiovascular </a:t>
            </a:r>
            <a:r>
              <a:rPr sz="950" b="0">
                <a:solidFill>
                  <a:srgbClr val="5D5D5D"/>
                </a:solidFill>
                <a:latin typeface="Arial"/>
                <a:ea typeface="Microsoft YaHei"/>
              </a:rPr>
              <a:t>conditions</a:t>
            </a:r>
            <a:r>
              <a:rPr sz="950" b="0">
                <a:solidFill>
                  <a:srgbClr val="626162"/>
                </a:solidFill>
                <a:latin typeface="Arial"/>
                <a:ea typeface="Microsoft YaHei"/>
              </a:rPr>
              <a:t> (</a:t>
            </a:r>
            <a:r>
              <a:rPr sz="950" b="0">
                <a:solidFill>
                  <a:srgbClr val="8E918E"/>
                </a:solidFill>
                <a:latin typeface="Arial"/>
                <a:ea typeface="Microsoft YaHei"/>
              </a:rPr>
              <a:t>11</a:t>
            </a:r>
            <a:r>
              <a:rPr sz="950" b="0">
                <a:solidFill>
                  <a:srgbClr val="585958"/>
                </a:solidFill>
                <a:latin typeface="Arial"/>
                <a:ea typeface="Microsoft YaHei"/>
              </a:rPr>
              <a:t>.7–23.8</a:t>
            </a:r>
            <a:r>
              <a:rPr sz="950" b="0">
                <a:solidFill>
                  <a:srgbClr val="717072"/>
                </a:solidFill>
                <a:latin typeface="Arial"/>
                <a:ea typeface="Microsoft YaHei"/>
              </a:rPr>
              <a:t>%</a:t>
            </a:r>
          </a:p>
        </p:txBody>
      </p:sp>
      <p:sp>
        <p:nvSpPr>
          <p:cNvPr id="14" name="TextBox 13"/>
          <p:cNvSpPr txBox="1"/>
          <p:nvPr/>
        </p:nvSpPr>
        <p:spPr>
          <a:xfrm>
            <a:off x="6178550" y="2343150"/>
            <a:ext cx="584200" cy="342900"/>
          </a:xfrm>
          <a:prstGeom prst="rect">
            <a:avLst/>
          </a:prstGeom>
          <a:noFill/>
        </p:spPr>
        <p:txBody>
          <a:bodyPr wrap="none" lIns="0" tIns="0" rIns="0" bIns="0" anchor="ctr">
            <a:noAutofit/>
          </a:bodyPr>
          <a:lstStyle/>
          <a:p>
            <a:pPr algn="l">
              <a:lnSpc>
                <a:spcPts val="1550"/>
              </a:lnSpc>
              <a:spcBef>
                <a:spcPts val="0"/>
              </a:spcBef>
              <a:spcAft>
                <a:spcPts val="0"/>
              </a:spcAft>
            </a:pPr>
            <a:r>
              <a:rPr sz="1050" b="1" dirty="0">
                <a:solidFill>
                  <a:srgbClr val="4A4B4B"/>
                </a:solidFill>
                <a:latin typeface="Arial"/>
                <a:ea typeface="Microsoft YaHei"/>
              </a:rPr>
              <a:t>pre-frail</a:t>
            </a:r>
          </a:p>
          <a:p>
            <a:pPr algn="l">
              <a:lnSpc>
                <a:spcPts val="1550"/>
              </a:lnSpc>
              <a:spcBef>
                <a:spcPts val="0"/>
              </a:spcBef>
              <a:spcAft>
                <a:spcPts val="0"/>
              </a:spcAft>
            </a:pPr>
            <a:r>
              <a:rPr sz="1050" b="1" dirty="0">
                <a:solidFill>
                  <a:srgbClr val="686668"/>
                </a:solidFill>
                <a:latin typeface="Arial"/>
                <a:ea typeface="Microsoft YaHei"/>
              </a:rPr>
              <a:t>Frailty</a:t>
            </a:r>
          </a:p>
        </p:txBody>
      </p:sp>
      <p:sp>
        <p:nvSpPr>
          <p:cNvPr id="15" name="TextBox 14"/>
          <p:cNvSpPr txBox="1"/>
          <p:nvPr/>
        </p:nvSpPr>
        <p:spPr>
          <a:xfrm>
            <a:off x="7112000" y="2343150"/>
            <a:ext cx="463550" cy="546100"/>
          </a:xfrm>
          <a:prstGeom prst="rect">
            <a:avLst/>
          </a:prstGeom>
          <a:noFill/>
        </p:spPr>
        <p:txBody>
          <a:bodyPr wrap="none" lIns="0" tIns="0" rIns="0" bIns="0" anchor="ctr">
            <a:noAutofit/>
          </a:bodyPr>
          <a:lstStyle/>
          <a:p>
            <a:pPr algn="l">
              <a:lnSpc>
                <a:spcPts val="1600"/>
              </a:lnSpc>
              <a:spcBef>
                <a:spcPts val="0"/>
              </a:spcBef>
              <a:spcAft>
                <a:spcPts val="0"/>
              </a:spcAft>
            </a:pPr>
            <a:r>
              <a:rPr sz="1100" b="1">
                <a:solidFill>
                  <a:srgbClr val="404140"/>
                </a:solidFill>
                <a:latin typeface="Arial"/>
                <a:ea typeface="Microsoft YaHei"/>
              </a:rPr>
              <a:t>0</a:t>
            </a:r>
            <a:r>
              <a:rPr sz="1100" b="1">
                <a:solidFill>
                  <a:srgbClr val="909391"/>
                </a:solidFill>
                <a:latin typeface="Arial"/>
                <a:ea typeface="Microsoft YaHei"/>
              </a:rPr>
              <a:t>.</a:t>
            </a:r>
            <a:r>
              <a:rPr sz="1100" b="1">
                <a:solidFill>
                  <a:srgbClr val="595A58"/>
                </a:solidFill>
                <a:latin typeface="Arial"/>
                <a:ea typeface="Microsoft YaHei"/>
              </a:rPr>
              <a:t>7975</a:t>
            </a:r>
          </a:p>
          <a:p>
            <a:pPr algn="l">
              <a:lnSpc>
                <a:spcPts val="1600"/>
              </a:lnSpc>
              <a:spcBef>
                <a:spcPts val="0"/>
              </a:spcBef>
              <a:spcAft>
                <a:spcPts val="0"/>
              </a:spcAft>
            </a:pPr>
            <a:r>
              <a:rPr sz="1100" b="1">
                <a:solidFill>
                  <a:srgbClr val="565756"/>
                </a:solidFill>
                <a:latin typeface="Arial"/>
                <a:ea typeface="Microsoft YaHei"/>
              </a:rPr>
              <a:t>1</a:t>
            </a:r>
            <a:r>
              <a:rPr sz="1100" b="1">
                <a:solidFill>
                  <a:srgbClr val="88888A"/>
                </a:solidFill>
                <a:latin typeface="Arial"/>
                <a:ea typeface="Microsoft YaHei"/>
              </a:rPr>
              <a:t>.</a:t>
            </a:r>
            <a:r>
              <a:rPr sz="1100" b="1">
                <a:solidFill>
                  <a:srgbClr val="424242"/>
                </a:solidFill>
                <a:latin typeface="Arial"/>
                <a:ea typeface="Microsoft YaHei"/>
              </a:rPr>
              <a:t>3686</a:t>
            </a:r>
          </a:p>
          <a:p>
            <a:pPr algn="l">
              <a:lnSpc>
                <a:spcPts val="1600"/>
              </a:lnSpc>
              <a:spcBef>
                <a:spcPts val="0"/>
              </a:spcBef>
              <a:spcAft>
                <a:spcPts val="0"/>
              </a:spcAft>
            </a:pPr>
            <a:r>
              <a:rPr sz="1100" b="1">
                <a:solidFill>
                  <a:srgbClr val="505050"/>
                </a:solidFill>
                <a:latin typeface="Arial"/>
                <a:ea typeface="Microsoft YaHei"/>
              </a:rPr>
              <a:t>2.0844</a:t>
            </a:r>
          </a:p>
        </p:txBody>
      </p:sp>
      <p:sp>
        <p:nvSpPr>
          <p:cNvPr id="16" name="TextBox 15"/>
          <p:cNvSpPr txBox="1"/>
          <p:nvPr/>
        </p:nvSpPr>
        <p:spPr>
          <a:xfrm>
            <a:off x="7918450" y="2343150"/>
            <a:ext cx="463550" cy="146050"/>
          </a:xfrm>
          <a:prstGeom prst="rect">
            <a:avLst/>
          </a:prstGeom>
          <a:noFill/>
        </p:spPr>
        <p:txBody>
          <a:bodyPr wrap="none" lIns="0" tIns="0" rIns="0" bIns="0" anchor="ctr">
            <a:noAutofit/>
          </a:bodyPr>
          <a:lstStyle/>
          <a:p>
            <a:pPr algn="l"/>
            <a:r>
              <a:rPr sz="1100" b="1">
                <a:solidFill>
                  <a:srgbClr val="474847"/>
                </a:solidFill>
                <a:latin typeface="Arial"/>
                <a:ea typeface="Microsoft YaHei"/>
              </a:rPr>
              <a:t>0.2465</a:t>
            </a:r>
          </a:p>
        </p:txBody>
      </p:sp>
      <p:sp>
        <p:nvSpPr>
          <p:cNvPr id="17" name="TextBox 16"/>
          <p:cNvSpPr txBox="1"/>
          <p:nvPr/>
        </p:nvSpPr>
        <p:spPr>
          <a:xfrm>
            <a:off x="10604500" y="2343150"/>
            <a:ext cx="1225550" cy="577850"/>
          </a:xfrm>
          <a:prstGeom prst="rect">
            <a:avLst/>
          </a:prstGeom>
          <a:noFill/>
        </p:spPr>
        <p:txBody>
          <a:bodyPr wrap="none" lIns="0" tIns="0" rIns="0" bIns="0" anchor="ctr">
            <a:noAutofit/>
          </a:bodyPr>
          <a:lstStyle/>
          <a:p>
            <a:pPr algn="l">
              <a:lnSpc>
                <a:spcPts val="1600"/>
              </a:lnSpc>
              <a:spcBef>
                <a:spcPts val="0"/>
              </a:spcBef>
              <a:spcAft>
                <a:spcPts val="0"/>
              </a:spcAft>
            </a:pPr>
            <a:r>
              <a:rPr sz="1250" b="0">
                <a:solidFill>
                  <a:srgbClr val="2B2C2C"/>
                </a:solidFill>
                <a:latin typeface="Arial"/>
                <a:ea typeface="Microsoft YaHei"/>
              </a:rPr>
              <a:t>2</a:t>
            </a:r>
            <a:r>
              <a:rPr sz="1250" b="0">
                <a:solidFill>
                  <a:srgbClr val="A3A3A2"/>
                </a:solidFill>
                <a:latin typeface="Arial"/>
                <a:ea typeface="Microsoft YaHei"/>
              </a:rPr>
              <a:t>.</a:t>
            </a:r>
            <a:r>
              <a:rPr sz="1250" b="0">
                <a:solidFill>
                  <a:srgbClr val="454545"/>
                </a:solidFill>
                <a:latin typeface="Arial"/>
                <a:ea typeface="Microsoft YaHei"/>
              </a:rPr>
              <a:t>22 </a:t>
            </a:r>
            <a:r>
              <a:rPr sz="1250" b="0">
                <a:solidFill>
                  <a:srgbClr val="6B6A6B"/>
                </a:solidFill>
                <a:latin typeface="Arial"/>
                <a:ea typeface="Microsoft YaHei"/>
              </a:rPr>
              <a:t>[</a:t>
            </a:r>
            <a:r>
              <a:rPr sz="1250" b="0">
                <a:solidFill>
                  <a:srgbClr val="464546"/>
                </a:solidFill>
                <a:latin typeface="Arial"/>
                <a:ea typeface="Microsoft YaHei"/>
              </a:rPr>
              <a:t>1</a:t>
            </a:r>
            <a:r>
              <a:rPr sz="1250" b="0">
                <a:solidFill>
                  <a:srgbClr val="838484"/>
                </a:solidFill>
                <a:latin typeface="Arial"/>
                <a:ea typeface="Microsoft YaHei"/>
              </a:rPr>
              <a:t>.</a:t>
            </a:r>
            <a:r>
              <a:rPr sz="1250" b="0">
                <a:solidFill>
                  <a:srgbClr val="646465"/>
                </a:solidFill>
                <a:latin typeface="Arial"/>
                <a:ea typeface="Microsoft YaHei"/>
              </a:rPr>
              <a:t>37;</a:t>
            </a:r>
            <a:r>
              <a:rPr sz="1250" b="0">
                <a:solidFill>
                  <a:srgbClr val="434344"/>
                </a:solidFill>
                <a:latin typeface="Arial"/>
                <a:ea typeface="Microsoft YaHei"/>
              </a:rPr>
              <a:t> 3</a:t>
            </a:r>
            <a:r>
              <a:rPr sz="1250" b="0">
                <a:solidFill>
                  <a:srgbClr val="AEACAE"/>
                </a:solidFill>
                <a:latin typeface="Arial"/>
                <a:ea typeface="Microsoft YaHei"/>
              </a:rPr>
              <a:t>.</a:t>
            </a:r>
            <a:r>
              <a:rPr sz="1250" b="0">
                <a:solidFill>
                  <a:srgbClr val="3F3D40"/>
                </a:solidFill>
                <a:latin typeface="Arial"/>
                <a:ea typeface="Microsoft YaHei"/>
              </a:rPr>
              <a:t>60]</a:t>
            </a:r>
          </a:p>
          <a:p>
            <a:pPr algn="l">
              <a:lnSpc>
                <a:spcPts val="1600"/>
              </a:lnSpc>
              <a:spcBef>
                <a:spcPts val="0"/>
              </a:spcBef>
              <a:spcAft>
                <a:spcPts val="0"/>
              </a:spcAft>
            </a:pPr>
            <a:r>
              <a:rPr sz="1250" b="0">
                <a:solidFill>
                  <a:srgbClr val="4D4E4E"/>
                </a:solidFill>
                <a:latin typeface="Arial"/>
                <a:ea typeface="Microsoft YaHei"/>
              </a:rPr>
              <a:t>3</a:t>
            </a:r>
            <a:r>
              <a:rPr sz="1250" b="0">
                <a:solidFill>
                  <a:srgbClr val="989897"/>
                </a:solidFill>
                <a:latin typeface="Arial"/>
                <a:ea typeface="Microsoft YaHei"/>
              </a:rPr>
              <a:t>.</a:t>
            </a:r>
            <a:r>
              <a:rPr sz="1250" b="0">
                <a:solidFill>
                  <a:srgbClr val="545355"/>
                </a:solidFill>
                <a:latin typeface="Arial"/>
                <a:ea typeface="Microsoft YaHei"/>
              </a:rPr>
              <a:t>93 [2</a:t>
            </a:r>
            <a:r>
              <a:rPr sz="1250" b="0">
                <a:solidFill>
                  <a:srgbClr val="787978"/>
                </a:solidFill>
                <a:latin typeface="Arial"/>
                <a:ea typeface="Microsoft YaHei"/>
              </a:rPr>
              <a:t>.</a:t>
            </a:r>
            <a:r>
              <a:rPr sz="1250" b="0">
                <a:solidFill>
                  <a:srgbClr val="434343"/>
                </a:solidFill>
                <a:latin typeface="Arial"/>
                <a:ea typeface="Microsoft YaHei"/>
              </a:rPr>
              <a:t>09</a:t>
            </a:r>
            <a:r>
              <a:rPr sz="1250" b="0">
                <a:solidFill>
                  <a:srgbClr val="5D5C5D"/>
                </a:solidFill>
                <a:latin typeface="Arial"/>
                <a:ea typeface="Microsoft YaHei"/>
              </a:rPr>
              <a:t>; </a:t>
            </a:r>
            <a:r>
              <a:rPr sz="1250" b="0">
                <a:solidFill>
                  <a:srgbClr val="2C2C2B"/>
                </a:solidFill>
                <a:latin typeface="Arial"/>
                <a:ea typeface="Microsoft YaHei"/>
              </a:rPr>
              <a:t>7</a:t>
            </a:r>
            <a:r>
              <a:rPr sz="1250" b="0">
                <a:solidFill>
                  <a:srgbClr val="817F81"/>
                </a:solidFill>
                <a:latin typeface="Arial"/>
                <a:ea typeface="Microsoft YaHei"/>
              </a:rPr>
              <a:t>.</a:t>
            </a:r>
            <a:r>
              <a:rPr sz="1250" b="0">
                <a:solidFill>
                  <a:srgbClr val="484648"/>
                </a:solidFill>
                <a:latin typeface="Arial"/>
                <a:ea typeface="Microsoft YaHei"/>
              </a:rPr>
              <a:t>39]</a:t>
            </a:r>
          </a:p>
          <a:p>
            <a:pPr algn="l">
              <a:lnSpc>
                <a:spcPts val="1600"/>
              </a:lnSpc>
              <a:spcBef>
                <a:spcPts val="0"/>
              </a:spcBef>
              <a:spcAft>
                <a:spcPts val="0"/>
              </a:spcAft>
            </a:pPr>
            <a:r>
              <a:rPr sz="1250" b="0">
                <a:solidFill>
                  <a:srgbClr val="505050"/>
                </a:solidFill>
                <a:latin typeface="Arial"/>
                <a:ea typeface="Microsoft YaHei"/>
              </a:rPr>
              <a:t>8</a:t>
            </a:r>
            <a:r>
              <a:rPr sz="1250" b="0">
                <a:solidFill>
                  <a:srgbClr val="A6A6A6"/>
                </a:solidFill>
                <a:latin typeface="Arial"/>
                <a:ea typeface="Microsoft YaHei"/>
              </a:rPr>
              <a:t>.</a:t>
            </a:r>
            <a:r>
              <a:rPr sz="1250" b="0">
                <a:solidFill>
                  <a:srgbClr val="3C3C3A"/>
                </a:solidFill>
                <a:latin typeface="Arial"/>
                <a:ea typeface="Microsoft YaHei"/>
              </a:rPr>
              <a:t>04</a:t>
            </a:r>
            <a:r>
              <a:rPr sz="1250" b="0">
                <a:solidFill>
                  <a:srgbClr val="636263"/>
                </a:solidFill>
                <a:latin typeface="Arial"/>
                <a:ea typeface="Microsoft YaHei"/>
              </a:rPr>
              <a:t> [3</a:t>
            </a:r>
            <a:r>
              <a:rPr sz="1250" b="0">
                <a:solidFill>
                  <a:srgbClr val="8C8D8C"/>
                </a:solidFill>
                <a:latin typeface="Arial"/>
                <a:ea typeface="Microsoft YaHei"/>
              </a:rPr>
              <a:t>.</a:t>
            </a:r>
            <a:r>
              <a:rPr sz="1250" b="0">
                <a:solidFill>
                  <a:srgbClr val="5E5C5D"/>
                </a:solidFill>
                <a:latin typeface="Arial"/>
                <a:ea typeface="Microsoft YaHei"/>
              </a:rPr>
              <a:t>01;</a:t>
            </a:r>
            <a:r>
              <a:rPr sz="1250" b="0">
                <a:solidFill>
                  <a:srgbClr val="595859"/>
                </a:solidFill>
                <a:latin typeface="Arial"/>
                <a:ea typeface="Microsoft YaHei"/>
              </a:rPr>
              <a:t> 21</a:t>
            </a:r>
            <a:r>
              <a:rPr sz="1250" b="0">
                <a:solidFill>
                  <a:srgbClr val="959696"/>
                </a:solidFill>
                <a:latin typeface="Arial"/>
                <a:ea typeface="Microsoft YaHei"/>
              </a:rPr>
              <a:t>.</a:t>
            </a:r>
            <a:r>
              <a:rPr sz="1250" b="0">
                <a:solidFill>
                  <a:srgbClr val="49484A"/>
                </a:solidFill>
                <a:latin typeface="Arial"/>
                <a:ea typeface="Microsoft YaHei"/>
              </a:rPr>
              <a:t>48</a:t>
            </a:r>
            <a:r>
              <a:rPr sz="1250" b="0">
                <a:solidFill>
                  <a:srgbClr val="6A696A"/>
                </a:solidFill>
                <a:latin typeface="Arial"/>
                <a:ea typeface="Microsoft YaHei"/>
              </a:rPr>
              <a:t>]</a:t>
            </a:r>
          </a:p>
        </p:txBody>
      </p:sp>
      <p:sp>
        <p:nvSpPr>
          <p:cNvPr id="18" name="TextBox 17"/>
          <p:cNvSpPr txBox="1"/>
          <p:nvPr/>
        </p:nvSpPr>
        <p:spPr>
          <a:xfrm>
            <a:off x="1536700" y="2495550"/>
            <a:ext cx="4019550" cy="304800"/>
          </a:xfrm>
          <a:prstGeom prst="rect">
            <a:avLst/>
          </a:prstGeom>
          <a:noFill/>
        </p:spPr>
        <p:txBody>
          <a:bodyPr wrap="none" lIns="0" tIns="0" rIns="0" bIns="0" anchor="ctr">
            <a:noAutofit/>
          </a:bodyPr>
          <a:lstStyle/>
          <a:p>
            <a:pPr algn="l">
              <a:lnSpc>
                <a:spcPts val="1350"/>
              </a:lnSpc>
              <a:spcBef>
                <a:spcPts val="0"/>
              </a:spcBef>
              <a:spcAft>
                <a:spcPts val="0"/>
              </a:spcAft>
            </a:pPr>
            <a:r>
              <a:rPr sz="1000" b="0">
                <a:solidFill>
                  <a:srgbClr val="6A6B6A"/>
                </a:solidFill>
                <a:latin typeface="Arial"/>
                <a:ea typeface="Microsoft YaHei"/>
              </a:rPr>
              <a:t>in</a:t>
            </a:r>
            <a:r>
              <a:rPr sz="1000" b="0">
                <a:solidFill>
                  <a:srgbClr val="2D2E2C"/>
                </a:solidFill>
                <a:latin typeface="Arial"/>
                <a:ea typeface="Microsoft YaHei"/>
              </a:rPr>
              <a:t> </a:t>
            </a:r>
            <a:r>
              <a:rPr sz="1000" b="0">
                <a:solidFill>
                  <a:srgbClr val="545555"/>
                </a:solidFill>
                <a:latin typeface="Arial"/>
                <a:ea typeface="Microsoft YaHei"/>
              </a:rPr>
              <a:t>heart</a:t>
            </a:r>
            <a:r>
              <a:rPr sz="1000" b="0">
                <a:solidFill>
                  <a:srgbClr val="737574"/>
                </a:solidFill>
                <a:latin typeface="Arial"/>
                <a:ea typeface="Microsoft YaHei"/>
              </a:rPr>
              <a:t> </a:t>
            </a:r>
            <a:r>
              <a:rPr sz="1000" b="0">
                <a:solidFill>
                  <a:srgbClr val="565656"/>
                </a:solidFill>
                <a:latin typeface="Arial"/>
                <a:ea typeface="Microsoft YaHei"/>
              </a:rPr>
              <a:t>failure trials </a:t>
            </a:r>
            <a:r>
              <a:rPr sz="1000" b="0">
                <a:solidFill>
                  <a:srgbClr val="6B6B6B"/>
                </a:solidFill>
                <a:latin typeface="Arial"/>
                <a:ea typeface="Microsoft YaHei"/>
              </a:rPr>
              <a:t>such</a:t>
            </a:r>
            <a:r>
              <a:rPr sz="1000" b="0">
                <a:solidFill>
                  <a:srgbClr val="2D2D2E"/>
                </a:solidFill>
                <a:latin typeface="Arial"/>
                <a:ea typeface="Microsoft YaHei"/>
              </a:rPr>
              <a:t> </a:t>
            </a:r>
            <a:r>
              <a:rPr sz="1000" b="0">
                <a:solidFill>
                  <a:srgbClr val="4C4B4C"/>
                </a:solidFill>
                <a:latin typeface="Arial"/>
                <a:ea typeface="Microsoft YaHei"/>
              </a:rPr>
              <a:t>as DELIVER, DAPA-</a:t>
            </a:r>
            <a:r>
              <a:rPr sz="1000" b="0">
                <a:solidFill>
                  <a:srgbClr val="585756"/>
                </a:solidFill>
                <a:latin typeface="Arial"/>
                <a:ea typeface="Microsoft YaHei"/>
              </a:rPr>
              <a:t>HF,</a:t>
            </a:r>
            <a:r>
              <a:rPr sz="1000" b="0">
                <a:solidFill>
                  <a:srgbClr val="535355"/>
                </a:solidFill>
                <a:latin typeface="Arial"/>
                <a:ea typeface="Microsoft YaHei"/>
              </a:rPr>
              <a:t> PARAGON</a:t>
            </a:r>
            <a:r>
              <a:rPr sz="1000" b="0">
                <a:solidFill>
                  <a:srgbClr val="C6C5C6"/>
                </a:solidFill>
                <a:latin typeface="Arial"/>
                <a:ea typeface="Microsoft YaHei"/>
              </a:rPr>
              <a:t>;</a:t>
            </a:r>
            <a:r>
              <a:rPr sz="1000" b="0">
                <a:solidFill>
                  <a:srgbClr val="4E4E4F"/>
                </a:solidFill>
                <a:latin typeface="Arial"/>
                <a:ea typeface="Microsoft YaHei"/>
              </a:rPr>
              <a:t> 6</a:t>
            </a:r>
            <a:r>
              <a:rPr sz="1000" b="0">
                <a:solidFill>
                  <a:srgbClr val="68696B"/>
                </a:solidFill>
                <a:latin typeface="Arial"/>
                <a:ea typeface="Microsoft YaHei"/>
              </a:rPr>
              <a:t>.1%</a:t>
            </a:r>
          </a:p>
          <a:p>
            <a:pPr algn="l">
              <a:lnSpc>
                <a:spcPts val="1350"/>
              </a:lnSpc>
              <a:spcBef>
                <a:spcPts val="0"/>
              </a:spcBef>
              <a:spcAft>
                <a:spcPts val="0"/>
              </a:spcAft>
            </a:pPr>
            <a:r>
              <a:rPr sz="1000" b="0">
                <a:solidFill>
                  <a:srgbClr val="646466"/>
                </a:solidFill>
                <a:latin typeface="Arial"/>
                <a:ea typeface="Microsoft YaHei"/>
              </a:rPr>
              <a:t>in aortic stenosis cohorts)</a:t>
            </a:r>
          </a:p>
        </p:txBody>
      </p:sp>
      <p:sp>
        <p:nvSpPr>
          <p:cNvPr id="19" name="TextBox 18"/>
          <p:cNvSpPr txBox="1"/>
          <p:nvPr/>
        </p:nvSpPr>
        <p:spPr>
          <a:xfrm>
            <a:off x="7918450" y="2540000"/>
            <a:ext cx="463550" cy="146050"/>
          </a:xfrm>
          <a:prstGeom prst="rect">
            <a:avLst/>
          </a:prstGeom>
          <a:noFill/>
        </p:spPr>
        <p:txBody>
          <a:bodyPr wrap="none" lIns="0" tIns="0" rIns="0" bIns="0" anchor="ctr">
            <a:noAutofit/>
          </a:bodyPr>
          <a:lstStyle/>
          <a:p>
            <a:pPr algn="l"/>
            <a:r>
              <a:rPr sz="1100" b="0">
                <a:solidFill>
                  <a:srgbClr val="3F3F3E"/>
                </a:solidFill>
                <a:latin typeface="Arial"/>
                <a:ea typeface="Microsoft YaHei"/>
              </a:rPr>
              <a:t>0</a:t>
            </a:r>
            <a:r>
              <a:rPr sz="1100" b="0">
                <a:solidFill>
                  <a:srgbClr val="7C7C7C"/>
                </a:solidFill>
                <a:latin typeface="Arial"/>
                <a:ea typeface="Microsoft YaHei"/>
              </a:rPr>
              <a:t>.</a:t>
            </a:r>
            <a:r>
              <a:rPr sz="1100" b="0">
                <a:solidFill>
                  <a:srgbClr val="4D4D4D"/>
                </a:solidFill>
                <a:latin typeface="Arial"/>
                <a:ea typeface="Microsoft YaHei"/>
              </a:rPr>
              <a:t>3225</a:t>
            </a:r>
          </a:p>
        </p:txBody>
      </p:sp>
      <p:sp>
        <p:nvSpPr>
          <p:cNvPr id="20" name="TextBox 19"/>
          <p:cNvSpPr txBox="1"/>
          <p:nvPr/>
        </p:nvSpPr>
        <p:spPr>
          <a:xfrm>
            <a:off x="6165850" y="2743200"/>
            <a:ext cx="647700" cy="177800"/>
          </a:xfrm>
          <a:prstGeom prst="rect">
            <a:avLst/>
          </a:prstGeom>
          <a:noFill/>
        </p:spPr>
        <p:txBody>
          <a:bodyPr wrap="none" lIns="0" tIns="0" rIns="0" bIns="0" anchor="ctr">
            <a:noAutofit/>
          </a:bodyPr>
          <a:lstStyle/>
          <a:p>
            <a:pPr algn="l"/>
            <a:r>
              <a:rPr sz="1000" b="0">
                <a:solidFill>
                  <a:srgbClr val="606060"/>
                </a:solidFill>
                <a:latin typeface="Arial"/>
                <a:ea typeface="Microsoft YaHei"/>
              </a:rPr>
              <a:t>Very Frail</a:t>
            </a:r>
          </a:p>
        </p:txBody>
      </p:sp>
      <p:sp>
        <p:nvSpPr>
          <p:cNvPr id="21" name="TextBox 20"/>
          <p:cNvSpPr txBox="1"/>
          <p:nvPr/>
        </p:nvSpPr>
        <p:spPr>
          <a:xfrm>
            <a:off x="7918450" y="2743200"/>
            <a:ext cx="463550" cy="146050"/>
          </a:xfrm>
          <a:prstGeom prst="rect">
            <a:avLst/>
          </a:prstGeom>
          <a:noFill/>
        </p:spPr>
        <p:txBody>
          <a:bodyPr wrap="none" lIns="0" tIns="0" rIns="0" bIns="0" anchor="ctr">
            <a:noAutofit/>
          </a:bodyPr>
          <a:lstStyle/>
          <a:p>
            <a:pPr algn="l"/>
            <a:r>
              <a:rPr sz="1100" b="1">
                <a:solidFill>
                  <a:srgbClr val="515151"/>
                </a:solidFill>
                <a:latin typeface="Arial"/>
                <a:ea typeface="Microsoft YaHei"/>
              </a:rPr>
              <a:t>0.5013</a:t>
            </a:r>
          </a:p>
        </p:txBody>
      </p:sp>
      <p:sp>
        <p:nvSpPr>
          <p:cNvPr id="22" name="TextBox 21"/>
          <p:cNvSpPr txBox="1"/>
          <p:nvPr/>
        </p:nvSpPr>
        <p:spPr>
          <a:xfrm>
            <a:off x="1530350" y="2908300"/>
            <a:ext cx="4044950" cy="495300"/>
          </a:xfrm>
          <a:prstGeom prst="rect">
            <a:avLst/>
          </a:prstGeom>
          <a:noFill/>
        </p:spPr>
        <p:txBody>
          <a:bodyPr wrap="none" lIns="0" tIns="0" rIns="0" bIns="0" anchor="ctr">
            <a:noAutofit/>
          </a:bodyPr>
          <a:lstStyle/>
          <a:p>
            <a:pPr algn="l">
              <a:lnSpc>
                <a:spcPts val="1350"/>
              </a:lnSpc>
              <a:spcBef>
                <a:spcPts val="0"/>
              </a:spcBef>
              <a:spcAft>
                <a:spcPts val="0"/>
              </a:spcAft>
            </a:pPr>
            <a:r>
              <a:rPr sz="950" b="0">
                <a:solidFill>
                  <a:srgbClr val="545455"/>
                </a:solidFill>
                <a:latin typeface="Arial"/>
                <a:ea typeface="Microsoft YaHei"/>
              </a:rPr>
              <a:t>A </a:t>
            </a:r>
            <a:r>
              <a:rPr sz="950" b="0">
                <a:solidFill>
                  <a:srgbClr val="5D5F5E"/>
                </a:solidFill>
                <a:latin typeface="Arial"/>
                <a:ea typeface="Microsoft YaHei"/>
              </a:rPr>
              <a:t>clear</a:t>
            </a:r>
            <a:r>
              <a:rPr sz="950" b="0">
                <a:solidFill>
                  <a:srgbClr val="414040"/>
                </a:solidFill>
                <a:latin typeface="Arial"/>
                <a:ea typeface="Microsoft YaHei"/>
              </a:rPr>
              <a:t> </a:t>
            </a:r>
            <a:r>
              <a:rPr sz="950" b="0">
                <a:solidFill>
                  <a:srgbClr val="666666"/>
                </a:solidFill>
                <a:latin typeface="Arial"/>
                <a:ea typeface="Microsoft YaHei"/>
              </a:rPr>
              <a:t>risk</a:t>
            </a:r>
            <a:r>
              <a:rPr sz="950" b="0">
                <a:solidFill>
                  <a:srgbClr val="7B7C7A"/>
                </a:solidFill>
                <a:latin typeface="Arial"/>
                <a:ea typeface="Microsoft YaHei"/>
              </a:rPr>
              <a:t> </a:t>
            </a:r>
            <a:r>
              <a:rPr sz="950" b="0">
                <a:solidFill>
                  <a:srgbClr val="4B4B4B"/>
                </a:solidFill>
                <a:latin typeface="Arial"/>
                <a:ea typeface="Microsoft YaHei"/>
              </a:rPr>
              <a:t>gradient </a:t>
            </a:r>
            <a:r>
              <a:rPr sz="950" b="0">
                <a:solidFill>
                  <a:srgbClr val="4D4D4F"/>
                </a:solidFill>
                <a:latin typeface="Arial"/>
                <a:ea typeface="Microsoft YaHei"/>
              </a:rPr>
              <a:t>exists:</a:t>
            </a:r>
            <a:r>
              <a:rPr sz="950" b="0">
                <a:solidFill>
                  <a:srgbClr val="595858"/>
                </a:solidFill>
                <a:latin typeface="Arial"/>
                <a:ea typeface="Microsoft YaHei"/>
              </a:rPr>
              <a:t> pre-frail</a:t>
            </a:r>
            <a:r>
              <a:rPr sz="950" b="0">
                <a:solidFill>
                  <a:srgbClr val="585959"/>
                </a:solidFill>
                <a:latin typeface="Arial"/>
                <a:ea typeface="Microsoft YaHei"/>
              </a:rPr>
              <a:t> (RR 2</a:t>
            </a:r>
            <a:r>
              <a:rPr sz="950" b="0">
                <a:solidFill>
                  <a:srgbClr val="B1B3B2"/>
                </a:solidFill>
                <a:latin typeface="Arial"/>
                <a:ea typeface="Microsoft YaHei"/>
              </a:rPr>
              <a:t>.</a:t>
            </a:r>
            <a:r>
              <a:rPr sz="950" b="0">
                <a:solidFill>
                  <a:srgbClr val="6B6A6B"/>
                </a:solidFill>
                <a:latin typeface="Arial"/>
                <a:ea typeface="Microsoft YaHei"/>
              </a:rPr>
              <a:t>22)</a:t>
            </a:r>
            <a:r>
              <a:rPr sz="950" b="0">
                <a:solidFill>
                  <a:srgbClr val="403F3F"/>
                </a:solidFill>
                <a:latin typeface="Arial"/>
                <a:ea typeface="Microsoft YaHei"/>
              </a:rPr>
              <a:t>, </a:t>
            </a:r>
            <a:r>
              <a:rPr sz="950" b="0">
                <a:solidFill>
                  <a:srgbClr val="525253"/>
                </a:solidFill>
                <a:latin typeface="Arial"/>
                <a:ea typeface="Microsoft YaHei"/>
              </a:rPr>
              <a:t>frail</a:t>
            </a:r>
            <a:r>
              <a:rPr sz="950" b="0">
                <a:solidFill>
                  <a:srgbClr val="525352"/>
                </a:solidFill>
                <a:latin typeface="Arial"/>
                <a:ea typeface="Microsoft YaHei"/>
              </a:rPr>
              <a:t> (RR</a:t>
            </a:r>
            <a:r>
              <a:rPr sz="950" b="0">
                <a:solidFill>
                  <a:srgbClr val="5A585A"/>
                </a:solidFill>
                <a:latin typeface="Arial"/>
                <a:ea typeface="Microsoft YaHei"/>
              </a:rPr>
              <a:t> 3.93</a:t>
            </a:r>
            <a:r>
              <a:rPr sz="950" b="0">
                <a:solidFill>
                  <a:srgbClr val="A5A4A4"/>
                </a:solidFill>
                <a:latin typeface="Arial"/>
                <a:ea typeface="Microsoft YaHei"/>
              </a:rPr>
              <a:t>)</a:t>
            </a:r>
            <a:r>
              <a:rPr sz="950" b="0">
                <a:solidFill>
                  <a:srgbClr val="424343"/>
                </a:solidFill>
                <a:latin typeface="Arial"/>
                <a:ea typeface="Microsoft YaHei"/>
              </a:rPr>
              <a:t>, </a:t>
            </a:r>
            <a:r>
              <a:rPr sz="950" b="0">
                <a:solidFill>
                  <a:srgbClr val="5C5E5C"/>
                </a:solidFill>
                <a:latin typeface="Arial"/>
                <a:ea typeface="Microsoft YaHei"/>
              </a:rPr>
              <a:t>and</a:t>
            </a:r>
          </a:p>
          <a:p>
            <a:pPr algn="l">
              <a:lnSpc>
                <a:spcPts val="1350"/>
              </a:lnSpc>
              <a:spcBef>
                <a:spcPts val="0"/>
              </a:spcBef>
              <a:spcAft>
                <a:spcPts val="0"/>
              </a:spcAft>
            </a:pPr>
            <a:r>
              <a:rPr sz="950" b="0">
                <a:solidFill>
                  <a:srgbClr val="575758"/>
                </a:solidFill>
                <a:latin typeface="Arial"/>
                <a:ea typeface="Microsoft YaHei"/>
              </a:rPr>
              <a:t>severely </a:t>
            </a:r>
            <a:r>
              <a:rPr sz="950" b="0">
                <a:solidFill>
                  <a:srgbClr val="7A7A7A"/>
                </a:solidFill>
                <a:latin typeface="Arial"/>
                <a:ea typeface="Microsoft YaHei"/>
              </a:rPr>
              <a:t>frail</a:t>
            </a:r>
            <a:r>
              <a:rPr sz="950" b="0">
                <a:solidFill>
                  <a:srgbClr val="5D5C5C"/>
                </a:solidFill>
                <a:latin typeface="Arial"/>
                <a:ea typeface="Microsoft YaHei"/>
              </a:rPr>
              <a:t> (CFS≥8: RR 8</a:t>
            </a:r>
            <a:r>
              <a:rPr sz="950" b="0">
                <a:solidFill>
                  <a:srgbClr val="ACAFAD"/>
                </a:solidFill>
                <a:latin typeface="Arial"/>
                <a:ea typeface="Microsoft YaHei"/>
              </a:rPr>
              <a:t>.</a:t>
            </a:r>
            <a:r>
              <a:rPr sz="950" b="0">
                <a:solidFill>
                  <a:srgbClr val="505050"/>
                </a:solidFill>
                <a:latin typeface="Arial"/>
                <a:ea typeface="Microsoft YaHei"/>
              </a:rPr>
              <a:t>04</a:t>
            </a:r>
            <a:r>
              <a:rPr sz="950" b="0">
                <a:solidFill>
                  <a:srgbClr val="5D5D5D"/>
                </a:solidFill>
                <a:latin typeface="Arial"/>
                <a:ea typeface="Microsoft YaHei"/>
              </a:rPr>
              <a:t>, 95% CI 3</a:t>
            </a:r>
            <a:r>
              <a:rPr sz="950" b="0">
                <a:solidFill>
                  <a:srgbClr val="8C8D8C"/>
                </a:solidFill>
                <a:latin typeface="Arial"/>
                <a:ea typeface="Microsoft YaHei"/>
              </a:rPr>
              <a:t>.</a:t>
            </a:r>
            <a:r>
              <a:rPr sz="950" b="0">
                <a:solidFill>
                  <a:srgbClr val="4E4E4E"/>
                </a:solidFill>
                <a:latin typeface="Arial"/>
                <a:ea typeface="Microsoft YaHei"/>
              </a:rPr>
              <a:t>01</a:t>
            </a:r>
            <a:r>
              <a:rPr sz="950" b="0">
                <a:solidFill>
                  <a:srgbClr val="3C3D3D"/>
                </a:solidFill>
                <a:latin typeface="Arial"/>
                <a:ea typeface="Microsoft YaHei"/>
              </a:rPr>
              <a:t>–</a:t>
            </a:r>
            <a:r>
              <a:rPr sz="950" b="0">
                <a:solidFill>
                  <a:srgbClr val="5D5E5E"/>
                </a:solidFill>
                <a:latin typeface="Arial"/>
                <a:ea typeface="Microsoft YaHei"/>
              </a:rPr>
              <a:t>21.48) patients show</a:t>
            </a:r>
          </a:p>
          <a:p>
            <a:pPr algn="l">
              <a:lnSpc>
                <a:spcPts val="1350"/>
              </a:lnSpc>
              <a:spcBef>
                <a:spcPts val="0"/>
              </a:spcBef>
              <a:spcAft>
                <a:spcPts val="0"/>
              </a:spcAft>
            </a:pPr>
            <a:r>
              <a:rPr sz="950" b="0">
                <a:solidFill>
                  <a:srgbClr val="5D5D5E"/>
                </a:solidFill>
                <a:latin typeface="Arial"/>
                <a:ea typeface="Microsoft YaHei"/>
              </a:rPr>
              <a:t>progressively</a:t>
            </a:r>
            <a:r>
              <a:rPr sz="950" b="0">
                <a:solidFill>
                  <a:srgbClr val="606061"/>
                </a:solidFill>
                <a:latin typeface="Arial"/>
                <a:ea typeface="Microsoft YaHei"/>
              </a:rPr>
              <a:t> </a:t>
            </a:r>
            <a:r>
              <a:rPr sz="950" b="0">
                <a:solidFill>
                  <a:srgbClr val="5C5D5C"/>
                </a:solidFill>
                <a:latin typeface="Arial"/>
                <a:ea typeface="Microsoft YaHei"/>
              </a:rPr>
              <a:t>higher</a:t>
            </a:r>
            <a:r>
              <a:rPr sz="950" b="0">
                <a:solidFill>
                  <a:srgbClr val="979798"/>
                </a:solidFill>
                <a:latin typeface="Arial"/>
                <a:ea typeface="Microsoft YaHei"/>
              </a:rPr>
              <a:t> </a:t>
            </a:r>
            <a:r>
              <a:rPr sz="950" b="0">
                <a:solidFill>
                  <a:srgbClr val="626463"/>
                </a:solidFill>
                <a:latin typeface="Arial"/>
                <a:ea typeface="Microsoft YaHei"/>
              </a:rPr>
              <a:t>mortality</a:t>
            </a:r>
          </a:p>
        </p:txBody>
      </p:sp>
      <p:sp>
        <p:nvSpPr>
          <p:cNvPr id="23" name="TextBox 22"/>
          <p:cNvSpPr txBox="1"/>
          <p:nvPr/>
        </p:nvSpPr>
        <p:spPr>
          <a:xfrm>
            <a:off x="6172200" y="3162300"/>
            <a:ext cx="457200" cy="146050"/>
          </a:xfrm>
          <a:prstGeom prst="rect">
            <a:avLst/>
          </a:prstGeom>
          <a:noFill/>
        </p:spPr>
        <p:txBody>
          <a:bodyPr wrap="none" lIns="0" tIns="0" rIns="0" bIns="0" anchor="ctr">
            <a:noAutofit/>
          </a:bodyPr>
          <a:lstStyle/>
          <a:p>
            <a:pPr algn="l"/>
            <a:r>
              <a:rPr sz="1400" b="1">
                <a:solidFill>
                  <a:srgbClr val="202121"/>
                </a:solidFill>
                <a:latin typeface="Arial"/>
                <a:ea typeface="Microsoft YaHei"/>
              </a:rPr>
              <a:t>6MWD</a:t>
            </a:r>
          </a:p>
        </p:txBody>
      </p:sp>
      <p:sp>
        <p:nvSpPr>
          <p:cNvPr id="24" name="TextBox 23"/>
          <p:cNvSpPr txBox="1"/>
          <p:nvPr/>
        </p:nvSpPr>
        <p:spPr>
          <a:xfrm>
            <a:off x="6172200" y="3365500"/>
            <a:ext cx="571500" cy="146050"/>
          </a:xfrm>
          <a:prstGeom prst="rect">
            <a:avLst/>
          </a:prstGeom>
          <a:noFill/>
        </p:spPr>
        <p:txBody>
          <a:bodyPr wrap="none" lIns="0" tIns="0" rIns="0" bIns="0" anchor="ctr">
            <a:noAutofit/>
          </a:bodyPr>
          <a:lstStyle/>
          <a:p>
            <a:pPr algn="l"/>
            <a:r>
              <a:rPr sz="1100" b="1">
                <a:solidFill>
                  <a:srgbClr val="525152"/>
                </a:solidFill>
                <a:latin typeface="Arial"/>
                <a:ea typeface="Microsoft YaHei"/>
              </a:rPr>
              <a:t>Baseline</a:t>
            </a:r>
          </a:p>
        </p:txBody>
      </p:sp>
      <p:sp>
        <p:nvSpPr>
          <p:cNvPr id="25" name="TextBox 24"/>
          <p:cNvSpPr txBox="1"/>
          <p:nvPr/>
        </p:nvSpPr>
        <p:spPr>
          <a:xfrm>
            <a:off x="7112000" y="3365500"/>
            <a:ext cx="463550" cy="146050"/>
          </a:xfrm>
          <a:prstGeom prst="rect">
            <a:avLst/>
          </a:prstGeom>
          <a:noFill/>
        </p:spPr>
        <p:txBody>
          <a:bodyPr wrap="none" lIns="0" tIns="0" rIns="0" bIns="0" anchor="ctr">
            <a:noAutofit/>
          </a:bodyPr>
          <a:lstStyle/>
          <a:p>
            <a:pPr algn="l"/>
            <a:r>
              <a:rPr sz="1100" b="1">
                <a:solidFill>
                  <a:srgbClr val="4A494A"/>
                </a:solidFill>
                <a:latin typeface="Arial"/>
                <a:ea typeface="Microsoft YaHei"/>
              </a:rPr>
              <a:t>0</a:t>
            </a:r>
            <a:r>
              <a:rPr sz="1100" b="1">
                <a:solidFill>
                  <a:srgbClr val="9B9A99"/>
                </a:solidFill>
                <a:latin typeface="Arial"/>
                <a:ea typeface="Microsoft YaHei"/>
              </a:rPr>
              <a:t>.</a:t>
            </a:r>
            <a:r>
              <a:rPr sz="1100" b="1">
                <a:solidFill>
                  <a:srgbClr val="505051"/>
                </a:solidFill>
                <a:latin typeface="Arial"/>
                <a:ea typeface="Microsoft YaHei"/>
              </a:rPr>
              <a:t>7975</a:t>
            </a:r>
          </a:p>
        </p:txBody>
      </p:sp>
      <p:sp>
        <p:nvSpPr>
          <p:cNvPr id="26" name="TextBox 25"/>
          <p:cNvSpPr txBox="1"/>
          <p:nvPr/>
        </p:nvSpPr>
        <p:spPr>
          <a:xfrm>
            <a:off x="7918450" y="3365500"/>
            <a:ext cx="463550" cy="146050"/>
          </a:xfrm>
          <a:prstGeom prst="rect">
            <a:avLst/>
          </a:prstGeom>
          <a:noFill/>
        </p:spPr>
        <p:txBody>
          <a:bodyPr wrap="none" lIns="0" tIns="0" rIns="0" bIns="0" anchor="ctr">
            <a:noAutofit/>
          </a:bodyPr>
          <a:lstStyle/>
          <a:p>
            <a:pPr algn="l"/>
            <a:r>
              <a:rPr sz="1100" b="0">
                <a:solidFill>
                  <a:srgbClr val="535554"/>
                </a:solidFill>
                <a:latin typeface="Arial"/>
                <a:ea typeface="Microsoft YaHei"/>
              </a:rPr>
              <a:t>0.3370</a:t>
            </a:r>
          </a:p>
        </p:txBody>
      </p:sp>
      <p:sp>
        <p:nvSpPr>
          <p:cNvPr id="27" name="TextBox 26"/>
          <p:cNvSpPr txBox="1"/>
          <p:nvPr/>
        </p:nvSpPr>
        <p:spPr>
          <a:xfrm>
            <a:off x="10604500" y="3365500"/>
            <a:ext cx="1225550" cy="577850"/>
          </a:xfrm>
          <a:prstGeom prst="rect">
            <a:avLst/>
          </a:prstGeom>
          <a:noFill/>
        </p:spPr>
        <p:txBody>
          <a:bodyPr wrap="none" lIns="0" tIns="0" rIns="0" bIns="0" anchor="ctr">
            <a:noAutofit/>
          </a:bodyPr>
          <a:lstStyle/>
          <a:p>
            <a:pPr algn="l">
              <a:lnSpc>
                <a:spcPts val="1600"/>
              </a:lnSpc>
              <a:spcBef>
                <a:spcPts val="0"/>
              </a:spcBef>
              <a:spcAft>
                <a:spcPts val="0"/>
              </a:spcAft>
            </a:pPr>
            <a:r>
              <a:rPr sz="1250" b="0">
                <a:solidFill>
                  <a:srgbClr val="4E4D4F"/>
                </a:solidFill>
                <a:latin typeface="Arial"/>
                <a:ea typeface="Microsoft YaHei"/>
              </a:rPr>
              <a:t>2</a:t>
            </a:r>
            <a:r>
              <a:rPr sz="1250" b="0">
                <a:solidFill>
                  <a:srgbClr val="B1B2B1"/>
                </a:solidFill>
                <a:latin typeface="Arial"/>
                <a:ea typeface="Microsoft YaHei"/>
              </a:rPr>
              <a:t>.</a:t>
            </a:r>
            <a:r>
              <a:rPr sz="1250" b="0">
                <a:solidFill>
                  <a:srgbClr val="515252"/>
                </a:solidFill>
                <a:latin typeface="Arial"/>
                <a:ea typeface="Microsoft YaHei"/>
              </a:rPr>
              <a:t>22 </a:t>
            </a:r>
            <a:r>
              <a:rPr sz="1250" b="0">
                <a:solidFill>
                  <a:srgbClr val="2C2C2C"/>
                </a:solidFill>
                <a:latin typeface="Arial"/>
                <a:ea typeface="Microsoft YaHei"/>
              </a:rPr>
              <a:t>[</a:t>
            </a:r>
            <a:r>
              <a:rPr sz="1250" b="0">
                <a:solidFill>
                  <a:srgbClr val="696A69"/>
                </a:solidFill>
                <a:latin typeface="Arial"/>
                <a:ea typeface="Microsoft YaHei"/>
              </a:rPr>
              <a:t>1</a:t>
            </a:r>
            <a:r>
              <a:rPr sz="1250" b="0">
                <a:solidFill>
                  <a:srgbClr val="888988"/>
                </a:solidFill>
                <a:latin typeface="Arial"/>
                <a:ea typeface="Microsoft YaHei"/>
              </a:rPr>
              <a:t>.</a:t>
            </a:r>
            <a:r>
              <a:rPr sz="1250" b="0">
                <a:solidFill>
                  <a:srgbClr val="535253"/>
                </a:solidFill>
                <a:latin typeface="Arial"/>
                <a:ea typeface="Microsoft YaHei"/>
              </a:rPr>
              <a:t>15;</a:t>
            </a:r>
            <a:r>
              <a:rPr sz="1250" b="0">
                <a:solidFill>
                  <a:srgbClr val="5B5B5B"/>
                </a:solidFill>
                <a:latin typeface="Arial"/>
                <a:ea typeface="Microsoft YaHei"/>
              </a:rPr>
              <a:t> 4</a:t>
            </a:r>
            <a:r>
              <a:rPr sz="1250" b="0">
                <a:solidFill>
                  <a:srgbClr val="B0AFB0"/>
                </a:solidFill>
                <a:latin typeface="Arial"/>
                <a:ea typeface="Microsoft YaHei"/>
              </a:rPr>
              <a:t>.</a:t>
            </a:r>
            <a:r>
              <a:rPr sz="1250" b="0">
                <a:solidFill>
                  <a:srgbClr val="666665"/>
                </a:solidFill>
                <a:latin typeface="Arial"/>
                <a:ea typeface="Microsoft YaHei"/>
              </a:rPr>
              <a:t>30]</a:t>
            </a:r>
          </a:p>
          <a:p>
            <a:pPr algn="l">
              <a:lnSpc>
                <a:spcPts val="1600"/>
              </a:lnSpc>
              <a:spcBef>
                <a:spcPts val="0"/>
              </a:spcBef>
              <a:spcAft>
                <a:spcPts val="0"/>
              </a:spcAft>
            </a:pPr>
            <a:r>
              <a:rPr sz="1250" b="0">
                <a:solidFill>
                  <a:srgbClr val="1E1E1D"/>
                </a:solidFill>
                <a:latin typeface="Arial"/>
                <a:ea typeface="Microsoft YaHei"/>
              </a:rPr>
              <a:t>1</a:t>
            </a:r>
            <a:r>
              <a:rPr sz="1250" b="0">
                <a:solidFill>
                  <a:srgbClr val="767677"/>
                </a:solidFill>
                <a:latin typeface="Arial"/>
                <a:ea typeface="Microsoft YaHei"/>
              </a:rPr>
              <a:t>.</a:t>
            </a:r>
            <a:r>
              <a:rPr sz="1250" b="0">
                <a:solidFill>
                  <a:srgbClr val="454646"/>
                </a:solidFill>
                <a:latin typeface="Arial"/>
                <a:ea typeface="Microsoft YaHei"/>
              </a:rPr>
              <a:t>89 [</a:t>
            </a:r>
            <a:r>
              <a:rPr sz="1250" b="0">
                <a:solidFill>
                  <a:srgbClr val="5F605F"/>
                </a:solidFill>
                <a:latin typeface="Arial"/>
                <a:ea typeface="Microsoft YaHei"/>
              </a:rPr>
              <a:t>1</a:t>
            </a:r>
            <a:r>
              <a:rPr sz="1250" b="0">
                <a:solidFill>
                  <a:srgbClr val="848584"/>
                </a:solidFill>
                <a:latin typeface="Arial"/>
                <a:ea typeface="Microsoft YaHei"/>
              </a:rPr>
              <a:t>.</a:t>
            </a:r>
            <a:r>
              <a:rPr sz="1250" b="0">
                <a:solidFill>
                  <a:srgbClr val="4C4D4D"/>
                </a:solidFill>
                <a:latin typeface="Arial"/>
                <a:ea typeface="Microsoft YaHei"/>
              </a:rPr>
              <a:t>60; 2</a:t>
            </a:r>
            <a:r>
              <a:rPr sz="1250" b="0">
                <a:solidFill>
                  <a:srgbClr val="949494"/>
                </a:solidFill>
                <a:latin typeface="Arial"/>
                <a:ea typeface="Microsoft YaHei"/>
              </a:rPr>
              <a:t>.</a:t>
            </a:r>
            <a:r>
              <a:rPr sz="1250" b="0">
                <a:solidFill>
                  <a:srgbClr val="504F4F"/>
                </a:solidFill>
                <a:latin typeface="Arial"/>
                <a:ea typeface="Microsoft YaHei"/>
              </a:rPr>
              <a:t>23]</a:t>
            </a:r>
          </a:p>
          <a:p>
            <a:pPr algn="l">
              <a:lnSpc>
                <a:spcPts val="1600"/>
              </a:lnSpc>
              <a:spcBef>
                <a:spcPts val="0"/>
              </a:spcBef>
              <a:spcAft>
                <a:spcPts val="0"/>
              </a:spcAft>
            </a:pPr>
            <a:r>
              <a:rPr sz="1250" b="0">
                <a:solidFill>
                  <a:srgbClr val="1D1D1D"/>
                </a:solidFill>
                <a:latin typeface="Arial"/>
                <a:ea typeface="Microsoft YaHei"/>
              </a:rPr>
              <a:t>1</a:t>
            </a:r>
            <a:r>
              <a:rPr sz="1250" b="0">
                <a:solidFill>
                  <a:srgbClr val="6D6E6C"/>
                </a:solidFill>
                <a:latin typeface="Arial"/>
                <a:ea typeface="Microsoft YaHei"/>
              </a:rPr>
              <a:t>.</a:t>
            </a:r>
            <a:r>
              <a:rPr sz="1250" b="0">
                <a:solidFill>
                  <a:srgbClr val="474848"/>
                </a:solidFill>
                <a:latin typeface="Arial"/>
                <a:ea typeface="Microsoft YaHei"/>
              </a:rPr>
              <a:t>80 </a:t>
            </a:r>
            <a:r>
              <a:rPr sz="1250" b="0">
                <a:solidFill>
                  <a:srgbClr val="232423"/>
                </a:solidFill>
                <a:latin typeface="Arial"/>
                <a:ea typeface="Microsoft YaHei"/>
              </a:rPr>
              <a:t>[</a:t>
            </a:r>
            <a:r>
              <a:rPr sz="1250" b="0">
                <a:solidFill>
                  <a:srgbClr val="5B5B5A"/>
                </a:solidFill>
                <a:latin typeface="Arial"/>
                <a:ea typeface="Microsoft YaHei"/>
              </a:rPr>
              <a:t>1.52; </a:t>
            </a:r>
            <a:r>
              <a:rPr sz="1250" b="0">
                <a:solidFill>
                  <a:srgbClr val="333434"/>
                </a:solidFill>
                <a:latin typeface="Arial"/>
                <a:ea typeface="Microsoft YaHei"/>
              </a:rPr>
              <a:t>2</a:t>
            </a:r>
            <a:r>
              <a:rPr sz="1250" b="0">
                <a:solidFill>
                  <a:srgbClr val="9C9B9D"/>
                </a:solidFill>
                <a:latin typeface="Arial"/>
                <a:ea typeface="Microsoft YaHei"/>
              </a:rPr>
              <a:t>.</a:t>
            </a:r>
            <a:r>
              <a:rPr sz="1250" b="0">
                <a:solidFill>
                  <a:srgbClr val="404240"/>
                </a:solidFill>
                <a:latin typeface="Arial"/>
                <a:ea typeface="Microsoft YaHei"/>
              </a:rPr>
              <a:t>14]</a:t>
            </a:r>
          </a:p>
        </p:txBody>
      </p:sp>
      <p:sp>
        <p:nvSpPr>
          <p:cNvPr id="28" name="TextBox 27"/>
          <p:cNvSpPr txBox="1"/>
          <p:nvPr/>
        </p:nvSpPr>
        <p:spPr>
          <a:xfrm>
            <a:off x="1530350" y="3492500"/>
            <a:ext cx="4146550" cy="476250"/>
          </a:xfrm>
          <a:prstGeom prst="rect">
            <a:avLst/>
          </a:prstGeom>
          <a:noFill/>
        </p:spPr>
        <p:txBody>
          <a:bodyPr wrap="none" lIns="0" tIns="0" rIns="0" bIns="0" anchor="ctr">
            <a:noAutofit/>
          </a:bodyPr>
          <a:lstStyle/>
          <a:p>
            <a:pPr algn="l">
              <a:lnSpc>
                <a:spcPts val="1400"/>
              </a:lnSpc>
              <a:spcBef>
                <a:spcPts val="0"/>
              </a:spcBef>
              <a:spcAft>
                <a:spcPts val="0"/>
              </a:spcAft>
            </a:pPr>
            <a:r>
              <a:rPr sz="950" b="0">
                <a:solidFill>
                  <a:srgbClr val="585659"/>
                </a:solidFill>
                <a:latin typeface="Arial"/>
                <a:ea typeface="Microsoft YaHei"/>
              </a:rPr>
              <a:t>Frailty</a:t>
            </a:r>
            <a:r>
              <a:rPr sz="950" b="0">
                <a:solidFill>
                  <a:srgbClr val="5A595A"/>
                </a:solidFill>
                <a:latin typeface="Arial"/>
                <a:ea typeface="Microsoft YaHei"/>
              </a:rPr>
              <a:t> also predicted</a:t>
            </a:r>
            <a:r>
              <a:rPr sz="950" b="0">
                <a:solidFill>
                  <a:srgbClr val="757274"/>
                </a:solidFill>
                <a:latin typeface="Arial"/>
                <a:ea typeface="Microsoft YaHei"/>
              </a:rPr>
              <a:t> </a:t>
            </a:r>
            <a:r>
              <a:rPr sz="950" b="0">
                <a:solidFill>
                  <a:srgbClr val="595A59"/>
                </a:solidFill>
                <a:latin typeface="Arial"/>
                <a:ea typeface="Microsoft YaHei"/>
              </a:rPr>
              <a:t>increased</a:t>
            </a:r>
            <a:r>
              <a:rPr sz="950" b="0">
                <a:solidFill>
                  <a:srgbClr val="9F9F9F"/>
                </a:solidFill>
                <a:latin typeface="Arial"/>
                <a:ea typeface="Microsoft YaHei"/>
              </a:rPr>
              <a:t> </a:t>
            </a:r>
            <a:r>
              <a:rPr sz="950" b="0">
                <a:solidFill>
                  <a:srgbClr val="5A595A"/>
                </a:solidFill>
                <a:latin typeface="Arial"/>
                <a:ea typeface="Microsoft YaHei"/>
              </a:rPr>
              <a:t>cardiovascular</a:t>
            </a:r>
            <a:r>
              <a:rPr sz="950" b="0">
                <a:solidFill>
                  <a:srgbClr val="5D5D5D"/>
                </a:solidFill>
                <a:latin typeface="Arial"/>
                <a:ea typeface="Microsoft YaHei"/>
              </a:rPr>
              <a:t> </a:t>
            </a:r>
            <a:r>
              <a:rPr sz="950" b="0">
                <a:solidFill>
                  <a:srgbClr val="4D4F4E"/>
                </a:solidFill>
                <a:latin typeface="Arial"/>
                <a:ea typeface="Microsoft YaHei"/>
              </a:rPr>
              <a:t>mortality</a:t>
            </a:r>
            <a:r>
              <a:rPr sz="950" b="0">
                <a:solidFill>
                  <a:srgbClr val="464446"/>
                </a:solidFill>
                <a:latin typeface="Arial"/>
                <a:ea typeface="Microsoft YaHei"/>
              </a:rPr>
              <a:t> </a:t>
            </a:r>
            <a:r>
              <a:rPr sz="950" b="0">
                <a:solidFill>
                  <a:srgbClr val="767676"/>
                </a:solidFill>
                <a:latin typeface="Arial"/>
                <a:ea typeface="Microsoft YaHei"/>
              </a:rPr>
              <a:t>(HR</a:t>
            </a:r>
            <a:r>
              <a:rPr sz="950" b="0">
                <a:solidFill>
                  <a:srgbClr val="898889"/>
                </a:solidFill>
                <a:latin typeface="Arial"/>
                <a:ea typeface="Microsoft YaHei"/>
              </a:rPr>
              <a:t> </a:t>
            </a:r>
            <a:r>
              <a:rPr sz="950" b="0">
                <a:solidFill>
                  <a:srgbClr val="585958"/>
                </a:solidFill>
                <a:latin typeface="Arial"/>
                <a:ea typeface="Microsoft YaHei"/>
              </a:rPr>
              <a:t>10.63)</a:t>
            </a:r>
            <a:r>
              <a:rPr sz="950" b="0">
                <a:solidFill>
                  <a:srgbClr val="B3B3B4"/>
                </a:solidFill>
                <a:latin typeface="Arial"/>
                <a:ea typeface="Microsoft YaHei"/>
              </a:rPr>
              <a:t>,</a:t>
            </a:r>
          </a:p>
          <a:p>
            <a:pPr algn="l">
              <a:lnSpc>
                <a:spcPts val="1400"/>
              </a:lnSpc>
              <a:spcBef>
                <a:spcPts val="0"/>
              </a:spcBef>
              <a:spcAft>
                <a:spcPts val="0"/>
              </a:spcAft>
            </a:pPr>
            <a:r>
              <a:rPr sz="950" b="0">
                <a:solidFill>
                  <a:srgbClr val="646465"/>
                </a:solidFill>
                <a:latin typeface="Arial"/>
                <a:ea typeface="Microsoft YaHei"/>
              </a:rPr>
              <a:t>poorer</a:t>
            </a:r>
            <a:r>
              <a:rPr sz="950" b="0">
                <a:solidFill>
                  <a:srgbClr val="555555"/>
                </a:solidFill>
                <a:latin typeface="Arial"/>
                <a:ea typeface="Microsoft YaHei"/>
              </a:rPr>
              <a:t> quality</a:t>
            </a:r>
            <a:r>
              <a:rPr sz="950" b="0">
                <a:solidFill>
                  <a:srgbClr val="6D6E6D"/>
                </a:solidFill>
                <a:latin typeface="Arial"/>
                <a:ea typeface="Microsoft YaHei"/>
              </a:rPr>
              <a:t> of</a:t>
            </a:r>
            <a:r>
              <a:rPr sz="950" b="0">
                <a:solidFill>
                  <a:srgbClr val="979897"/>
                </a:solidFill>
                <a:latin typeface="Arial"/>
                <a:ea typeface="Microsoft YaHei"/>
              </a:rPr>
              <a:t> </a:t>
            </a:r>
            <a:r>
              <a:rPr sz="950" b="0">
                <a:solidFill>
                  <a:srgbClr val="737174"/>
                </a:solidFill>
                <a:latin typeface="Arial"/>
                <a:ea typeface="Microsoft YaHei"/>
              </a:rPr>
              <a:t>life</a:t>
            </a:r>
            <a:r>
              <a:rPr sz="950" b="0">
                <a:solidFill>
                  <a:srgbClr val="646564"/>
                </a:solidFill>
                <a:latin typeface="Arial"/>
                <a:ea typeface="Microsoft YaHei"/>
              </a:rPr>
              <a:t>, </a:t>
            </a:r>
            <a:r>
              <a:rPr sz="950" b="0">
                <a:solidFill>
                  <a:srgbClr val="585757"/>
                </a:solidFill>
                <a:latin typeface="Arial"/>
                <a:ea typeface="Microsoft YaHei"/>
              </a:rPr>
              <a:t>and reduced</a:t>
            </a:r>
            <a:r>
              <a:rPr sz="950" b="0">
                <a:solidFill>
                  <a:srgbClr val="5E5E5F"/>
                </a:solidFill>
                <a:latin typeface="Arial"/>
                <a:ea typeface="Microsoft YaHei"/>
              </a:rPr>
              <a:t> prescription</a:t>
            </a:r>
            <a:r>
              <a:rPr sz="950" b="0">
                <a:solidFill>
                  <a:srgbClr val="4E4F51"/>
                </a:solidFill>
                <a:latin typeface="Arial"/>
                <a:ea typeface="Microsoft YaHei"/>
              </a:rPr>
              <a:t> </a:t>
            </a:r>
            <a:r>
              <a:rPr sz="950" b="0">
                <a:solidFill>
                  <a:srgbClr val="787779"/>
                </a:solidFill>
                <a:latin typeface="Arial"/>
                <a:ea typeface="Microsoft YaHei"/>
              </a:rPr>
              <a:t>of</a:t>
            </a:r>
            <a:r>
              <a:rPr sz="950" b="0">
                <a:solidFill>
                  <a:srgbClr val="595A5B"/>
                </a:solidFill>
                <a:latin typeface="Arial"/>
                <a:ea typeface="Microsoft YaHei"/>
              </a:rPr>
              <a:t> </a:t>
            </a:r>
            <a:r>
              <a:rPr sz="950" b="0">
                <a:solidFill>
                  <a:srgbClr val="636465"/>
                </a:solidFill>
                <a:latin typeface="Arial"/>
                <a:ea typeface="Microsoft YaHei"/>
              </a:rPr>
              <a:t>disease</a:t>
            </a:r>
            <a:r>
              <a:rPr sz="950" b="0">
                <a:solidFill>
                  <a:srgbClr val="4F4E50"/>
                </a:solidFill>
                <a:latin typeface="Arial"/>
                <a:ea typeface="Microsoft YaHei"/>
              </a:rPr>
              <a:t>-</a:t>
            </a:r>
            <a:r>
              <a:rPr sz="950" b="0">
                <a:solidFill>
                  <a:srgbClr val="5A5D5D"/>
                </a:solidFill>
                <a:latin typeface="Arial"/>
                <a:ea typeface="Microsoft YaHei"/>
              </a:rPr>
              <a:t>modifying</a:t>
            </a:r>
          </a:p>
          <a:p>
            <a:pPr algn="l">
              <a:lnSpc>
                <a:spcPts val="1400"/>
              </a:lnSpc>
              <a:spcBef>
                <a:spcPts val="0"/>
              </a:spcBef>
              <a:spcAft>
                <a:spcPts val="0"/>
              </a:spcAft>
            </a:pPr>
            <a:r>
              <a:rPr sz="950" b="0">
                <a:solidFill>
                  <a:srgbClr val="5E5F5F"/>
                </a:solidFill>
                <a:latin typeface="Arial"/>
                <a:ea typeface="Microsoft YaHei"/>
              </a:rPr>
              <a:t>treatment</a:t>
            </a:r>
            <a:r>
              <a:rPr sz="950" b="0">
                <a:solidFill>
                  <a:srgbClr val="595A5A"/>
                </a:solidFill>
                <a:latin typeface="Arial"/>
                <a:ea typeface="Microsoft YaHei"/>
              </a:rPr>
              <a:t> (odds reduced by ~80% even </a:t>
            </a:r>
            <a:r>
              <a:rPr sz="950" b="0">
                <a:solidFill>
                  <a:srgbClr val="595A59"/>
                </a:solidFill>
                <a:latin typeface="Arial"/>
                <a:ea typeface="Microsoft YaHei"/>
              </a:rPr>
              <a:t>after</a:t>
            </a:r>
            <a:r>
              <a:rPr sz="950" b="0">
                <a:solidFill>
                  <a:srgbClr val="515351"/>
                </a:solidFill>
                <a:latin typeface="Arial"/>
                <a:ea typeface="Microsoft YaHei"/>
              </a:rPr>
              <a:t> adjustment</a:t>
            </a:r>
            <a:r>
              <a:rPr sz="950" b="0">
                <a:solidFill>
                  <a:srgbClr val="888788"/>
                </a:solidFill>
                <a:latin typeface="Arial"/>
                <a:ea typeface="Microsoft YaHei"/>
              </a:rPr>
              <a:t>)</a:t>
            </a:r>
          </a:p>
        </p:txBody>
      </p:sp>
      <p:sp>
        <p:nvSpPr>
          <p:cNvPr id="29" name="TextBox 28"/>
          <p:cNvSpPr txBox="1"/>
          <p:nvPr/>
        </p:nvSpPr>
        <p:spPr>
          <a:xfrm>
            <a:off x="6172200" y="3562350"/>
            <a:ext cx="1403350" cy="349250"/>
          </a:xfrm>
          <a:prstGeom prst="rect">
            <a:avLst/>
          </a:prstGeom>
          <a:noFill/>
        </p:spPr>
        <p:txBody>
          <a:bodyPr wrap="none" lIns="0" tIns="0" rIns="0" bIns="0" anchor="ctr">
            <a:noAutofit/>
          </a:bodyPr>
          <a:lstStyle/>
          <a:p>
            <a:pPr algn="l">
              <a:lnSpc>
                <a:spcPts val="1600"/>
              </a:lnSpc>
              <a:spcBef>
                <a:spcPts val="0"/>
              </a:spcBef>
              <a:spcAft>
                <a:spcPts val="0"/>
              </a:spcAft>
            </a:pPr>
            <a:r>
              <a:rPr sz="1050" b="0" dirty="0">
                <a:solidFill>
                  <a:srgbClr val="595959"/>
                </a:solidFill>
                <a:latin typeface="Arial"/>
                <a:ea typeface="Microsoft YaHei"/>
              </a:rPr>
              <a:t>&gt;5% </a:t>
            </a:r>
            <a:r>
              <a:rPr sz="1050" b="0" dirty="0">
                <a:solidFill>
                  <a:srgbClr val="545655"/>
                </a:solidFill>
                <a:latin typeface="Arial"/>
                <a:ea typeface="Microsoft YaHei"/>
              </a:rPr>
              <a:t>reduction 0</a:t>
            </a:r>
            <a:r>
              <a:rPr sz="1050" b="0" dirty="0">
                <a:solidFill>
                  <a:srgbClr val="8F8F8E"/>
                </a:solidFill>
                <a:latin typeface="Arial"/>
                <a:ea typeface="Microsoft YaHei"/>
              </a:rPr>
              <a:t>.</a:t>
            </a:r>
            <a:r>
              <a:rPr sz="1050" b="0" dirty="0">
                <a:solidFill>
                  <a:srgbClr val="49494A"/>
                </a:solidFill>
                <a:latin typeface="Arial"/>
                <a:ea typeface="Microsoft YaHei"/>
              </a:rPr>
              <a:t>6366</a:t>
            </a:r>
          </a:p>
          <a:p>
            <a:pPr algn="l">
              <a:lnSpc>
                <a:spcPts val="1600"/>
              </a:lnSpc>
              <a:spcBef>
                <a:spcPts val="0"/>
              </a:spcBef>
              <a:spcAft>
                <a:spcPts val="0"/>
              </a:spcAft>
            </a:pPr>
            <a:r>
              <a:rPr sz="1050" b="0" dirty="0">
                <a:solidFill>
                  <a:srgbClr val="50504F"/>
                </a:solidFill>
                <a:latin typeface="Arial"/>
                <a:ea typeface="Microsoft YaHei"/>
              </a:rPr>
              <a:t>&gt;35m</a:t>
            </a:r>
            <a:r>
              <a:rPr sz="1050" b="0" dirty="0">
                <a:solidFill>
                  <a:srgbClr val="4F4F4E"/>
                </a:solidFill>
                <a:latin typeface="Arial"/>
                <a:ea typeface="Microsoft YaHei"/>
              </a:rPr>
              <a:t> </a:t>
            </a:r>
            <a:r>
              <a:rPr sz="1050" b="0" dirty="0">
                <a:solidFill>
                  <a:srgbClr val="575758"/>
                </a:solidFill>
                <a:latin typeface="Arial"/>
                <a:ea typeface="Microsoft YaHei"/>
              </a:rPr>
              <a:t>reduction</a:t>
            </a:r>
            <a:r>
              <a:rPr sz="1050" b="0" dirty="0">
                <a:solidFill>
                  <a:srgbClr val="444445"/>
                </a:solidFill>
                <a:latin typeface="Arial"/>
                <a:ea typeface="Microsoft YaHei"/>
              </a:rPr>
              <a:t> 0</a:t>
            </a:r>
            <a:r>
              <a:rPr sz="1050" b="0" dirty="0">
                <a:solidFill>
                  <a:srgbClr val="9FA0A0"/>
                </a:solidFill>
                <a:latin typeface="Arial"/>
                <a:ea typeface="Microsoft YaHei"/>
              </a:rPr>
              <a:t>.</a:t>
            </a:r>
            <a:r>
              <a:rPr sz="1050" b="0" dirty="0">
                <a:solidFill>
                  <a:srgbClr val="545453"/>
                </a:solidFill>
                <a:latin typeface="Arial"/>
                <a:ea typeface="Microsoft YaHei"/>
              </a:rPr>
              <a:t>5878</a:t>
            </a:r>
          </a:p>
        </p:txBody>
      </p:sp>
      <p:sp>
        <p:nvSpPr>
          <p:cNvPr id="30" name="TextBox 29"/>
          <p:cNvSpPr txBox="1"/>
          <p:nvPr/>
        </p:nvSpPr>
        <p:spPr>
          <a:xfrm>
            <a:off x="7918450" y="3562350"/>
            <a:ext cx="463550" cy="349250"/>
          </a:xfrm>
          <a:prstGeom prst="rect">
            <a:avLst/>
          </a:prstGeom>
          <a:noFill/>
        </p:spPr>
        <p:txBody>
          <a:bodyPr wrap="none" lIns="0" tIns="0" rIns="0" bIns="0" anchor="ctr">
            <a:noAutofit/>
          </a:bodyPr>
          <a:lstStyle/>
          <a:p>
            <a:pPr algn="l">
              <a:lnSpc>
                <a:spcPts val="1600"/>
              </a:lnSpc>
              <a:spcBef>
                <a:spcPts val="0"/>
              </a:spcBef>
              <a:spcAft>
                <a:spcPts val="0"/>
              </a:spcAft>
            </a:pPr>
            <a:r>
              <a:rPr sz="1100" b="1">
                <a:solidFill>
                  <a:srgbClr val="3F3F3E"/>
                </a:solidFill>
                <a:latin typeface="Arial"/>
                <a:ea typeface="Microsoft YaHei"/>
              </a:rPr>
              <a:t>0</a:t>
            </a:r>
            <a:r>
              <a:rPr sz="1100" b="1">
                <a:solidFill>
                  <a:srgbClr val="666667"/>
                </a:solidFill>
                <a:latin typeface="Arial"/>
                <a:ea typeface="Microsoft YaHei"/>
              </a:rPr>
              <a:t>.</a:t>
            </a:r>
            <a:r>
              <a:rPr sz="1100" b="1">
                <a:solidFill>
                  <a:srgbClr val="4C4C4D"/>
                </a:solidFill>
                <a:latin typeface="Arial"/>
                <a:ea typeface="Microsoft YaHei"/>
              </a:rPr>
              <a:t>0847</a:t>
            </a:r>
          </a:p>
          <a:p>
            <a:pPr algn="l">
              <a:lnSpc>
                <a:spcPts val="1600"/>
              </a:lnSpc>
              <a:spcBef>
                <a:spcPts val="0"/>
              </a:spcBef>
              <a:spcAft>
                <a:spcPts val="0"/>
              </a:spcAft>
            </a:pPr>
            <a:r>
              <a:rPr sz="1100" b="1">
                <a:solidFill>
                  <a:srgbClr val="474847"/>
                </a:solidFill>
                <a:latin typeface="Arial"/>
                <a:ea typeface="Microsoft YaHei"/>
              </a:rPr>
              <a:t>0.0873</a:t>
            </a:r>
          </a:p>
        </p:txBody>
      </p:sp>
      <p:sp>
        <p:nvSpPr>
          <p:cNvPr id="31" name="TextBox 30"/>
          <p:cNvSpPr txBox="1"/>
          <p:nvPr/>
        </p:nvSpPr>
        <p:spPr>
          <a:xfrm>
            <a:off x="1530350" y="4083050"/>
            <a:ext cx="4089400" cy="323850"/>
          </a:xfrm>
          <a:prstGeom prst="rect">
            <a:avLst/>
          </a:prstGeom>
          <a:noFill/>
        </p:spPr>
        <p:txBody>
          <a:bodyPr wrap="none" lIns="0" tIns="0" rIns="0" bIns="0" anchor="ctr">
            <a:noAutofit/>
          </a:bodyPr>
          <a:lstStyle/>
          <a:p>
            <a:pPr algn="l">
              <a:lnSpc>
                <a:spcPts val="1350"/>
              </a:lnSpc>
              <a:spcBef>
                <a:spcPts val="0"/>
              </a:spcBef>
              <a:spcAft>
                <a:spcPts val="0"/>
              </a:spcAft>
            </a:pPr>
            <a:r>
              <a:rPr sz="1050" b="0">
                <a:solidFill>
                  <a:srgbClr val="636364"/>
                </a:solidFill>
                <a:latin typeface="Arial"/>
                <a:ea typeface="Microsoft YaHei"/>
              </a:rPr>
              <a:t>The </a:t>
            </a:r>
            <a:r>
              <a:rPr sz="1050" b="0">
                <a:solidFill>
                  <a:srgbClr val="555356"/>
                </a:solidFill>
                <a:latin typeface="Arial"/>
                <a:ea typeface="Microsoft YaHei"/>
              </a:rPr>
              <a:t>most</a:t>
            </a:r>
            <a:r>
              <a:rPr sz="1050" b="0">
                <a:solidFill>
                  <a:srgbClr val="5A5B5A"/>
                </a:solidFill>
                <a:latin typeface="Arial"/>
                <a:ea typeface="Microsoft YaHei"/>
              </a:rPr>
              <a:t> common reason for withholding</a:t>
            </a:r>
            <a:r>
              <a:rPr sz="1050" b="0">
                <a:solidFill>
                  <a:srgbClr val="575857"/>
                </a:solidFill>
                <a:latin typeface="Arial"/>
                <a:ea typeface="Microsoft YaHei"/>
              </a:rPr>
              <a:t> or </a:t>
            </a:r>
            <a:r>
              <a:rPr sz="1050" b="0">
                <a:solidFill>
                  <a:srgbClr val="5C5D5C"/>
                </a:solidFill>
                <a:latin typeface="Arial"/>
                <a:ea typeface="Microsoft YaHei"/>
              </a:rPr>
              <a:t>discontinuing tafamidis</a:t>
            </a:r>
          </a:p>
          <a:p>
            <a:pPr algn="l">
              <a:lnSpc>
                <a:spcPts val="1350"/>
              </a:lnSpc>
              <a:spcBef>
                <a:spcPts val="0"/>
              </a:spcBef>
              <a:spcAft>
                <a:spcPts val="0"/>
              </a:spcAft>
            </a:pPr>
            <a:r>
              <a:rPr sz="1050" b="0">
                <a:solidFill>
                  <a:srgbClr val="595C5A"/>
                </a:solidFill>
                <a:latin typeface="Arial"/>
                <a:ea typeface="Microsoft YaHei"/>
              </a:rPr>
              <a:t>was</a:t>
            </a:r>
            <a:r>
              <a:rPr sz="1050" b="0">
                <a:solidFill>
                  <a:srgbClr val="5F5E5F"/>
                </a:solidFill>
                <a:latin typeface="Arial"/>
                <a:ea typeface="Microsoft YaHei"/>
              </a:rPr>
              <a:t> perceived </a:t>
            </a:r>
            <a:r>
              <a:rPr sz="1050" b="0">
                <a:solidFill>
                  <a:srgbClr val="5F5D60"/>
                </a:solidFill>
                <a:latin typeface="Arial"/>
                <a:ea typeface="Microsoft YaHei"/>
              </a:rPr>
              <a:t>frailty</a:t>
            </a:r>
            <a:r>
              <a:rPr sz="1050" b="0">
                <a:solidFill>
                  <a:srgbClr val="767776"/>
                </a:solidFill>
                <a:latin typeface="Arial"/>
                <a:ea typeface="Microsoft YaHei"/>
              </a:rPr>
              <a:t> </a:t>
            </a:r>
            <a:r>
              <a:rPr sz="1050" b="0">
                <a:solidFill>
                  <a:srgbClr val="676868"/>
                </a:solidFill>
                <a:latin typeface="Arial"/>
                <a:ea typeface="Microsoft YaHei"/>
              </a:rPr>
              <a:t>or</a:t>
            </a:r>
            <a:r>
              <a:rPr sz="1050" b="0">
                <a:solidFill>
                  <a:srgbClr val="D9D9D7"/>
                </a:solidFill>
                <a:latin typeface="Arial"/>
                <a:ea typeface="Microsoft YaHei"/>
              </a:rPr>
              <a:t> </a:t>
            </a:r>
            <a:r>
              <a:rPr sz="1050" b="0">
                <a:solidFill>
                  <a:srgbClr val="424243"/>
                </a:solidFill>
                <a:latin typeface="Arial"/>
                <a:ea typeface="Microsoft YaHei"/>
              </a:rPr>
              <a:t>poor</a:t>
            </a:r>
            <a:r>
              <a:rPr sz="1050" b="0">
                <a:solidFill>
                  <a:srgbClr val="656567"/>
                </a:solidFill>
                <a:latin typeface="Arial"/>
                <a:ea typeface="Microsoft YaHei"/>
              </a:rPr>
              <a:t> mobility</a:t>
            </a:r>
          </a:p>
        </p:txBody>
      </p:sp>
      <p:sp>
        <p:nvSpPr>
          <p:cNvPr id="32" name="TextBox 31"/>
          <p:cNvSpPr txBox="1"/>
          <p:nvPr/>
        </p:nvSpPr>
        <p:spPr>
          <a:xfrm>
            <a:off x="8566150" y="4159250"/>
            <a:ext cx="209550" cy="146050"/>
          </a:xfrm>
          <a:prstGeom prst="rect">
            <a:avLst/>
          </a:prstGeom>
          <a:noFill/>
        </p:spPr>
        <p:txBody>
          <a:bodyPr wrap="none" lIns="0" tIns="0" rIns="0" bIns="0" anchor="ctr">
            <a:noAutofit/>
          </a:bodyPr>
          <a:lstStyle/>
          <a:p>
            <a:pPr algn="l"/>
            <a:r>
              <a:rPr sz="1050" b="0">
                <a:solidFill>
                  <a:srgbClr val="4D4D4D"/>
                </a:solidFill>
                <a:latin typeface="Arial"/>
                <a:ea typeface="Microsoft YaHei"/>
              </a:rPr>
              <a:t>0</a:t>
            </a:r>
            <a:r>
              <a:rPr sz="1050" b="0">
                <a:solidFill>
                  <a:srgbClr val="838283"/>
                </a:solidFill>
                <a:latin typeface="Arial"/>
                <a:ea typeface="Microsoft YaHei"/>
              </a:rPr>
              <a:t>.</a:t>
            </a:r>
            <a:r>
              <a:rPr sz="1050" b="0">
                <a:solidFill>
                  <a:srgbClr val="2E2E2E"/>
                </a:solidFill>
                <a:latin typeface="Arial"/>
                <a:ea typeface="Microsoft YaHei"/>
              </a:rPr>
              <a:t>1</a:t>
            </a:r>
          </a:p>
        </p:txBody>
      </p:sp>
      <p:sp>
        <p:nvSpPr>
          <p:cNvPr id="33" name="TextBox 32"/>
          <p:cNvSpPr txBox="1"/>
          <p:nvPr/>
        </p:nvSpPr>
        <p:spPr>
          <a:xfrm>
            <a:off x="9137650" y="4159250"/>
            <a:ext cx="641350" cy="146050"/>
          </a:xfrm>
          <a:prstGeom prst="rect">
            <a:avLst/>
          </a:prstGeom>
          <a:noFill/>
        </p:spPr>
        <p:txBody>
          <a:bodyPr wrap="none" lIns="0" tIns="0" rIns="0" bIns="0" anchor="ctr">
            <a:noAutofit/>
          </a:bodyPr>
          <a:lstStyle/>
          <a:p>
            <a:pPr algn="l"/>
            <a:r>
              <a:rPr sz="1400" b="0">
                <a:solidFill>
                  <a:srgbClr val="4F504F"/>
                </a:solidFill>
                <a:latin typeface="Arial"/>
                <a:ea typeface="Microsoft YaHei"/>
              </a:rPr>
              <a:t>0</a:t>
            </a:r>
            <a:r>
              <a:rPr sz="1400" b="0">
                <a:solidFill>
                  <a:srgbClr val="8D8E8F"/>
                </a:solidFill>
                <a:latin typeface="Arial"/>
                <a:ea typeface="Microsoft YaHei"/>
              </a:rPr>
              <a:t>.</a:t>
            </a:r>
            <a:r>
              <a:rPr sz="1400" b="0">
                <a:solidFill>
                  <a:srgbClr val="5A5B5B"/>
                </a:solidFill>
                <a:latin typeface="Arial"/>
                <a:ea typeface="Microsoft YaHei"/>
              </a:rPr>
              <a:t>5 1 2</a:t>
            </a:r>
          </a:p>
        </p:txBody>
      </p:sp>
      <p:sp>
        <p:nvSpPr>
          <p:cNvPr id="34" name="TextBox 33"/>
          <p:cNvSpPr txBox="1"/>
          <p:nvPr/>
        </p:nvSpPr>
        <p:spPr>
          <a:xfrm>
            <a:off x="10198100" y="4159250"/>
            <a:ext cx="177800" cy="146050"/>
          </a:xfrm>
          <a:prstGeom prst="rect">
            <a:avLst/>
          </a:prstGeom>
          <a:noFill/>
        </p:spPr>
        <p:txBody>
          <a:bodyPr wrap="none" lIns="0" tIns="0" rIns="0" bIns="0" anchor="ctr">
            <a:noAutofit/>
          </a:bodyPr>
          <a:lstStyle/>
          <a:p>
            <a:pPr algn="l"/>
            <a:r>
              <a:rPr sz="1200" b="1">
                <a:solidFill>
                  <a:srgbClr val="5C5B5C"/>
                </a:solidFill>
                <a:latin typeface="Arial"/>
                <a:ea typeface="Microsoft YaHei"/>
              </a:rPr>
              <a:t>10</a:t>
            </a:r>
          </a:p>
        </p:txBody>
      </p:sp>
      <p:sp>
        <p:nvSpPr>
          <p:cNvPr id="35" name="TextBox 34"/>
          <p:cNvSpPr txBox="1"/>
          <p:nvPr/>
        </p:nvSpPr>
        <p:spPr>
          <a:xfrm>
            <a:off x="8394700" y="4362450"/>
            <a:ext cx="996950" cy="146050"/>
          </a:xfrm>
          <a:prstGeom prst="rect">
            <a:avLst/>
          </a:prstGeom>
          <a:noFill/>
        </p:spPr>
        <p:txBody>
          <a:bodyPr wrap="none" lIns="0" tIns="0" rIns="0" bIns="0" anchor="ctr">
            <a:noAutofit/>
          </a:bodyPr>
          <a:lstStyle/>
          <a:p>
            <a:pPr algn="l"/>
            <a:r>
              <a:rPr sz="1050" b="0">
                <a:solidFill>
                  <a:srgbClr val="545354"/>
                </a:solidFill>
                <a:latin typeface="Arial"/>
                <a:ea typeface="Microsoft YaHei"/>
              </a:rPr>
              <a:t>Lower </a:t>
            </a:r>
            <a:r>
              <a:rPr sz="1050" b="0">
                <a:solidFill>
                  <a:srgbClr val="4D4C4D"/>
                </a:solidFill>
                <a:latin typeface="Arial"/>
                <a:ea typeface="Microsoft YaHei"/>
              </a:rPr>
              <a:t>Mortality</a:t>
            </a:r>
          </a:p>
        </p:txBody>
      </p:sp>
      <p:sp>
        <p:nvSpPr>
          <p:cNvPr id="36" name="TextBox 35"/>
          <p:cNvSpPr txBox="1"/>
          <p:nvPr/>
        </p:nvSpPr>
        <p:spPr>
          <a:xfrm>
            <a:off x="9563100" y="4362450"/>
            <a:ext cx="1028700" cy="177800"/>
          </a:xfrm>
          <a:prstGeom prst="rect">
            <a:avLst/>
          </a:prstGeom>
          <a:noFill/>
        </p:spPr>
        <p:txBody>
          <a:bodyPr wrap="none" lIns="0" tIns="0" rIns="0" bIns="0" anchor="ctr">
            <a:noAutofit/>
          </a:bodyPr>
          <a:lstStyle/>
          <a:p>
            <a:pPr algn="l"/>
            <a:r>
              <a:rPr sz="1050" b="0">
                <a:solidFill>
                  <a:srgbClr val="515251"/>
                </a:solidFill>
                <a:latin typeface="Arial"/>
                <a:ea typeface="Microsoft YaHei"/>
              </a:rPr>
              <a:t>higher mortality</a:t>
            </a:r>
          </a:p>
        </p:txBody>
      </p:sp>
      <p:sp>
        <p:nvSpPr>
          <p:cNvPr id="37" name="TextBox 36"/>
          <p:cNvSpPr txBox="1"/>
          <p:nvPr/>
        </p:nvSpPr>
        <p:spPr>
          <a:xfrm>
            <a:off x="476250" y="4679950"/>
            <a:ext cx="438150" cy="355600"/>
          </a:xfrm>
          <a:prstGeom prst="rect">
            <a:avLst/>
          </a:prstGeom>
          <a:noFill/>
        </p:spPr>
        <p:txBody>
          <a:bodyPr wrap="none" lIns="0" tIns="0" rIns="0" bIns="0" anchor="ctr">
            <a:noAutofit/>
          </a:bodyPr>
          <a:lstStyle/>
          <a:p>
            <a:pPr algn="l"/>
            <a:r>
              <a:rPr sz="2950" b="1">
                <a:solidFill>
                  <a:srgbClr val="950606"/>
                </a:solidFill>
                <a:latin typeface="Arial"/>
                <a:ea typeface="Microsoft YaHei"/>
              </a:rPr>
              <a:t>02</a:t>
            </a:r>
          </a:p>
        </p:txBody>
      </p:sp>
      <p:sp>
        <p:nvSpPr>
          <p:cNvPr id="38" name="TextBox 37"/>
          <p:cNvSpPr txBox="1"/>
          <p:nvPr/>
        </p:nvSpPr>
        <p:spPr>
          <a:xfrm>
            <a:off x="1308100" y="4679950"/>
            <a:ext cx="4343400" cy="355600"/>
          </a:xfrm>
          <a:prstGeom prst="rect">
            <a:avLst/>
          </a:prstGeom>
          <a:noFill/>
        </p:spPr>
        <p:txBody>
          <a:bodyPr wrap="none" lIns="0" tIns="0" rIns="0" bIns="0" anchor="ctr">
            <a:noAutofit/>
          </a:bodyPr>
          <a:lstStyle/>
          <a:p>
            <a:pPr algn="l">
              <a:lnSpc>
                <a:spcPts val="1600"/>
              </a:lnSpc>
              <a:spcBef>
                <a:spcPts val="0"/>
              </a:spcBef>
              <a:spcAft>
                <a:spcPts val="0"/>
              </a:spcAft>
            </a:pPr>
            <a:r>
              <a:rPr sz="1050" b="1">
                <a:solidFill>
                  <a:srgbClr val="A21617"/>
                </a:solidFill>
                <a:latin typeface="Arial"/>
                <a:ea typeface="Microsoft YaHei"/>
              </a:rPr>
              <a:t>Proposed</a:t>
            </a:r>
            <a:r>
              <a:rPr sz="1050" b="1">
                <a:solidFill>
                  <a:srgbClr val="A61D1E"/>
                </a:solidFill>
                <a:latin typeface="Arial"/>
                <a:ea typeface="Microsoft YaHei"/>
              </a:rPr>
              <a:t> model: Frailty</a:t>
            </a:r>
            <a:r>
              <a:rPr sz="1050" b="0">
                <a:solidFill>
                  <a:srgbClr val="5C5C5C"/>
                </a:solidFill>
                <a:latin typeface="Arial"/>
                <a:ea typeface="Microsoft YaHei"/>
              </a:rPr>
              <a:t> reflects systemic</a:t>
            </a:r>
            <a:r>
              <a:rPr sz="1050" b="1">
                <a:solidFill>
                  <a:srgbClr val="2A2B2B"/>
                </a:solidFill>
                <a:latin typeface="Arial"/>
                <a:ea typeface="Microsoft YaHei"/>
              </a:rPr>
              <a:t> </a:t>
            </a:r>
            <a:r>
              <a:rPr sz="1050" b="0">
                <a:solidFill>
                  <a:srgbClr val="666767"/>
                </a:solidFill>
                <a:latin typeface="Arial"/>
                <a:ea typeface="Microsoft YaHei"/>
              </a:rPr>
              <a:t>physiological</a:t>
            </a:r>
            <a:r>
              <a:rPr sz="1050" b="0">
                <a:solidFill>
                  <a:srgbClr val="535556"/>
                </a:solidFill>
                <a:latin typeface="Arial"/>
                <a:ea typeface="Microsoft YaHei"/>
              </a:rPr>
              <a:t> </a:t>
            </a:r>
            <a:r>
              <a:rPr sz="1050" b="0">
                <a:solidFill>
                  <a:srgbClr val="585759"/>
                </a:solidFill>
                <a:latin typeface="Arial"/>
                <a:ea typeface="Microsoft YaHei"/>
              </a:rPr>
              <a:t>vulnerability</a:t>
            </a:r>
          </a:p>
          <a:p>
            <a:pPr algn="l">
              <a:lnSpc>
                <a:spcPts val="1600"/>
              </a:lnSpc>
              <a:spcBef>
                <a:spcPts val="0"/>
              </a:spcBef>
              <a:spcAft>
                <a:spcPts val="0"/>
              </a:spcAft>
            </a:pPr>
            <a:r>
              <a:rPr sz="1050" b="0">
                <a:solidFill>
                  <a:srgbClr val="5C5C5D"/>
                </a:solidFill>
                <a:latin typeface="Arial"/>
                <a:ea typeface="Microsoft YaHei"/>
              </a:rPr>
              <a:t>encompassing</a:t>
            </a:r>
            <a:r>
              <a:rPr sz="1050" b="0">
                <a:solidFill>
                  <a:srgbClr val="888889"/>
                </a:solidFill>
                <a:latin typeface="Arial"/>
                <a:ea typeface="Microsoft YaHei"/>
              </a:rPr>
              <a:t> </a:t>
            </a:r>
            <a:r>
              <a:rPr sz="1050" b="0">
                <a:solidFill>
                  <a:srgbClr val="5A5C5C"/>
                </a:solidFill>
                <a:latin typeface="Arial"/>
                <a:ea typeface="Microsoft YaHei"/>
              </a:rPr>
              <a:t>sarcopenia,</a:t>
            </a:r>
            <a:r>
              <a:rPr sz="1050" b="0">
                <a:solidFill>
                  <a:srgbClr val="5F5F5F"/>
                </a:solidFill>
                <a:latin typeface="Arial"/>
                <a:ea typeface="Microsoft YaHei"/>
              </a:rPr>
              <a:t> malnutrition, and reduced exercise</a:t>
            </a:r>
          </a:p>
        </p:txBody>
      </p:sp>
      <p:sp>
        <p:nvSpPr>
          <p:cNvPr id="39" name="TextBox 38"/>
          <p:cNvSpPr txBox="1"/>
          <p:nvPr/>
        </p:nvSpPr>
        <p:spPr>
          <a:xfrm>
            <a:off x="6661150" y="4756150"/>
            <a:ext cx="4527550" cy="463550"/>
          </a:xfrm>
          <a:prstGeom prst="rect">
            <a:avLst/>
          </a:prstGeom>
          <a:noFill/>
        </p:spPr>
        <p:txBody>
          <a:bodyPr wrap="none" lIns="0" tIns="0" rIns="0" bIns="0" anchor="ctr">
            <a:noAutofit/>
          </a:bodyPr>
          <a:lstStyle/>
          <a:p>
            <a:pPr algn="ctr">
              <a:lnSpc>
                <a:spcPts val="1900"/>
              </a:lnSpc>
              <a:spcBef>
                <a:spcPts val="0"/>
              </a:spcBef>
              <a:spcAft>
                <a:spcPts val="0"/>
              </a:spcAft>
            </a:pPr>
            <a:r>
              <a:rPr sz="1500" b="1">
                <a:solidFill>
                  <a:srgbClr val="1F1F1E"/>
                </a:solidFill>
                <a:latin typeface="Arial"/>
                <a:ea typeface="Microsoft YaHei"/>
              </a:rPr>
              <a:t>Frailty</a:t>
            </a:r>
            <a:r>
              <a:rPr sz="1500" b="1">
                <a:solidFill>
                  <a:srgbClr val="222021"/>
                </a:solidFill>
                <a:latin typeface="Arial"/>
                <a:ea typeface="Microsoft YaHei"/>
              </a:rPr>
              <a:t>, </a:t>
            </a:r>
            <a:r>
              <a:rPr sz="1500" b="1">
                <a:solidFill>
                  <a:srgbClr val="171717"/>
                </a:solidFill>
                <a:latin typeface="Arial"/>
                <a:ea typeface="Microsoft YaHei"/>
              </a:rPr>
              <a:t>including</a:t>
            </a:r>
            <a:r>
              <a:rPr sz="1500" b="1">
                <a:solidFill>
                  <a:srgbClr val="131212"/>
                </a:solidFill>
                <a:latin typeface="Arial"/>
                <a:ea typeface="Microsoft YaHei"/>
              </a:rPr>
              <a:t> 6MWD, were prognostic markers</a:t>
            </a:r>
          </a:p>
          <a:p>
            <a:pPr algn="ctr">
              <a:lnSpc>
                <a:spcPts val="1900"/>
              </a:lnSpc>
              <a:spcBef>
                <a:spcPts val="0"/>
              </a:spcBef>
              <a:spcAft>
                <a:spcPts val="0"/>
              </a:spcAft>
            </a:pPr>
            <a:r>
              <a:rPr sz="1500" b="1">
                <a:solidFill>
                  <a:srgbClr val="101010"/>
                </a:solidFill>
                <a:latin typeface="Arial"/>
                <a:ea typeface="Microsoft YaHei"/>
              </a:rPr>
              <a:t>of mortality among patients with ATTR-CM</a:t>
            </a:r>
          </a:p>
        </p:txBody>
      </p:sp>
      <p:sp>
        <p:nvSpPr>
          <p:cNvPr id="40" name="TextBox 39"/>
          <p:cNvSpPr txBox="1"/>
          <p:nvPr/>
        </p:nvSpPr>
        <p:spPr>
          <a:xfrm>
            <a:off x="1308100" y="5060950"/>
            <a:ext cx="3873500" cy="298450"/>
          </a:xfrm>
          <a:prstGeom prst="rect">
            <a:avLst/>
          </a:prstGeom>
          <a:noFill/>
        </p:spPr>
        <p:txBody>
          <a:bodyPr wrap="none" lIns="0" tIns="0" rIns="0" bIns="0" anchor="ctr">
            <a:noAutofit/>
          </a:bodyPr>
          <a:lstStyle/>
          <a:p>
            <a:pPr algn="l">
              <a:lnSpc>
                <a:spcPts val="1400"/>
              </a:lnSpc>
              <a:spcBef>
                <a:spcPts val="0"/>
              </a:spcBef>
              <a:spcAft>
                <a:spcPts val="0"/>
              </a:spcAft>
            </a:pPr>
            <a:r>
              <a:rPr sz="1050" b="0">
                <a:solidFill>
                  <a:srgbClr val="4F5150"/>
                </a:solidFill>
                <a:latin typeface="Arial"/>
                <a:ea typeface="Microsoft YaHei"/>
              </a:rPr>
              <a:t>capacity</a:t>
            </a:r>
            <a:r>
              <a:rPr sz="1050" b="0">
                <a:solidFill>
                  <a:srgbClr val="6B6C6D"/>
                </a:solidFill>
                <a:latin typeface="Arial"/>
                <a:ea typeface="Microsoft YaHei"/>
              </a:rPr>
              <a:t>—that</a:t>
            </a:r>
            <a:r>
              <a:rPr sz="1050" b="0">
                <a:solidFill>
                  <a:srgbClr val="636262"/>
                </a:solidFill>
                <a:latin typeface="Arial"/>
                <a:ea typeface="Microsoft YaHei"/>
              </a:rPr>
              <a:t> is </a:t>
            </a:r>
            <a:r>
              <a:rPr sz="1050" b="0">
                <a:solidFill>
                  <a:srgbClr val="404040"/>
                </a:solidFill>
                <a:latin typeface="Arial"/>
                <a:ea typeface="Microsoft YaHei"/>
              </a:rPr>
              <a:t>not</a:t>
            </a:r>
            <a:r>
              <a:rPr sz="1050" b="0">
                <a:solidFill>
                  <a:srgbClr val="7F807E"/>
                </a:solidFill>
                <a:latin typeface="Arial"/>
                <a:ea typeface="Microsoft YaHei"/>
              </a:rPr>
              <a:t> </a:t>
            </a:r>
            <a:r>
              <a:rPr sz="1050" b="0">
                <a:solidFill>
                  <a:srgbClr val="58595A"/>
                </a:solidFill>
                <a:latin typeface="Arial"/>
                <a:ea typeface="Microsoft YaHei"/>
              </a:rPr>
              <a:t>captured</a:t>
            </a:r>
            <a:r>
              <a:rPr sz="1050" b="0">
                <a:solidFill>
                  <a:srgbClr val="0E0E10"/>
                </a:solidFill>
                <a:latin typeface="Arial"/>
                <a:ea typeface="Microsoft YaHei"/>
              </a:rPr>
              <a:t> </a:t>
            </a:r>
            <a:r>
              <a:rPr sz="1050" b="0">
                <a:solidFill>
                  <a:srgbClr val="666668"/>
                </a:solidFill>
                <a:latin typeface="Arial"/>
                <a:ea typeface="Microsoft YaHei"/>
              </a:rPr>
              <a:t>by </a:t>
            </a:r>
            <a:r>
              <a:rPr sz="1050" b="0">
                <a:solidFill>
                  <a:srgbClr val="5D5C5C"/>
                </a:solidFill>
                <a:latin typeface="Arial"/>
                <a:ea typeface="Microsoft YaHei"/>
              </a:rPr>
              <a:t>cardiac </a:t>
            </a:r>
            <a:r>
              <a:rPr sz="1050" b="0">
                <a:solidFill>
                  <a:srgbClr val="525352"/>
                </a:solidFill>
                <a:latin typeface="Arial"/>
                <a:ea typeface="Microsoft YaHei"/>
              </a:rPr>
              <a:t>biomarkers</a:t>
            </a:r>
            <a:r>
              <a:rPr sz="1050" b="0">
                <a:solidFill>
                  <a:srgbClr val="575657"/>
                </a:solidFill>
                <a:latin typeface="Arial"/>
                <a:ea typeface="Microsoft YaHei"/>
              </a:rPr>
              <a:t> </a:t>
            </a:r>
            <a:r>
              <a:rPr sz="1050" b="0">
                <a:solidFill>
                  <a:srgbClr val="434343"/>
                </a:solidFill>
                <a:latin typeface="Arial"/>
                <a:ea typeface="Microsoft YaHei"/>
              </a:rPr>
              <a:t>or</a:t>
            </a:r>
            <a:r>
              <a:rPr sz="1050" b="0">
                <a:solidFill>
                  <a:srgbClr val="8D8D8D"/>
                </a:solidFill>
                <a:latin typeface="Arial"/>
                <a:ea typeface="Microsoft YaHei"/>
              </a:rPr>
              <a:t> </a:t>
            </a:r>
            <a:r>
              <a:rPr sz="1050" b="0">
                <a:solidFill>
                  <a:srgbClr val="575758"/>
                </a:solidFill>
                <a:latin typeface="Arial"/>
                <a:ea typeface="Microsoft YaHei"/>
              </a:rPr>
              <a:t>staging</a:t>
            </a:r>
          </a:p>
          <a:p>
            <a:pPr algn="l">
              <a:lnSpc>
                <a:spcPts val="1400"/>
              </a:lnSpc>
              <a:spcBef>
                <a:spcPts val="0"/>
              </a:spcBef>
              <a:spcAft>
                <a:spcPts val="0"/>
              </a:spcAft>
            </a:pPr>
            <a:r>
              <a:rPr sz="1050" b="0">
                <a:solidFill>
                  <a:srgbClr val="5E5E5E"/>
                </a:solidFill>
                <a:latin typeface="Arial"/>
                <a:ea typeface="Microsoft YaHei"/>
              </a:rPr>
              <a:t>systems </a:t>
            </a:r>
            <a:r>
              <a:rPr sz="1050" b="0">
                <a:solidFill>
                  <a:srgbClr val="5E5D5F"/>
                </a:solidFill>
                <a:latin typeface="Arial"/>
                <a:ea typeface="Microsoft YaHei"/>
              </a:rPr>
              <a:t>alone</a:t>
            </a:r>
          </a:p>
        </p:txBody>
      </p:sp>
      <p:sp>
        <p:nvSpPr>
          <p:cNvPr id="41" name="TextBox 40"/>
          <p:cNvSpPr txBox="1"/>
          <p:nvPr/>
        </p:nvSpPr>
        <p:spPr>
          <a:xfrm>
            <a:off x="6146800" y="5562600"/>
            <a:ext cx="5359400" cy="552450"/>
          </a:xfrm>
          <a:prstGeom prst="rect">
            <a:avLst/>
          </a:prstGeom>
          <a:noFill/>
        </p:spPr>
        <p:txBody>
          <a:bodyPr wrap="none" lIns="0" tIns="0" rIns="0" bIns="0" anchor="ctr">
            <a:noAutofit/>
          </a:bodyPr>
          <a:lstStyle/>
          <a:p>
            <a:pPr algn="l">
              <a:lnSpc>
                <a:spcPts val="1650"/>
              </a:lnSpc>
              <a:spcBef>
                <a:spcPts val="0"/>
              </a:spcBef>
              <a:spcAft>
                <a:spcPts val="0"/>
              </a:spcAft>
            </a:pPr>
            <a:r>
              <a:rPr sz="1100" b="0">
                <a:solidFill>
                  <a:srgbClr val="B74041"/>
                </a:solidFill>
                <a:latin typeface="Arial"/>
                <a:ea typeface="Microsoft YaHei"/>
              </a:rPr>
              <a:t>Fig.</a:t>
            </a:r>
            <a:r>
              <a:rPr sz="1100" b="0">
                <a:solidFill>
                  <a:srgbClr val="817676"/>
                </a:solidFill>
                <a:latin typeface="Arial"/>
                <a:ea typeface="Microsoft YaHei"/>
              </a:rPr>
              <a:t> </a:t>
            </a:r>
            <a:r>
              <a:rPr sz="1100" b="0">
                <a:solidFill>
                  <a:srgbClr val="BF6262"/>
                </a:solidFill>
                <a:latin typeface="Arial"/>
                <a:ea typeface="Microsoft YaHei"/>
              </a:rPr>
              <a:t>5:</a:t>
            </a:r>
            <a:r>
              <a:rPr sz="1100" b="0">
                <a:solidFill>
                  <a:srgbClr val="7C7978"/>
                </a:solidFill>
                <a:latin typeface="Arial"/>
                <a:ea typeface="Microsoft YaHei"/>
              </a:rPr>
              <a:t> Overview of key study findings across 16 studies and 5565 patients </a:t>
            </a:r>
            <a:r>
              <a:rPr sz="1100" b="0">
                <a:solidFill>
                  <a:srgbClr val="787878"/>
                </a:solidFill>
                <a:latin typeface="Arial"/>
                <a:ea typeface="Microsoft YaHei"/>
              </a:rPr>
              <a:t>with</a:t>
            </a:r>
          </a:p>
          <a:p>
            <a:pPr algn="l">
              <a:lnSpc>
                <a:spcPts val="1650"/>
              </a:lnSpc>
              <a:spcBef>
                <a:spcPts val="0"/>
              </a:spcBef>
              <a:spcAft>
                <a:spcPts val="0"/>
              </a:spcAft>
            </a:pPr>
            <a:r>
              <a:rPr sz="1100" b="0">
                <a:solidFill>
                  <a:srgbClr val="727172"/>
                </a:solidFill>
                <a:latin typeface="Arial"/>
                <a:ea typeface="Microsoft YaHei"/>
              </a:rPr>
              <a:t>ATTR-CM, </a:t>
            </a:r>
            <a:r>
              <a:rPr sz="1100" b="0">
                <a:solidFill>
                  <a:srgbClr val="7A7979"/>
                </a:solidFill>
                <a:latin typeface="Arial"/>
                <a:ea typeface="Microsoft YaHei"/>
              </a:rPr>
              <a:t>highlighting frailty</a:t>
            </a:r>
            <a:r>
              <a:rPr sz="1100" b="0">
                <a:solidFill>
                  <a:srgbClr val="A7A7A6"/>
                </a:solidFill>
                <a:latin typeface="Arial"/>
                <a:ea typeface="Microsoft YaHei"/>
              </a:rPr>
              <a:t> </a:t>
            </a:r>
            <a:r>
              <a:rPr sz="1100" b="0">
                <a:solidFill>
                  <a:srgbClr val="7C7C7C"/>
                </a:solidFill>
                <a:latin typeface="Arial"/>
                <a:ea typeface="Microsoft YaHei"/>
              </a:rPr>
              <a:t>prevalence</a:t>
            </a:r>
            <a:r>
              <a:rPr sz="1100" b="0">
                <a:solidFill>
                  <a:srgbClr val="919190"/>
                </a:solidFill>
                <a:latin typeface="Arial"/>
                <a:ea typeface="Microsoft YaHei"/>
              </a:rPr>
              <a:t> </a:t>
            </a:r>
            <a:r>
              <a:rPr sz="1100" b="0">
                <a:solidFill>
                  <a:srgbClr val="777778"/>
                </a:solidFill>
                <a:latin typeface="Arial"/>
                <a:ea typeface="Microsoft YaHei"/>
              </a:rPr>
              <a:t>and </a:t>
            </a:r>
            <a:r>
              <a:rPr sz="1100" b="0">
                <a:solidFill>
                  <a:srgbClr val="6A6A6A"/>
                </a:solidFill>
                <a:latin typeface="Arial"/>
                <a:ea typeface="Microsoft YaHei"/>
              </a:rPr>
              <a:t>the</a:t>
            </a:r>
            <a:r>
              <a:rPr sz="1100" b="0">
                <a:solidFill>
                  <a:srgbClr val="777677"/>
                </a:solidFill>
                <a:latin typeface="Arial"/>
                <a:ea typeface="Microsoft YaHei"/>
              </a:rPr>
              <a:t> prognostic roles of </a:t>
            </a:r>
            <a:r>
              <a:rPr sz="1100" b="0">
                <a:solidFill>
                  <a:srgbClr val="706F6F"/>
                </a:solidFill>
                <a:latin typeface="Arial"/>
                <a:ea typeface="Microsoft YaHei"/>
              </a:rPr>
              <a:t>the</a:t>
            </a:r>
            <a:r>
              <a:rPr sz="1100" b="0">
                <a:solidFill>
                  <a:srgbClr val="797878"/>
                </a:solidFill>
                <a:latin typeface="Arial"/>
                <a:ea typeface="Microsoft YaHei"/>
              </a:rPr>
              <a:t> Clinical</a:t>
            </a:r>
          </a:p>
          <a:p>
            <a:pPr algn="l">
              <a:lnSpc>
                <a:spcPts val="1650"/>
              </a:lnSpc>
              <a:spcBef>
                <a:spcPts val="0"/>
              </a:spcBef>
              <a:spcAft>
                <a:spcPts val="0"/>
              </a:spcAft>
            </a:pPr>
            <a:r>
              <a:rPr sz="1100" b="0">
                <a:solidFill>
                  <a:srgbClr val="777777"/>
                </a:solidFill>
                <a:latin typeface="Arial"/>
                <a:ea typeface="Microsoft YaHei"/>
              </a:rPr>
              <a:t>Frailty Scale and 6-minute walk distance</a:t>
            </a:r>
          </a:p>
        </p:txBody>
      </p:sp>
      <p:sp>
        <p:nvSpPr>
          <p:cNvPr id="42" name="TextBox 41"/>
          <p:cNvSpPr txBox="1"/>
          <p:nvPr/>
        </p:nvSpPr>
        <p:spPr>
          <a:xfrm>
            <a:off x="476250" y="5594350"/>
            <a:ext cx="438150" cy="361950"/>
          </a:xfrm>
          <a:prstGeom prst="rect">
            <a:avLst/>
          </a:prstGeom>
          <a:noFill/>
        </p:spPr>
        <p:txBody>
          <a:bodyPr wrap="none" lIns="0" tIns="0" rIns="0" bIns="0" anchor="ctr">
            <a:noAutofit/>
          </a:bodyPr>
          <a:lstStyle/>
          <a:p>
            <a:pPr algn="l"/>
            <a:r>
              <a:rPr sz="2950" b="1">
                <a:solidFill>
                  <a:srgbClr val="950606"/>
                </a:solidFill>
                <a:latin typeface="Arial"/>
                <a:ea typeface="Microsoft YaHei"/>
              </a:rPr>
              <a:t>03</a:t>
            </a:r>
          </a:p>
        </p:txBody>
      </p:sp>
      <p:sp>
        <p:nvSpPr>
          <p:cNvPr id="43" name="TextBox 42"/>
          <p:cNvSpPr txBox="1"/>
          <p:nvPr/>
        </p:nvSpPr>
        <p:spPr>
          <a:xfrm>
            <a:off x="1314450" y="5613400"/>
            <a:ext cx="4127500" cy="368300"/>
          </a:xfrm>
          <a:prstGeom prst="rect">
            <a:avLst/>
          </a:prstGeom>
          <a:noFill/>
        </p:spPr>
        <p:txBody>
          <a:bodyPr wrap="none" lIns="0" tIns="0" rIns="0" bIns="0" anchor="ctr">
            <a:noAutofit/>
          </a:bodyPr>
          <a:lstStyle/>
          <a:p>
            <a:pPr algn="l">
              <a:lnSpc>
                <a:spcPts val="1650"/>
              </a:lnSpc>
              <a:spcBef>
                <a:spcPts val="0"/>
              </a:spcBef>
              <a:spcAft>
                <a:spcPts val="0"/>
              </a:spcAft>
            </a:pPr>
            <a:r>
              <a:rPr sz="1050" b="1">
                <a:solidFill>
                  <a:srgbClr val="A21516"/>
                </a:solidFill>
                <a:latin typeface="Arial"/>
                <a:ea typeface="Microsoft YaHei"/>
              </a:rPr>
              <a:t>Novel </a:t>
            </a:r>
            <a:r>
              <a:rPr sz="1050" b="1">
                <a:solidFill>
                  <a:srgbClr val="A62A2A"/>
                </a:solidFill>
                <a:latin typeface="Arial"/>
                <a:ea typeface="Microsoft YaHei"/>
              </a:rPr>
              <a:t>contribution</a:t>
            </a:r>
            <a:r>
              <a:rPr sz="1050" b="1">
                <a:solidFill>
                  <a:srgbClr val="C16D6B"/>
                </a:solidFill>
                <a:latin typeface="Arial"/>
                <a:ea typeface="Microsoft YaHei"/>
              </a:rPr>
              <a:t>:</a:t>
            </a:r>
            <a:r>
              <a:rPr sz="1050" b="1">
                <a:solidFill>
                  <a:srgbClr val="9E1C1C"/>
                </a:solidFill>
                <a:latin typeface="Arial"/>
                <a:ea typeface="Microsoft YaHei"/>
              </a:rPr>
              <a:t> </a:t>
            </a:r>
            <a:r>
              <a:rPr sz="1050" b="1">
                <a:solidFill>
                  <a:srgbClr val="A63837"/>
                </a:solidFill>
                <a:latin typeface="Arial"/>
                <a:ea typeface="Microsoft YaHei"/>
              </a:rPr>
              <a:t>This</a:t>
            </a:r>
            <a:r>
              <a:rPr sz="1050" b="1">
                <a:solidFill>
                  <a:srgbClr val="919190"/>
                </a:solidFill>
                <a:latin typeface="Arial"/>
                <a:ea typeface="Microsoft YaHei"/>
              </a:rPr>
              <a:t> </a:t>
            </a:r>
            <a:r>
              <a:rPr sz="1050" b="0">
                <a:solidFill>
                  <a:srgbClr val="4D4D4E"/>
                </a:solidFill>
                <a:latin typeface="Arial"/>
                <a:ea typeface="Microsoft YaHei"/>
              </a:rPr>
              <a:t>is the</a:t>
            </a:r>
            <a:r>
              <a:rPr sz="1050" b="1">
                <a:solidFill>
                  <a:srgbClr val="949494"/>
                </a:solidFill>
                <a:latin typeface="Arial"/>
                <a:ea typeface="Microsoft YaHei"/>
              </a:rPr>
              <a:t> </a:t>
            </a:r>
            <a:r>
              <a:rPr sz="1050" b="0">
                <a:solidFill>
                  <a:srgbClr val="555656"/>
                </a:solidFill>
                <a:latin typeface="Arial"/>
                <a:ea typeface="Microsoft YaHei"/>
              </a:rPr>
              <a:t>largest synthesis to date</a:t>
            </a:r>
            <a:r>
              <a:rPr sz="1050" b="1">
                <a:solidFill>
                  <a:srgbClr val="939395"/>
                </a:solidFill>
                <a:latin typeface="Arial"/>
                <a:ea typeface="Microsoft YaHei"/>
              </a:rPr>
              <a:t> </a:t>
            </a:r>
            <a:r>
              <a:rPr sz="1050" b="0">
                <a:solidFill>
                  <a:srgbClr val="5C5C5C"/>
                </a:solidFill>
                <a:latin typeface="Arial"/>
                <a:ea typeface="Microsoft YaHei"/>
              </a:rPr>
              <a:t>(5048</a:t>
            </a:r>
          </a:p>
          <a:p>
            <a:pPr algn="l">
              <a:lnSpc>
                <a:spcPts val="1650"/>
              </a:lnSpc>
              <a:spcBef>
                <a:spcPts val="0"/>
              </a:spcBef>
              <a:spcAft>
                <a:spcPts val="0"/>
              </a:spcAft>
            </a:pPr>
            <a:r>
              <a:rPr sz="1050" b="0">
                <a:solidFill>
                  <a:srgbClr val="555655"/>
                </a:solidFill>
                <a:latin typeface="Arial"/>
                <a:ea typeface="Microsoft YaHei"/>
              </a:rPr>
              <a:t>patients</a:t>
            </a:r>
            <a:r>
              <a:rPr sz="1050" b="0">
                <a:solidFill>
                  <a:srgbClr val="6F706F"/>
                </a:solidFill>
                <a:latin typeface="Arial"/>
                <a:ea typeface="Microsoft YaHei"/>
              </a:rPr>
              <a:t>, </a:t>
            </a:r>
            <a:r>
              <a:rPr sz="1050" b="0">
                <a:solidFill>
                  <a:srgbClr val="515252"/>
                </a:solidFill>
                <a:latin typeface="Arial"/>
                <a:ea typeface="Microsoft YaHei"/>
              </a:rPr>
              <a:t>5 </a:t>
            </a:r>
            <a:r>
              <a:rPr sz="1050" b="0">
                <a:solidFill>
                  <a:srgbClr val="5B5A5A"/>
                </a:solidFill>
                <a:latin typeface="Arial"/>
                <a:ea typeface="Microsoft YaHei"/>
              </a:rPr>
              <a:t>frailty</a:t>
            </a:r>
            <a:r>
              <a:rPr sz="1050" b="0">
                <a:solidFill>
                  <a:srgbClr val="3A393A"/>
                </a:solidFill>
                <a:latin typeface="Arial"/>
                <a:ea typeface="Microsoft YaHei"/>
              </a:rPr>
              <a:t> </a:t>
            </a:r>
            <a:r>
              <a:rPr sz="1050" b="0">
                <a:solidFill>
                  <a:srgbClr val="5B5B5C"/>
                </a:solidFill>
                <a:latin typeface="Arial"/>
                <a:ea typeface="Microsoft YaHei"/>
              </a:rPr>
              <a:t>instruments</a:t>
            </a:r>
            <a:r>
              <a:rPr sz="1050" b="0">
                <a:solidFill>
                  <a:srgbClr val="353738"/>
                </a:solidFill>
                <a:latin typeface="Arial"/>
                <a:ea typeface="Microsoft YaHei"/>
              </a:rPr>
              <a:t>)</a:t>
            </a:r>
            <a:r>
              <a:rPr sz="1050" b="0">
                <a:solidFill>
                  <a:srgbClr val="545253"/>
                </a:solidFill>
                <a:latin typeface="Arial"/>
                <a:ea typeface="Microsoft YaHei"/>
              </a:rPr>
              <a:t>, extending beyond a </a:t>
            </a:r>
            <a:r>
              <a:rPr sz="1050" b="0">
                <a:solidFill>
                  <a:srgbClr val="50514F"/>
                </a:solidFill>
                <a:latin typeface="Arial"/>
                <a:ea typeface="Microsoft YaHei"/>
              </a:rPr>
              <a:t>prior</a:t>
            </a:r>
            <a:r>
              <a:rPr sz="1050" b="0">
                <a:solidFill>
                  <a:srgbClr val="6F6E6E"/>
                </a:solidFill>
                <a:latin typeface="Arial"/>
                <a:ea typeface="Microsoft YaHei"/>
              </a:rPr>
              <a:t> smaller</a:t>
            </a:r>
          </a:p>
        </p:txBody>
      </p:sp>
      <p:sp>
        <p:nvSpPr>
          <p:cNvPr id="44" name="TextBox 43"/>
          <p:cNvSpPr txBox="1"/>
          <p:nvPr/>
        </p:nvSpPr>
        <p:spPr>
          <a:xfrm>
            <a:off x="1314450" y="5994400"/>
            <a:ext cx="2413000" cy="139700"/>
          </a:xfrm>
          <a:prstGeom prst="rect">
            <a:avLst/>
          </a:prstGeom>
          <a:noFill/>
        </p:spPr>
        <p:txBody>
          <a:bodyPr wrap="none" lIns="0" tIns="0" rIns="0" bIns="0" anchor="ctr">
            <a:noAutofit/>
          </a:bodyPr>
          <a:lstStyle/>
          <a:p>
            <a:pPr algn="l"/>
            <a:r>
              <a:rPr sz="1050" b="0">
                <a:solidFill>
                  <a:srgbClr val="656465"/>
                </a:solidFill>
                <a:latin typeface="Arial"/>
                <a:ea typeface="Microsoft YaHei"/>
              </a:rPr>
              <a:t>meta-</a:t>
            </a:r>
            <a:r>
              <a:rPr sz="1050" b="0">
                <a:solidFill>
                  <a:srgbClr val="585758"/>
                </a:solidFill>
                <a:latin typeface="Arial"/>
                <a:ea typeface="Microsoft YaHei"/>
              </a:rPr>
              <a:t>analysis</a:t>
            </a:r>
            <a:r>
              <a:rPr sz="1050" b="0">
                <a:solidFill>
                  <a:srgbClr val="575657"/>
                </a:solidFill>
                <a:latin typeface="Arial"/>
                <a:ea typeface="Microsoft YaHei"/>
              </a:rPr>
              <a:t> restricted to CFS alone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11.png"/>
          <p:cNvPicPr>
            <a:picLocks noChangeAspect="1"/>
          </p:cNvPicPr>
          <p:nvPr/>
        </p:nvPicPr>
        <p:blipFill>
          <a:blip r:embed="rId3"/>
          <a:stretch>
            <a:fillRect/>
          </a:stretch>
        </p:blipFill>
        <p:spPr>
          <a:xfrm>
            <a:off x="0" y="0"/>
            <a:ext cx="12192000" cy="6858000"/>
          </a:xfrm>
          <a:prstGeom prst="rect">
            <a:avLst/>
          </a:prstGeom>
        </p:spPr>
      </p:pic>
      <p:pic>
        <p:nvPicPr>
          <p:cNvPr id="3" name="Picture 2" descr="el_11_0.png"/>
          <p:cNvPicPr>
            <a:picLocks noChangeAspect="1"/>
          </p:cNvPicPr>
          <p:nvPr/>
        </p:nvPicPr>
        <p:blipFill>
          <a:blip r:embed="rId4"/>
          <a:stretch>
            <a:fillRect/>
          </a:stretch>
        </p:blipFill>
        <p:spPr>
          <a:xfrm>
            <a:off x="0" y="6330950"/>
            <a:ext cx="12192000" cy="374650"/>
          </a:xfrm>
          <a:prstGeom prst="rect">
            <a:avLst/>
          </a:prstGeom>
        </p:spPr>
      </p:pic>
      <p:pic>
        <p:nvPicPr>
          <p:cNvPr id="4" name="Picture 3" descr="el_11_1.png"/>
          <p:cNvPicPr>
            <a:picLocks noChangeAspect="1"/>
          </p:cNvPicPr>
          <p:nvPr/>
        </p:nvPicPr>
        <p:blipFill>
          <a:blip r:embed="rId5"/>
          <a:stretch>
            <a:fillRect/>
          </a:stretch>
        </p:blipFill>
        <p:spPr>
          <a:xfrm>
            <a:off x="0" y="0"/>
            <a:ext cx="323850" cy="1365250"/>
          </a:xfrm>
          <a:prstGeom prst="rect">
            <a:avLst/>
          </a:prstGeom>
        </p:spPr>
      </p:pic>
      <p:pic>
        <p:nvPicPr>
          <p:cNvPr id="5" name="Picture 4" descr="el_11_2.png"/>
          <p:cNvPicPr>
            <a:picLocks noChangeAspect="1"/>
          </p:cNvPicPr>
          <p:nvPr/>
        </p:nvPicPr>
        <p:blipFill>
          <a:blip r:embed="rId6"/>
          <a:stretch>
            <a:fillRect/>
          </a:stretch>
        </p:blipFill>
        <p:spPr>
          <a:xfrm>
            <a:off x="4610100" y="2006600"/>
            <a:ext cx="552450" cy="82550"/>
          </a:xfrm>
          <a:prstGeom prst="rect">
            <a:avLst/>
          </a:prstGeom>
        </p:spPr>
      </p:pic>
      <p:pic>
        <p:nvPicPr>
          <p:cNvPr id="6" name="Picture 5" descr="el_11_3.png"/>
          <p:cNvPicPr>
            <a:picLocks noChangeAspect="1"/>
          </p:cNvPicPr>
          <p:nvPr/>
        </p:nvPicPr>
        <p:blipFill>
          <a:blip r:embed="rId7"/>
          <a:stretch>
            <a:fillRect/>
          </a:stretch>
        </p:blipFill>
        <p:spPr>
          <a:xfrm>
            <a:off x="8445500" y="2006600"/>
            <a:ext cx="527050" cy="82550"/>
          </a:xfrm>
          <a:prstGeom prst="rect">
            <a:avLst/>
          </a:prstGeom>
        </p:spPr>
      </p:pic>
      <p:pic>
        <p:nvPicPr>
          <p:cNvPr id="7" name="Picture 6" descr="el_11_4.png"/>
          <p:cNvPicPr>
            <a:picLocks noChangeAspect="1"/>
          </p:cNvPicPr>
          <p:nvPr/>
        </p:nvPicPr>
        <p:blipFill>
          <a:blip r:embed="rId8"/>
          <a:stretch>
            <a:fillRect/>
          </a:stretch>
        </p:blipFill>
        <p:spPr>
          <a:xfrm>
            <a:off x="514350" y="2012950"/>
            <a:ext cx="552450" cy="76200"/>
          </a:xfrm>
          <a:prstGeom prst="rect">
            <a:avLst/>
          </a:prstGeom>
        </p:spPr>
      </p:pic>
      <p:pic>
        <p:nvPicPr>
          <p:cNvPr id="8" name="Picture 7" descr="el_11_5.png"/>
          <p:cNvPicPr>
            <a:picLocks noChangeAspect="1"/>
          </p:cNvPicPr>
          <p:nvPr/>
        </p:nvPicPr>
        <p:blipFill>
          <a:blip r:embed="rId9"/>
          <a:stretch>
            <a:fillRect/>
          </a:stretch>
        </p:blipFill>
        <p:spPr>
          <a:xfrm>
            <a:off x="4603750" y="5099050"/>
            <a:ext cx="76200" cy="82550"/>
          </a:xfrm>
          <a:prstGeom prst="rect">
            <a:avLst/>
          </a:prstGeom>
        </p:spPr>
      </p:pic>
      <p:pic>
        <p:nvPicPr>
          <p:cNvPr id="9" name="Picture 8" descr="el_11_6.png"/>
          <p:cNvPicPr>
            <a:picLocks noChangeAspect="1"/>
          </p:cNvPicPr>
          <p:nvPr/>
        </p:nvPicPr>
        <p:blipFill>
          <a:blip r:embed="rId10"/>
          <a:stretch>
            <a:fillRect/>
          </a:stretch>
        </p:blipFill>
        <p:spPr>
          <a:xfrm>
            <a:off x="4603750" y="4470400"/>
            <a:ext cx="76200" cy="82550"/>
          </a:xfrm>
          <a:prstGeom prst="rect">
            <a:avLst/>
          </a:prstGeom>
        </p:spPr>
      </p:pic>
      <p:pic>
        <p:nvPicPr>
          <p:cNvPr id="10" name="Picture 9" descr="el_11_7.png"/>
          <p:cNvPicPr>
            <a:picLocks noChangeAspect="1"/>
          </p:cNvPicPr>
          <p:nvPr/>
        </p:nvPicPr>
        <p:blipFill>
          <a:blip r:embed="rId11"/>
          <a:stretch>
            <a:fillRect/>
          </a:stretch>
        </p:blipFill>
        <p:spPr>
          <a:xfrm>
            <a:off x="4603750" y="3835400"/>
            <a:ext cx="76200" cy="82550"/>
          </a:xfrm>
          <a:prstGeom prst="rect">
            <a:avLst/>
          </a:prstGeom>
        </p:spPr>
      </p:pic>
      <p:pic>
        <p:nvPicPr>
          <p:cNvPr id="11" name="Picture 10" descr="el_11_8.png"/>
          <p:cNvPicPr>
            <a:picLocks noChangeAspect="1"/>
          </p:cNvPicPr>
          <p:nvPr/>
        </p:nvPicPr>
        <p:blipFill>
          <a:blip r:embed="rId12"/>
          <a:stretch>
            <a:fillRect/>
          </a:stretch>
        </p:blipFill>
        <p:spPr>
          <a:xfrm>
            <a:off x="4603750" y="2959100"/>
            <a:ext cx="76200" cy="82550"/>
          </a:xfrm>
          <a:prstGeom prst="rect">
            <a:avLst/>
          </a:prstGeom>
        </p:spPr>
      </p:pic>
      <p:pic>
        <p:nvPicPr>
          <p:cNvPr id="12" name="Picture 11" descr="el_11_9.png"/>
          <p:cNvPicPr>
            <a:picLocks noChangeAspect="1"/>
          </p:cNvPicPr>
          <p:nvPr/>
        </p:nvPicPr>
        <p:blipFill>
          <a:blip r:embed="rId13"/>
          <a:stretch>
            <a:fillRect/>
          </a:stretch>
        </p:blipFill>
        <p:spPr>
          <a:xfrm>
            <a:off x="4603750" y="2343150"/>
            <a:ext cx="76200" cy="76200"/>
          </a:xfrm>
          <a:prstGeom prst="rect">
            <a:avLst/>
          </a:prstGeom>
        </p:spPr>
      </p:pic>
      <p:sp>
        <p:nvSpPr>
          <p:cNvPr id="13" name="TextBox 12"/>
          <p:cNvSpPr txBox="1"/>
          <p:nvPr/>
        </p:nvSpPr>
        <p:spPr>
          <a:xfrm>
            <a:off x="482600" y="431800"/>
            <a:ext cx="8985250" cy="342900"/>
          </a:xfrm>
          <a:prstGeom prst="rect">
            <a:avLst/>
          </a:prstGeom>
          <a:noFill/>
        </p:spPr>
        <p:txBody>
          <a:bodyPr wrap="none" lIns="0" tIns="0" rIns="0" bIns="0" anchor="ctr">
            <a:noAutofit/>
          </a:bodyPr>
          <a:lstStyle/>
          <a:p>
            <a:pPr algn="l"/>
            <a:r>
              <a:rPr sz="3150" b="1">
                <a:solidFill>
                  <a:srgbClr val="9C0908"/>
                </a:solidFill>
                <a:latin typeface="Arial"/>
                <a:ea typeface="Microsoft YaHei"/>
              </a:rPr>
              <a:t>Conclusion, Limitations, and Future Directions</a:t>
            </a:r>
          </a:p>
        </p:txBody>
      </p:sp>
      <p:sp>
        <p:nvSpPr>
          <p:cNvPr id="14" name="TextBox 13"/>
          <p:cNvSpPr txBox="1"/>
          <p:nvPr/>
        </p:nvSpPr>
        <p:spPr>
          <a:xfrm>
            <a:off x="431800" y="1473200"/>
            <a:ext cx="660400" cy="425450"/>
          </a:xfrm>
          <a:prstGeom prst="rect">
            <a:avLst/>
          </a:prstGeom>
          <a:noFill/>
        </p:spPr>
        <p:txBody>
          <a:bodyPr wrap="none" lIns="0" tIns="0" rIns="0" bIns="0" anchor="ctr">
            <a:noAutofit/>
          </a:bodyPr>
          <a:lstStyle/>
          <a:p>
            <a:pPr algn="l"/>
            <a:r>
              <a:rPr sz="4450" b="1">
                <a:solidFill>
                  <a:srgbClr val="9B0807"/>
                </a:solidFill>
                <a:latin typeface="Arial"/>
                <a:ea typeface="Microsoft YaHei"/>
              </a:rPr>
              <a:t>01</a:t>
            </a:r>
          </a:p>
        </p:txBody>
      </p:sp>
      <p:sp>
        <p:nvSpPr>
          <p:cNvPr id="15" name="TextBox 14"/>
          <p:cNvSpPr txBox="1"/>
          <p:nvPr/>
        </p:nvSpPr>
        <p:spPr>
          <a:xfrm>
            <a:off x="4622800" y="1473200"/>
            <a:ext cx="539750" cy="419100"/>
          </a:xfrm>
          <a:prstGeom prst="rect">
            <a:avLst/>
          </a:prstGeom>
          <a:noFill/>
        </p:spPr>
        <p:txBody>
          <a:bodyPr wrap="none" lIns="0" tIns="0" rIns="0" bIns="0" anchor="ctr">
            <a:noAutofit/>
          </a:bodyPr>
          <a:lstStyle/>
          <a:p>
            <a:pPr algn="l"/>
            <a:r>
              <a:rPr sz="3650" b="1">
                <a:solidFill>
                  <a:srgbClr val="9B0807"/>
                </a:solidFill>
                <a:latin typeface="Arial"/>
                <a:ea typeface="Microsoft YaHei"/>
              </a:rPr>
              <a:t>02</a:t>
            </a:r>
          </a:p>
        </p:txBody>
      </p:sp>
      <p:sp>
        <p:nvSpPr>
          <p:cNvPr id="16" name="TextBox 15"/>
          <p:cNvSpPr txBox="1"/>
          <p:nvPr/>
        </p:nvSpPr>
        <p:spPr>
          <a:xfrm>
            <a:off x="8439150" y="1473200"/>
            <a:ext cx="533400" cy="425450"/>
          </a:xfrm>
          <a:prstGeom prst="rect">
            <a:avLst/>
          </a:prstGeom>
          <a:noFill/>
        </p:spPr>
        <p:txBody>
          <a:bodyPr wrap="none" lIns="0" tIns="0" rIns="0" bIns="0" anchor="ctr">
            <a:noAutofit/>
          </a:bodyPr>
          <a:lstStyle/>
          <a:p>
            <a:pPr algn="l"/>
            <a:r>
              <a:rPr sz="3600" b="1">
                <a:solidFill>
                  <a:srgbClr val="9B0807"/>
                </a:solidFill>
                <a:latin typeface="Arial"/>
                <a:ea typeface="Microsoft YaHei"/>
              </a:rPr>
              <a:t>03</a:t>
            </a:r>
          </a:p>
        </p:txBody>
      </p:sp>
      <p:sp>
        <p:nvSpPr>
          <p:cNvPr id="17" name="TextBox 16"/>
          <p:cNvSpPr txBox="1"/>
          <p:nvPr/>
        </p:nvSpPr>
        <p:spPr>
          <a:xfrm>
            <a:off x="1365250" y="1708150"/>
            <a:ext cx="1695450" cy="190500"/>
          </a:xfrm>
          <a:prstGeom prst="rect">
            <a:avLst/>
          </a:prstGeom>
          <a:noFill/>
        </p:spPr>
        <p:txBody>
          <a:bodyPr wrap="none" lIns="0" tIns="0" rIns="0" bIns="0" anchor="ctr">
            <a:noAutofit/>
          </a:bodyPr>
          <a:lstStyle/>
          <a:p>
            <a:pPr algn="l"/>
            <a:r>
              <a:rPr sz="1600" b="1">
                <a:solidFill>
                  <a:srgbClr val="A51616"/>
                </a:solidFill>
                <a:latin typeface="Arial"/>
                <a:ea typeface="Microsoft YaHei"/>
              </a:rPr>
              <a:t>Main conclusions:</a:t>
            </a:r>
          </a:p>
        </p:txBody>
      </p:sp>
      <p:sp>
        <p:nvSpPr>
          <p:cNvPr id="18" name="TextBox 17"/>
          <p:cNvSpPr txBox="1"/>
          <p:nvPr/>
        </p:nvSpPr>
        <p:spPr>
          <a:xfrm>
            <a:off x="5467350" y="1708150"/>
            <a:ext cx="1098550" cy="190500"/>
          </a:xfrm>
          <a:prstGeom prst="rect">
            <a:avLst/>
          </a:prstGeom>
          <a:noFill/>
        </p:spPr>
        <p:txBody>
          <a:bodyPr wrap="none" lIns="0" tIns="0" rIns="0" bIns="0" anchor="ctr">
            <a:noAutofit/>
          </a:bodyPr>
          <a:lstStyle/>
          <a:p>
            <a:pPr algn="l"/>
            <a:r>
              <a:rPr sz="1400" b="1">
                <a:solidFill>
                  <a:srgbClr val="A61515"/>
                </a:solidFill>
                <a:latin typeface="Arial"/>
                <a:ea typeface="Microsoft YaHei"/>
              </a:rPr>
              <a:t>Limitations:</a:t>
            </a:r>
          </a:p>
        </p:txBody>
      </p:sp>
      <p:sp>
        <p:nvSpPr>
          <p:cNvPr id="19" name="TextBox 18"/>
          <p:cNvSpPr txBox="1"/>
          <p:nvPr/>
        </p:nvSpPr>
        <p:spPr>
          <a:xfrm>
            <a:off x="9271000" y="1708150"/>
            <a:ext cx="1606550" cy="190500"/>
          </a:xfrm>
          <a:prstGeom prst="rect">
            <a:avLst/>
          </a:prstGeom>
          <a:noFill/>
        </p:spPr>
        <p:txBody>
          <a:bodyPr wrap="none" lIns="0" tIns="0" rIns="0" bIns="0" anchor="ctr">
            <a:noAutofit/>
          </a:bodyPr>
          <a:lstStyle/>
          <a:p>
            <a:pPr algn="l"/>
            <a:r>
              <a:rPr sz="1400" b="1">
                <a:solidFill>
                  <a:srgbClr val="A81B1A"/>
                </a:solidFill>
                <a:latin typeface="Arial"/>
                <a:ea typeface="Microsoft YaHei"/>
              </a:rPr>
              <a:t>Future Directions:</a:t>
            </a:r>
          </a:p>
        </p:txBody>
      </p:sp>
      <p:sp>
        <p:nvSpPr>
          <p:cNvPr id="20" name="TextBox 19"/>
          <p:cNvSpPr txBox="1"/>
          <p:nvPr/>
        </p:nvSpPr>
        <p:spPr>
          <a:xfrm>
            <a:off x="654050" y="2305050"/>
            <a:ext cx="3098800" cy="666750"/>
          </a:xfrm>
          <a:prstGeom prst="rect">
            <a:avLst/>
          </a:prstGeom>
          <a:noFill/>
        </p:spPr>
        <p:txBody>
          <a:bodyPr wrap="none" lIns="0" tIns="0" rIns="0" bIns="0" anchor="ctr">
            <a:noAutofit/>
          </a:bodyPr>
          <a:lstStyle/>
          <a:p>
            <a:pPr algn="l">
              <a:lnSpc>
                <a:spcPts val="2000"/>
              </a:lnSpc>
              <a:spcBef>
                <a:spcPts val="0"/>
              </a:spcBef>
              <a:spcAft>
                <a:spcPts val="0"/>
              </a:spcAft>
            </a:pPr>
            <a:r>
              <a:rPr sz="1300" b="0">
                <a:solidFill>
                  <a:srgbClr val="434547"/>
                </a:solidFill>
                <a:latin typeface="Arial"/>
                <a:ea typeface="Microsoft YaHei"/>
              </a:rPr>
              <a:t>Frailty</a:t>
            </a:r>
            <a:r>
              <a:rPr sz="1300" b="0">
                <a:solidFill>
                  <a:srgbClr val="6C6A6E"/>
                </a:solidFill>
                <a:latin typeface="Arial"/>
                <a:ea typeface="Microsoft YaHei"/>
              </a:rPr>
              <a:t> </a:t>
            </a:r>
            <a:r>
              <a:rPr sz="1300" b="0">
                <a:solidFill>
                  <a:srgbClr val="38373A"/>
                </a:solidFill>
                <a:latin typeface="Arial"/>
                <a:ea typeface="Microsoft YaHei"/>
              </a:rPr>
              <a:t>and</a:t>
            </a:r>
            <a:r>
              <a:rPr sz="1300" b="0">
                <a:solidFill>
                  <a:srgbClr val="3C3D41"/>
                </a:solidFill>
                <a:latin typeface="Arial"/>
                <a:ea typeface="Microsoft YaHei"/>
              </a:rPr>
              <a:t> </a:t>
            </a:r>
            <a:r>
              <a:rPr sz="1300" b="0">
                <a:solidFill>
                  <a:srgbClr val="4D4D50"/>
                </a:solidFill>
                <a:latin typeface="Arial"/>
                <a:ea typeface="Microsoft YaHei"/>
              </a:rPr>
              <a:t>pre-frailty</a:t>
            </a:r>
            <a:r>
              <a:rPr sz="1300" b="0">
                <a:solidFill>
                  <a:srgbClr val="525255"/>
                </a:solidFill>
                <a:latin typeface="Arial"/>
                <a:ea typeface="Microsoft YaHei"/>
              </a:rPr>
              <a:t> are</a:t>
            </a:r>
            <a:r>
              <a:rPr sz="1300" b="0">
                <a:solidFill>
                  <a:srgbClr val="323334"/>
                </a:solidFill>
                <a:latin typeface="Arial"/>
                <a:ea typeface="Microsoft YaHei"/>
              </a:rPr>
              <a:t> </a:t>
            </a:r>
            <a:r>
              <a:rPr sz="1300" b="0">
                <a:solidFill>
                  <a:srgbClr val="494A4D"/>
                </a:solidFill>
                <a:latin typeface="Arial"/>
                <a:ea typeface="Microsoft YaHei"/>
              </a:rPr>
              <a:t>common and</a:t>
            </a:r>
          </a:p>
          <a:p>
            <a:pPr algn="l">
              <a:lnSpc>
                <a:spcPts val="2000"/>
              </a:lnSpc>
              <a:spcBef>
                <a:spcPts val="0"/>
              </a:spcBef>
              <a:spcAft>
                <a:spcPts val="0"/>
              </a:spcAft>
            </a:pPr>
            <a:r>
              <a:rPr sz="1300" b="0">
                <a:solidFill>
                  <a:srgbClr val="4B4E4F"/>
                </a:solidFill>
                <a:latin typeface="Arial"/>
                <a:ea typeface="Microsoft YaHei"/>
              </a:rPr>
              <a:t>independently</a:t>
            </a:r>
            <a:r>
              <a:rPr sz="1300" b="0">
                <a:solidFill>
                  <a:srgbClr val="4F5052"/>
                </a:solidFill>
                <a:latin typeface="Arial"/>
                <a:ea typeface="Microsoft YaHei"/>
              </a:rPr>
              <a:t> associated </a:t>
            </a:r>
            <a:r>
              <a:rPr sz="1300" b="0">
                <a:solidFill>
                  <a:srgbClr val="3E3E41"/>
                </a:solidFill>
                <a:latin typeface="Arial"/>
                <a:ea typeface="Microsoft YaHei"/>
              </a:rPr>
              <a:t>with</a:t>
            </a:r>
            <a:r>
              <a:rPr sz="1300" b="0">
                <a:solidFill>
                  <a:srgbClr val="4E4F51"/>
                </a:solidFill>
                <a:latin typeface="Arial"/>
                <a:ea typeface="Microsoft YaHei"/>
              </a:rPr>
              <a:t> increased</a:t>
            </a:r>
          </a:p>
          <a:p>
            <a:pPr algn="l">
              <a:lnSpc>
                <a:spcPts val="2000"/>
              </a:lnSpc>
              <a:spcBef>
                <a:spcPts val="0"/>
              </a:spcBef>
              <a:spcAft>
                <a:spcPts val="0"/>
              </a:spcAft>
            </a:pPr>
            <a:r>
              <a:rPr sz="1300" b="0">
                <a:solidFill>
                  <a:srgbClr val="4A4B4F"/>
                </a:solidFill>
                <a:latin typeface="Arial"/>
                <a:ea typeface="Microsoft YaHei"/>
              </a:rPr>
              <a:t>all-cause</a:t>
            </a:r>
            <a:r>
              <a:rPr sz="1300" b="0">
                <a:solidFill>
                  <a:srgbClr val="98979C"/>
                </a:solidFill>
                <a:latin typeface="Arial"/>
                <a:ea typeface="Microsoft YaHei"/>
              </a:rPr>
              <a:t> </a:t>
            </a:r>
            <a:r>
              <a:rPr sz="1300" b="0">
                <a:solidFill>
                  <a:srgbClr val="424448"/>
                </a:solidFill>
                <a:latin typeface="Arial"/>
                <a:ea typeface="Microsoft YaHei"/>
              </a:rPr>
              <a:t>mortality</a:t>
            </a:r>
            <a:r>
              <a:rPr sz="1300" b="0">
                <a:solidFill>
                  <a:srgbClr val="38393E"/>
                </a:solidFill>
                <a:latin typeface="Arial"/>
                <a:ea typeface="Microsoft YaHei"/>
              </a:rPr>
              <a:t> in ATTR-CM</a:t>
            </a:r>
          </a:p>
        </p:txBody>
      </p:sp>
      <p:sp>
        <p:nvSpPr>
          <p:cNvPr id="21" name="TextBox 20"/>
          <p:cNvSpPr txBox="1"/>
          <p:nvPr/>
        </p:nvSpPr>
        <p:spPr>
          <a:xfrm>
            <a:off x="4743450" y="2305050"/>
            <a:ext cx="2889250" cy="419100"/>
          </a:xfrm>
          <a:prstGeom prst="rect">
            <a:avLst/>
          </a:prstGeom>
          <a:noFill/>
        </p:spPr>
        <p:txBody>
          <a:bodyPr wrap="none" lIns="0" tIns="0" rIns="0" bIns="0" anchor="ctr">
            <a:noAutofit/>
          </a:bodyPr>
          <a:lstStyle/>
          <a:p>
            <a:pPr algn="l">
              <a:lnSpc>
                <a:spcPts val="2000"/>
              </a:lnSpc>
              <a:spcBef>
                <a:spcPts val="0"/>
              </a:spcBef>
              <a:spcAft>
                <a:spcPts val="0"/>
              </a:spcAft>
            </a:pPr>
            <a:r>
              <a:rPr sz="1200" b="0">
                <a:solidFill>
                  <a:srgbClr val="4C4D50"/>
                </a:solidFill>
                <a:latin typeface="Arial"/>
                <a:ea typeface="Microsoft YaHei"/>
              </a:rPr>
              <a:t>Substantial</a:t>
            </a:r>
            <a:r>
              <a:rPr sz="1200" b="0">
                <a:solidFill>
                  <a:srgbClr val="7D7D81"/>
                </a:solidFill>
                <a:latin typeface="Arial"/>
                <a:ea typeface="Microsoft YaHei"/>
              </a:rPr>
              <a:t> </a:t>
            </a:r>
            <a:r>
              <a:rPr sz="1200" b="0">
                <a:solidFill>
                  <a:srgbClr val="4D4E50"/>
                </a:solidFill>
                <a:latin typeface="Arial"/>
                <a:ea typeface="Microsoft YaHei"/>
              </a:rPr>
              <a:t>heterogeneity from diverse</a:t>
            </a:r>
          </a:p>
          <a:p>
            <a:pPr algn="l">
              <a:lnSpc>
                <a:spcPts val="2000"/>
              </a:lnSpc>
              <a:spcBef>
                <a:spcPts val="0"/>
              </a:spcBef>
              <a:spcAft>
                <a:spcPts val="0"/>
              </a:spcAft>
            </a:pPr>
            <a:r>
              <a:rPr sz="1200" b="0">
                <a:solidFill>
                  <a:srgbClr val="4E5052"/>
                </a:solidFill>
                <a:latin typeface="Arial"/>
                <a:ea typeface="Microsoft YaHei"/>
              </a:rPr>
              <a:t>frailty tools and </a:t>
            </a:r>
            <a:r>
              <a:rPr sz="1200" b="0">
                <a:solidFill>
                  <a:srgbClr val="54575A"/>
                </a:solidFill>
                <a:latin typeface="Arial"/>
                <a:ea typeface="Microsoft YaHei"/>
              </a:rPr>
              <a:t>cutoffs (</a:t>
            </a:r>
            <a:r>
              <a:rPr sz="1200" b="0">
                <a:solidFill>
                  <a:srgbClr val="79797C"/>
                </a:solidFill>
                <a:latin typeface="Arial"/>
                <a:ea typeface="Microsoft YaHei"/>
              </a:rPr>
              <a:t>I²</a:t>
            </a:r>
            <a:r>
              <a:rPr sz="1200" b="0">
                <a:solidFill>
                  <a:srgbClr val="4F4E54"/>
                </a:solidFill>
                <a:latin typeface="Arial"/>
                <a:ea typeface="Microsoft YaHei"/>
              </a:rPr>
              <a:t> ~50–70%)</a:t>
            </a:r>
          </a:p>
        </p:txBody>
      </p:sp>
      <p:sp>
        <p:nvSpPr>
          <p:cNvPr id="22" name="TextBox 21"/>
          <p:cNvSpPr txBox="1"/>
          <p:nvPr/>
        </p:nvSpPr>
        <p:spPr>
          <a:xfrm>
            <a:off x="8578850" y="2317750"/>
            <a:ext cx="2844800" cy="438150"/>
          </a:xfrm>
          <a:prstGeom prst="rect">
            <a:avLst/>
          </a:prstGeom>
          <a:noFill/>
        </p:spPr>
        <p:txBody>
          <a:bodyPr wrap="none" lIns="0" tIns="0" rIns="0" bIns="0" anchor="ctr">
            <a:noAutofit/>
          </a:bodyPr>
          <a:lstStyle/>
          <a:p>
            <a:pPr algn="l">
              <a:lnSpc>
                <a:spcPts val="2100"/>
              </a:lnSpc>
              <a:spcBef>
                <a:spcPts val="0"/>
              </a:spcBef>
              <a:spcAft>
                <a:spcPts val="0"/>
              </a:spcAft>
            </a:pPr>
            <a:r>
              <a:rPr sz="1200" b="0">
                <a:solidFill>
                  <a:srgbClr val="474748"/>
                </a:solidFill>
                <a:latin typeface="Arial"/>
                <a:ea typeface="Microsoft YaHei"/>
              </a:rPr>
              <a:t>Standardize </a:t>
            </a:r>
            <a:r>
              <a:rPr sz="1200" b="0">
                <a:solidFill>
                  <a:srgbClr val="3E4144"/>
                </a:solidFill>
                <a:latin typeface="Arial"/>
                <a:ea typeface="Microsoft YaHei"/>
              </a:rPr>
              <a:t>frailty</a:t>
            </a:r>
            <a:r>
              <a:rPr sz="1200" b="0">
                <a:solidFill>
                  <a:srgbClr val="464749"/>
                </a:solidFill>
                <a:latin typeface="Arial"/>
                <a:ea typeface="Microsoft YaHei"/>
              </a:rPr>
              <a:t> instruments</a:t>
            </a:r>
            <a:r>
              <a:rPr sz="1200" b="0">
                <a:solidFill>
                  <a:srgbClr val="8D8C92"/>
                </a:solidFill>
                <a:latin typeface="Arial"/>
                <a:ea typeface="Microsoft YaHei"/>
              </a:rPr>
              <a:t> </a:t>
            </a:r>
            <a:r>
              <a:rPr sz="1200" b="0">
                <a:solidFill>
                  <a:srgbClr val="3F4043"/>
                </a:solidFill>
                <a:latin typeface="Arial"/>
                <a:ea typeface="Microsoft YaHei"/>
              </a:rPr>
              <a:t>across</a:t>
            </a:r>
          </a:p>
          <a:p>
            <a:pPr algn="l">
              <a:lnSpc>
                <a:spcPts val="2100"/>
              </a:lnSpc>
              <a:spcBef>
                <a:spcPts val="0"/>
              </a:spcBef>
              <a:spcAft>
                <a:spcPts val="0"/>
              </a:spcAft>
            </a:pPr>
            <a:r>
              <a:rPr sz="1200" b="0">
                <a:solidFill>
                  <a:srgbClr val="404145"/>
                </a:solidFill>
                <a:latin typeface="Arial"/>
                <a:ea typeface="Microsoft YaHei"/>
              </a:rPr>
              <a:t>future ATTR-CM studies</a:t>
            </a:r>
          </a:p>
        </p:txBody>
      </p:sp>
      <p:sp>
        <p:nvSpPr>
          <p:cNvPr id="23" name="TextBox 22"/>
          <p:cNvSpPr txBox="1"/>
          <p:nvPr/>
        </p:nvSpPr>
        <p:spPr>
          <a:xfrm>
            <a:off x="4743450" y="2921000"/>
            <a:ext cx="2851150" cy="711200"/>
          </a:xfrm>
          <a:prstGeom prst="rect">
            <a:avLst/>
          </a:prstGeom>
          <a:noFill/>
        </p:spPr>
        <p:txBody>
          <a:bodyPr wrap="none" lIns="0" tIns="0" rIns="0" bIns="0" anchor="ctr">
            <a:noAutofit/>
          </a:bodyPr>
          <a:lstStyle/>
          <a:p>
            <a:pPr algn="l">
              <a:lnSpc>
                <a:spcPts val="2050"/>
              </a:lnSpc>
              <a:spcBef>
                <a:spcPts val="0"/>
              </a:spcBef>
              <a:spcAft>
                <a:spcPts val="0"/>
              </a:spcAft>
            </a:pPr>
            <a:r>
              <a:rPr sz="1150" b="0">
                <a:solidFill>
                  <a:srgbClr val="3E4041"/>
                </a:solidFill>
                <a:latin typeface="Arial"/>
                <a:ea typeface="Microsoft YaHei"/>
              </a:rPr>
              <a:t>Small</a:t>
            </a:r>
            <a:r>
              <a:rPr sz="1150" b="0">
                <a:solidFill>
                  <a:srgbClr val="4E5053"/>
                </a:solidFill>
                <a:latin typeface="Arial"/>
                <a:ea typeface="Microsoft YaHei"/>
              </a:rPr>
              <a:t> </a:t>
            </a:r>
            <a:r>
              <a:rPr sz="1150" b="0">
                <a:solidFill>
                  <a:srgbClr val="505157"/>
                </a:solidFill>
                <a:latin typeface="Arial"/>
                <a:ea typeface="Microsoft YaHei"/>
              </a:rPr>
              <a:t>number</a:t>
            </a:r>
            <a:r>
              <a:rPr sz="1150" b="0">
                <a:solidFill>
                  <a:srgbClr val="525255"/>
                </a:solidFill>
                <a:latin typeface="Arial"/>
                <a:ea typeface="Microsoft YaHei"/>
              </a:rPr>
              <a:t> of studies (only </a:t>
            </a:r>
            <a:r>
              <a:rPr sz="1150" b="0">
                <a:solidFill>
                  <a:srgbClr val="2F2F34"/>
                </a:solidFill>
                <a:latin typeface="Arial"/>
                <a:ea typeface="Microsoft YaHei"/>
              </a:rPr>
              <a:t>6</a:t>
            </a:r>
          </a:p>
          <a:p>
            <a:pPr algn="l">
              <a:lnSpc>
                <a:spcPts val="2050"/>
              </a:lnSpc>
              <a:spcBef>
                <a:spcPts val="0"/>
              </a:spcBef>
              <a:spcAft>
                <a:spcPts val="0"/>
              </a:spcAft>
            </a:pPr>
            <a:r>
              <a:rPr sz="1150" b="0">
                <a:solidFill>
                  <a:srgbClr val="424447"/>
                </a:solidFill>
                <a:latin typeface="Arial"/>
                <a:ea typeface="Microsoft YaHei"/>
              </a:rPr>
              <a:t>reporting mortality</a:t>
            </a:r>
            <a:r>
              <a:rPr sz="1150" b="0">
                <a:solidFill>
                  <a:srgbClr val="6D6D6E"/>
                </a:solidFill>
                <a:latin typeface="Arial"/>
                <a:ea typeface="Microsoft YaHei"/>
              </a:rPr>
              <a:t>);</a:t>
            </a:r>
            <a:r>
              <a:rPr sz="1150" b="0">
                <a:solidFill>
                  <a:srgbClr val="46474A"/>
                </a:solidFill>
                <a:latin typeface="Arial"/>
                <a:ea typeface="Microsoft YaHei"/>
              </a:rPr>
              <a:t> </a:t>
            </a:r>
            <a:r>
              <a:rPr sz="1150" b="0">
                <a:solidFill>
                  <a:srgbClr val="4C4D51"/>
                </a:solidFill>
                <a:latin typeface="Arial"/>
                <a:ea typeface="Microsoft YaHei"/>
              </a:rPr>
              <a:t>formal </a:t>
            </a:r>
            <a:r>
              <a:rPr sz="1150" b="0">
                <a:solidFill>
                  <a:srgbClr val="434549"/>
                </a:solidFill>
                <a:latin typeface="Arial"/>
                <a:ea typeface="Microsoft YaHei"/>
              </a:rPr>
              <a:t>publication</a:t>
            </a:r>
          </a:p>
          <a:p>
            <a:pPr algn="l">
              <a:lnSpc>
                <a:spcPts val="2050"/>
              </a:lnSpc>
              <a:spcBef>
                <a:spcPts val="0"/>
              </a:spcBef>
              <a:spcAft>
                <a:spcPts val="0"/>
              </a:spcAft>
            </a:pPr>
            <a:r>
              <a:rPr sz="1150" b="0">
                <a:solidFill>
                  <a:srgbClr val="4B4B4E"/>
                </a:solidFill>
                <a:latin typeface="Arial"/>
                <a:ea typeface="Microsoft YaHei"/>
              </a:rPr>
              <a:t>bias testing</a:t>
            </a:r>
            <a:r>
              <a:rPr sz="1150" b="0">
                <a:solidFill>
                  <a:srgbClr val="4B4D50"/>
                </a:solidFill>
                <a:latin typeface="Arial"/>
                <a:ea typeface="Microsoft YaHei"/>
              </a:rPr>
              <a:t> not possible (k </a:t>
            </a:r>
            <a:r>
              <a:rPr sz="1150" b="0">
                <a:solidFill>
                  <a:srgbClr val="77787B"/>
                </a:solidFill>
                <a:latin typeface="Arial"/>
                <a:ea typeface="Microsoft YaHei"/>
              </a:rPr>
              <a:t>&lt;</a:t>
            </a:r>
            <a:r>
              <a:rPr sz="1150" b="0">
                <a:solidFill>
                  <a:srgbClr val="4B4C4E"/>
                </a:solidFill>
                <a:latin typeface="Arial"/>
                <a:ea typeface="Microsoft YaHei"/>
              </a:rPr>
              <a:t> </a:t>
            </a:r>
            <a:r>
              <a:rPr sz="1150" b="0">
                <a:solidFill>
                  <a:srgbClr val="47484C"/>
                </a:solidFill>
                <a:latin typeface="Arial"/>
                <a:ea typeface="Microsoft YaHei"/>
              </a:rPr>
              <a:t>10)</a:t>
            </a:r>
          </a:p>
        </p:txBody>
      </p:sp>
      <p:sp>
        <p:nvSpPr>
          <p:cNvPr id="24" name="TextBox 23"/>
          <p:cNvSpPr txBox="1"/>
          <p:nvPr/>
        </p:nvSpPr>
        <p:spPr>
          <a:xfrm>
            <a:off x="8458200" y="3003550"/>
            <a:ext cx="3143250" cy="774700"/>
          </a:xfrm>
          <a:prstGeom prst="rect">
            <a:avLst/>
          </a:prstGeom>
          <a:noFill/>
        </p:spPr>
        <p:txBody>
          <a:bodyPr wrap="none" lIns="0" tIns="0" rIns="0" bIns="0" anchor="ctr">
            <a:noAutofit/>
          </a:bodyPr>
          <a:lstStyle/>
          <a:p>
            <a:pPr algn="l">
              <a:lnSpc>
                <a:spcPts val="2300"/>
              </a:lnSpc>
              <a:spcBef>
                <a:spcPts val="0"/>
              </a:spcBef>
              <a:spcAft>
                <a:spcPts val="0"/>
              </a:spcAft>
            </a:pPr>
            <a:r>
              <a:rPr sz="1200" b="1">
                <a:solidFill>
                  <a:srgbClr val="08090F"/>
                </a:solidFill>
                <a:latin typeface="Arial"/>
                <a:ea typeface="Microsoft YaHei"/>
              </a:rPr>
              <a:t>•Investigate</a:t>
            </a:r>
            <a:r>
              <a:rPr sz="1200" b="0">
                <a:solidFill>
                  <a:srgbClr val="4F5154"/>
                </a:solidFill>
                <a:latin typeface="Arial"/>
                <a:ea typeface="Microsoft YaHei"/>
              </a:rPr>
              <a:t> frailty-targeted</a:t>
            </a:r>
            <a:r>
              <a:rPr sz="1200" b="0">
                <a:solidFill>
                  <a:srgbClr val="77777B"/>
                </a:solidFill>
                <a:latin typeface="Arial"/>
                <a:ea typeface="Microsoft YaHei"/>
              </a:rPr>
              <a:t> </a:t>
            </a:r>
            <a:r>
              <a:rPr sz="1200" b="0">
                <a:solidFill>
                  <a:srgbClr val="525155"/>
                </a:solidFill>
                <a:latin typeface="Arial"/>
                <a:ea typeface="Microsoft YaHei"/>
              </a:rPr>
              <a:t>interventions</a:t>
            </a:r>
          </a:p>
          <a:p>
            <a:pPr algn="l">
              <a:lnSpc>
                <a:spcPts val="2300"/>
              </a:lnSpc>
              <a:spcBef>
                <a:spcPts val="0"/>
              </a:spcBef>
              <a:spcAft>
                <a:spcPts val="0"/>
              </a:spcAft>
            </a:pPr>
            <a:r>
              <a:rPr sz="1200" b="0">
                <a:solidFill>
                  <a:srgbClr val="5A5A5C"/>
                </a:solidFill>
                <a:latin typeface="Arial"/>
                <a:ea typeface="Microsoft YaHei"/>
              </a:rPr>
              <a:t>(</a:t>
            </a:r>
            <a:r>
              <a:rPr sz="1200" b="0">
                <a:solidFill>
                  <a:srgbClr val="3F4248"/>
                </a:solidFill>
                <a:latin typeface="Arial"/>
                <a:ea typeface="Microsoft YaHei"/>
              </a:rPr>
              <a:t>structured</a:t>
            </a:r>
            <a:r>
              <a:rPr sz="1200" b="0">
                <a:solidFill>
                  <a:srgbClr val="808185"/>
                </a:solidFill>
                <a:latin typeface="Arial"/>
                <a:ea typeface="Microsoft YaHei"/>
              </a:rPr>
              <a:t> </a:t>
            </a:r>
            <a:r>
              <a:rPr sz="1200" b="0">
                <a:solidFill>
                  <a:srgbClr val="3F4143"/>
                </a:solidFill>
                <a:latin typeface="Arial"/>
                <a:ea typeface="Microsoft YaHei"/>
              </a:rPr>
              <a:t>exercise, nutritional</a:t>
            </a:r>
          </a:p>
          <a:p>
            <a:pPr algn="l">
              <a:lnSpc>
                <a:spcPts val="2300"/>
              </a:lnSpc>
              <a:spcBef>
                <a:spcPts val="0"/>
              </a:spcBef>
              <a:spcAft>
                <a:spcPts val="0"/>
              </a:spcAft>
            </a:pPr>
            <a:r>
              <a:rPr sz="1200" b="0">
                <a:solidFill>
                  <a:srgbClr val="424346"/>
                </a:solidFill>
                <a:latin typeface="Arial"/>
                <a:ea typeface="Microsoft YaHei"/>
              </a:rPr>
              <a:t>optimization, anti-sarcopenic </a:t>
            </a:r>
            <a:r>
              <a:rPr sz="1200" b="0">
                <a:solidFill>
                  <a:srgbClr val="414245"/>
                </a:solidFill>
                <a:latin typeface="Arial"/>
                <a:ea typeface="Microsoft YaHei"/>
              </a:rPr>
              <a:t>therapies)</a:t>
            </a:r>
          </a:p>
        </p:txBody>
      </p:sp>
      <p:sp>
        <p:nvSpPr>
          <p:cNvPr id="25" name="TextBox 24"/>
          <p:cNvSpPr txBox="1"/>
          <p:nvPr/>
        </p:nvSpPr>
        <p:spPr>
          <a:xfrm>
            <a:off x="654050" y="3149600"/>
            <a:ext cx="3162300" cy="673100"/>
          </a:xfrm>
          <a:prstGeom prst="rect">
            <a:avLst/>
          </a:prstGeom>
          <a:noFill/>
        </p:spPr>
        <p:txBody>
          <a:bodyPr wrap="none" lIns="0" tIns="0" rIns="0" bIns="0" anchor="ctr">
            <a:noAutofit/>
          </a:bodyPr>
          <a:lstStyle/>
          <a:p>
            <a:pPr algn="l">
              <a:lnSpc>
                <a:spcPts val="2050"/>
              </a:lnSpc>
              <a:spcBef>
                <a:spcPts val="0"/>
              </a:spcBef>
              <a:spcAft>
                <a:spcPts val="0"/>
              </a:spcAft>
            </a:pPr>
            <a:r>
              <a:rPr sz="1200" b="0">
                <a:solidFill>
                  <a:srgbClr val="4D4D50"/>
                </a:solidFill>
                <a:latin typeface="Arial"/>
                <a:ea typeface="Microsoft YaHei"/>
              </a:rPr>
              <a:t>Baseline and interval change in 6MWD </a:t>
            </a:r>
            <a:r>
              <a:rPr sz="1200" b="0">
                <a:solidFill>
                  <a:srgbClr val="505055"/>
                </a:solidFill>
                <a:latin typeface="Arial"/>
                <a:ea typeface="Microsoft YaHei"/>
              </a:rPr>
              <a:t>are</a:t>
            </a:r>
          </a:p>
          <a:p>
            <a:pPr algn="l">
              <a:lnSpc>
                <a:spcPts val="2050"/>
              </a:lnSpc>
              <a:spcBef>
                <a:spcPts val="0"/>
              </a:spcBef>
              <a:spcAft>
                <a:spcPts val="0"/>
              </a:spcAft>
            </a:pPr>
            <a:r>
              <a:rPr sz="1200" b="0">
                <a:solidFill>
                  <a:srgbClr val="4B4B4F"/>
                </a:solidFill>
                <a:latin typeface="Arial"/>
                <a:ea typeface="Microsoft YaHei"/>
              </a:rPr>
              <a:t>practical, </a:t>
            </a:r>
            <a:r>
              <a:rPr sz="1200" b="0">
                <a:solidFill>
                  <a:srgbClr val="47484B"/>
                </a:solidFill>
                <a:latin typeface="Arial"/>
                <a:ea typeface="Microsoft YaHei"/>
              </a:rPr>
              <a:t>objective </a:t>
            </a:r>
            <a:r>
              <a:rPr sz="1200" b="0">
                <a:solidFill>
                  <a:srgbClr val="47494A"/>
                </a:solidFill>
                <a:latin typeface="Arial"/>
                <a:ea typeface="Microsoft YaHei"/>
              </a:rPr>
              <a:t>functional</a:t>
            </a:r>
            <a:r>
              <a:rPr sz="1200" b="0">
                <a:solidFill>
                  <a:srgbClr val="424446"/>
                </a:solidFill>
                <a:latin typeface="Arial"/>
                <a:ea typeface="Microsoft YaHei"/>
              </a:rPr>
              <a:t> surrogates</a:t>
            </a:r>
          </a:p>
          <a:p>
            <a:pPr algn="l">
              <a:lnSpc>
                <a:spcPts val="2050"/>
              </a:lnSpc>
              <a:spcBef>
                <a:spcPts val="0"/>
              </a:spcBef>
              <a:spcAft>
                <a:spcPts val="0"/>
              </a:spcAft>
            </a:pPr>
            <a:r>
              <a:rPr sz="1200" b="0">
                <a:solidFill>
                  <a:srgbClr val="4B4D4F"/>
                </a:solidFill>
                <a:latin typeface="Arial"/>
                <a:ea typeface="Microsoft YaHei"/>
              </a:rPr>
              <a:t>that</a:t>
            </a:r>
            <a:r>
              <a:rPr sz="1200" b="0">
                <a:solidFill>
                  <a:srgbClr val="151419"/>
                </a:solidFill>
                <a:latin typeface="Arial"/>
                <a:ea typeface="Microsoft YaHei"/>
              </a:rPr>
              <a:t> </a:t>
            </a:r>
            <a:r>
              <a:rPr sz="1200" b="0">
                <a:solidFill>
                  <a:srgbClr val="44464A"/>
                </a:solidFill>
                <a:latin typeface="Arial"/>
                <a:ea typeface="Microsoft YaHei"/>
              </a:rPr>
              <a:t>predict</a:t>
            </a:r>
            <a:r>
              <a:rPr sz="1200" b="0">
                <a:solidFill>
                  <a:srgbClr val="3D3E40"/>
                </a:solidFill>
                <a:latin typeface="Arial"/>
                <a:ea typeface="Microsoft YaHei"/>
              </a:rPr>
              <a:t> </a:t>
            </a:r>
            <a:r>
              <a:rPr sz="1200" b="0">
                <a:solidFill>
                  <a:srgbClr val="515255"/>
                </a:solidFill>
                <a:latin typeface="Arial"/>
                <a:ea typeface="Microsoft YaHei"/>
              </a:rPr>
              <a:t>outcomes</a:t>
            </a:r>
          </a:p>
        </p:txBody>
      </p:sp>
      <p:sp>
        <p:nvSpPr>
          <p:cNvPr id="26" name="TextBox 25"/>
          <p:cNvSpPr txBox="1"/>
          <p:nvPr/>
        </p:nvSpPr>
        <p:spPr>
          <a:xfrm>
            <a:off x="4743450" y="3797300"/>
            <a:ext cx="2959100" cy="425450"/>
          </a:xfrm>
          <a:prstGeom prst="rect">
            <a:avLst/>
          </a:prstGeom>
          <a:noFill/>
        </p:spPr>
        <p:txBody>
          <a:bodyPr wrap="none" lIns="0" tIns="0" rIns="0" bIns="0" anchor="ctr">
            <a:noAutofit/>
          </a:bodyPr>
          <a:lstStyle/>
          <a:p>
            <a:pPr algn="l">
              <a:lnSpc>
                <a:spcPts val="2100"/>
              </a:lnSpc>
              <a:spcBef>
                <a:spcPts val="0"/>
              </a:spcBef>
              <a:spcAft>
                <a:spcPts val="0"/>
              </a:spcAft>
            </a:pPr>
            <a:r>
              <a:rPr sz="1150" b="0">
                <a:solidFill>
                  <a:srgbClr val="424344"/>
                </a:solidFill>
                <a:latin typeface="Arial"/>
                <a:ea typeface="Microsoft YaHei"/>
              </a:rPr>
              <a:t>Findings</a:t>
            </a:r>
            <a:r>
              <a:rPr sz="1150" b="0">
                <a:solidFill>
                  <a:srgbClr val="808083"/>
                </a:solidFill>
                <a:latin typeface="Arial"/>
                <a:ea typeface="Microsoft YaHei"/>
              </a:rPr>
              <a:t> </a:t>
            </a:r>
            <a:r>
              <a:rPr sz="1150" b="0">
                <a:solidFill>
                  <a:srgbClr val="404144"/>
                </a:solidFill>
                <a:latin typeface="Arial"/>
                <a:ea typeface="Microsoft YaHei"/>
              </a:rPr>
              <a:t>pertain to</a:t>
            </a:r>
            <a:r>
              <a:rPr sz="1150" b="0">
                <a:solidFill>
                  <a:srgbClr val="858587"/>
                </a:solidFill>
                <a:latin typeface="Arial"/>
                <a:ea typeface="Microsoft YaHei"/>
              </a:rPr>
              <a:t> </a:t>
            </a:r>
            <a:r>
              <a:rPr sz="1150" b="0">
                <a:solidFill>
                  <a:srgbClr val="494A4C"/>
                </a:solidFill>
                <a:latin typeface="Arial"/>
                <a:ea typeface="Microsoft YaHei"/>
              </a:rPr>
              <a:t>ATTR-CM; insufficient</a:t>
            </a:r>
          </a:p>
          <a:p>
            <a:pPr algn="l">
              <a:lnSpc>
                <a:spcPts val="2100"/>
              </a:lnSpc>
              <a:spcBef>
                <a:spcPts val="0"/>
              </a:spcBef>
              <a:spcAft>
                <a:spcPts val="0"/>
              </a:spcAft>
            </a:pPr>
            <a:r>
              <a:rPr sz="1150" b="0">
                <a:solidFill>
                  <a:srgbClr val="49494D"/>
                </a:solidFill>
                <a:latin typeface="Arial"/>
                <a:ea typeface="Microsoft YaHei"/>
              </a:rPr>
              <a:t>AL amyloidosis data to generalize</a:t>
            </a:r>
          </a:p>
        </p:txBody>
      </p:sp>
      <p:sp>
        <p:nvSpPr>
          <p:cNvPr id="27" name="TextBox 26"/>
          <p:cNvSpPr txBox="1"/>
          <p:nvPr/>
        </p:nvSpPr>
        <p:spPr>
          <a:xfrm>
            <a:off x="660400" y="3994150"/>
            <a:ext cx="3054350" cy="685800"/>
          </a:xfrm>
          <a:prstGeom prst="rect">
            <a:avLst/>
          </a:prstGeom>
          <a:noFill/>
        </p:spPr>
        <p:txBody>
          <a:bodyPr wrap="none" lIns="0" tIns="0" rIns="0" bIns="0" anchor="ctr">
            <a:noAutofit/>
          </a:bodyPr>
          <a:lstStyle/>
          <a:p>
            <a:pPr algn="l">
              <a:lnSpc>
                <a:spcPts val="2000"/>
              </a:lnSpc>
              <a:spcBef>
                <a:spcPts val="0"/>
              </a:spcBef>
              <a:spcAft>
                <a:spcPts val="0"/>
              </a:spcAft>
            </a:pPr>
            <a:r>
              <a:rPr sz="1150" b="0">
                <a:solidFill>
                  <a:srgbClr val="56585A"/>
                </a:solidFill>
                <a:latin typeface="Arial"/>
                <a:ea typeface="Microsoft YaHei"/>
              </a:rPr>
              <a:t>Frailty</a:t>
            </a:r>
            <a:r>
              <a:rPr sz="1150" b="0">
                <a:solidFill>
                  <a:srgbClr val="515356"/>
                </a:solidFill>
                <a:latin typeface="Arial"/>
                <a:ea typeface="Microsoft YaHei"/>
              </a:rPr>
              <a:t> is associated</a:t>
            </a:r>
            <a:r>
              <a:rPr sz="1150" b="0">
                <a:solidFill>
                  <a:srgbClr val="4F5053"/>
                </a:solidFill>
                <a:latin typeface="Arial"/>
                <a:ea typeface="Microsoft YaHei"/>
              </a:rPr>
              <a:t> with poorer</a:t>
            </a:r>
            <a:r>
              <a:rPr sz="1150" b="0">
                <a:solidFill>
                  <a:srgbClr val="6F7072"/>
                </a:solidFill>
                <a:latin typeface="Arial"/>
                <a:ea typeface="Microsoft YaHei"/>
              </a:rPr>
              <a:t> </a:t>
            </a:r>
            <a:r>
              <a:rPr sz="1150" b="0">
                <a:solidFill>
                  <a:srgbClr val="494A4E"/>
                </a:solidFill>
                <a:latin typeface="Arial"/>
                <a:ea typeface="Microsoft YaHei"/>
              </a:rPr>
              <a:t>quality </a:t>
            </a:r>
            <a:r>
              <a:rPr sz="1150" b="0">
                <a:solidFill>
                  <a:srgbClr val="55575B"/>
                </a:solidFill>
                <a:latin typeface="Arial"/>
                <a:ea typeface="Microsoft YaHei"/>
              </a:rPr>
              <a:t>of</a:t>
            </a:r>
          </a:p>
          <a:p>
            <a:pPr algn="l">
              <a:lnSpc>
                <a:spcPts val="2000"/>
              </a:lnSpc>
              <a:spcBef>
                <a:spcPts val="0"/>
              </a:spcBef>
              <a:spcAft>
                <a:spcPts val="0"/>
              </a:spcAft>
            </a:pPr>
            <a:r>
              <a:rPr sz="1150" b="0">
                <a:solidFill>
                  <a:srgbClr val="505256"/>
                </a:solidFill>
                <a:latin typeface="Arial"/>
                <a:ea typeface="Microsoft YaHei"/>
              </a:rPr>
              <a:t>life</a:t>
            </a:r>
            <a:r>
              <a:rPr sz="1150" b="0">
                <a:solidFill>
                  <a:srgbClr val="47474B"/>
                </a:solidFill>
                <a:latin typeface="Arial"/>
                <a:ea typeface="Microsoft YaHei"/>
              </a:rPr>
              <a:t> and reduced access to disease</a:t>
            </a:r>
          </a:p>
          <a:p>
            <a:pPr algn="l">
              <a:lnSpc>
                <a:spcPts val="2000"/>
              </a:lnSpc>
              <a:spcBef>
                <a:spcPts val="0"/>
              </a:spcBef>
              <a:spcAft>
                <a:spcPts val="0"/>
              </a:spcAft>
            </a:pPr>
            <a:r>
              <a:rPr sz="1150" b="0">
                <a:solidFill>
                  <a:srgbClr val="49494C"/>
                </a:solidFill>
                <a:latin typeface="Arial"/>
                <a:ea typeface="Microsoft YaHei"/>
              </a:rPr>
              <a:t>modifying </a:t>
            </a:r>
            <a:r>
              <a:rPr sz="1150" b="0">
                <a:solidFill>
                  <a:srgbClr val="4F5052"/>
                </a:solidFill>
                <a:latin typeface="Arial"/>
                <a:ea typeface="Microsoft YaHei"/>
              </a:rPr>
              <a:t>therapy</a:t>
            </a:r>
          </a:p>
        </p:txBody>
      </p:sp>
      <p:sp>
        <p:nvSpPr>
          <p:cNvPr id="28" name="TextBox 27"/>
          <p:cNvSpPr txBox="1"/>
          <p:nvPr/>
        </p:nvSpPr>
        <p:spPr>
          <a:xfrm>
            <a:off x="8578850" y="4013200"/>
            <a:ext cx="3073400" cy="450850"/>
          </a:xfrm>
          <a:prstGeom prst="rect">
            <a:avLst/>
          </a:prstGeom>
          <a:noFill/>
        </p:spPr>
        <p:txBody>
          <a:bodyPr wrap="none" lIns="0" tIns="0" rIns="0" bIns="0" anchor="ctr">
            <a:noAutofit/>
          </a:bodyPr>
          <a:lstStyle/>
          <a:p>
            <a:pPr algn="l">
              <a:lnSpc>
                <a:spcPts val="2200"/>
              </a:lnSpc>
              <a:spcBef>
                <a:spcPts val="0"/>
              </a:spcBef>
              <a:spcAft>
                <a:spcPts val="0"/>
              </a:spcAft>
            </a:pPr>
            <a:r>
              <a:rPr sz="1200" b="0">
                <a:solidFill>
                  <a:srgbClr val="4D4E50"/>
                </a:solidFill>
                <a:latin typeface="Arial"/>
                <a:ea typeface="Microsoft YaHei"/>
              </a:rPr>
              <a:t>Extend</a:t>
            </a:r>
            <a:r>
              <a:rPr sz="1200" b="0">
                <a:solidFill>
                  <a:srgbClr val="525353"/>
                </a:solidFill>
                <a:latin typeface="Arial"/>
                <a:ea typeface="Microsoft YaHei"/>
              </a:rPr>
              <a:t> serial</a:t>
            </a:r>
            <a:r>
              <a:rPr sz="1200" b="0">
                <a:solidFill>
                  <a:srgbClr val="5E6064"/>
                </a:solidFill>
                <a:latin typeface="Arial"/>
                <a:ea typeface="Microsoft YaHei"/>
              </a:rPr>
              <a:t> </a:t>
            </a:r>
            <a:r>
              <a:rPr sz="1200" b="0">
                <a:solidFill>
                  <a:srgbClr val="4C4E50"/>
                </a:solidFill>
                <a:latin typeface="Arial"/>
                <a:ea typeface="Microsoft YaHei"/>
              </a:rPr>
              <a:t>frailty assessment</a:t>
            </a:r>
            <a:r>
              <a:rPr sz="1200" b="0">
                <a:solidFill>
                  <a:srgbClr val="4B4C4F"/>
                </a:solidFill>
                <a:latin typeface="Arial"/>
                <a:ea typeface="Microsoft YaHei"/>
              </a:rPr>
              <a:t> and study</a:t>
            </a:r>
          </a:p>
          <a:p>
            <a:pPr algn="l">
              <a:lnSpc>
                <a:spcPts val="2200"/>
              </a:lnSpc>
              <a:spcBef>
                <a:spcPts val="0"/>
              </a:spcBef>
              <a:spcAft>
                <a:spcPts val="0"/>
              </a:spcAft>
            </a:pPr>
            <a:r>
              <a:rPr sz="1200" b="0">
                <a:solidFill>
                  <a:srgbClr val="4D5052"/>
                </a:solidFill>
                <a:latin typeface="Arial"/>
                <a:ea typeface="Microsoft YaHei"/>
              </a:rPr>
              <a:t>frailty</a:t>
            </a:r>
            <a:r>
              <a:rPr sz="1200" b="0">
                <a:solidFill>
                  <a:srgbClr val="262428"/>
                </a:solidFill>
                <a:latin typeface="Arial"/>
                <a:ea typeface="Microsoft YaHei"/>
              </a:rPr>
              <a:t> </a:t>
            </a:r>
            <a:r>
              <a:rPr sz="1200" b="0">
                <a:solidFill>
                  <a:srgbClr val="717274"/>
                </a:solidFill>
                <a:latin typeface="Arial"/>
                <a:ea typeface="Microsoft YaHei"/>
              </a:rPr>
              <a:t>in</a:t>
            </a:r>
            <a:r>
              <a:rPr sz="1200" b="0">
                <a:solidFill>
                  <a:srgbClr val="8E8F92"/>
                </a:solidFill>
                <a:latin typeface="Arial"/>
                <a:ea typeface="Microsoft YaHei"/>
              </a:rPr>
              <a:t> </a:t>
            </a:r>
            <a:r>
              <a:rPr sz="1200" b="0">
                <a:solidFill>
                  <a:srgbClr val="6D6D71"/>
                </a:solidFill>
                <a:latin typeface="Arial"/>
                <a:ea typeface="Microsoft YaHei"/>
              </a:rPr>
              <a:t>AL</a:t>
            </a:r>
            <a:r>
              <a:rPr sz="1200" b="0">
                <a:solidFill>
                  <a:srgbClr val="4F4E50"/>
                </a:solidFill>
                <a:latin typeface="Arial"/>
                <a:ea typeface="Microsoft YaHei"/>
              </a:rPr>
              <a:t> </a:t>
            </a:r>
            <a:r>
              <a:rPr sz="1200" b="0">
                <a:solidFill>
                  <a:srgbClr val="424246"/>
                </a:solidFill>
                <a:latin typeface="Arial"/>
                <a:ea typeface="Microsoft YaHei"/>
              </a:rPr>
              <a:t>amyloidosis</a:t>
            </a:r>
            <a:r>
              <a:rPr sz="1200" b="0">
                <a:solidFill>
                  <a:srgbClr val="2E3032"/>
                </a:solidFill>
                <a:latin typeface="Arial"/>
                <a:ea typeface="Microsoft YaHei"/>
              </a:rPr>
              <a:t> </a:t>
            </a:r>
            <a:r>
              <a:rPr sz="1200" b="0">
                <a:solidFill>
                  <a:srgbClr val="484C4D"/>
                </a:solidFill>
                <a:latin typeface="Arial"/>
                <a:ea typeface="Microsoft YaHei"/>
              </a:rPr>
              <a:t>and</a:t>
            </a:r>
            <a:r>
              <a:rPr sz="1200" b="0">
                <a:solidFill>
                  <a:srgbClr val="303234"/>
                </a:solidFill>
                <a:latin typeface="Arial"/>
                <a:ea typeface="Microsoft YaHei"/>
              </a:rPr>
              <a:t> </a:t>
            </a:r>
            <a:r>
              <a:rPr sz="1200" b="0">
                <a:solidFill>
                  <a:srgbClr val="444448"/>
                </a:solidFill>
                <a:latin typeface="Arial"/>
                <a:ea typeface="Microsoft YaHei"/>
              </a:rPr>
              <a:t>female</a:t>
            </a:r>
          </a:p>
        </p:txBody>
      </p:sp>
      <p:sp>
        <p:nvSpPr>
          <p:cNvPr id="29" name="TextBox 28"/>
          <p:cNvSpPr txBox="1"/>
          <p:nvPr/>
        </p:nvSpPr>
        <p:spPr>
          <a:xfrm>
            <a:off x="4743450" y="4425950"/>
            <a:ext cx="2838450" cy="431800"/>
          </a:xfrm>
          <a:prstGeom prst="rect">
            <a:avLst/>
          </a:prstGeom>
          <a:noFill/>
        </p:spPr>
        <p:txBody>
          <a:bodyPr wrap="none" lIns="0" tIns="0" rIns="0" bIns="0" anchor="ctr">
            <a:noAutofit/>
          </a:bodyPr>
          <a:lstStyle/>
          <a:p>
            <a:pPr algn="l">
              <a:lnSpc>
                <a:spcPts val="2150"/>
              </a:lnSpc>
              <a:spcBef>
                <a:spcPts val="0"/>
              </a:spcBef>
              <a:spcAft>
                <a:spcPts val="0"/>
              </a:spcAft>
            </a:pPr>
            <a:r>
              <a:rPr sz="1200" b="0">
                <a:solidFill>
                  <a:srgbClr val="4B4C4E"/>
                </a:solidFill>
                <a:latin typeface="Arial"/>
                <a:ea typeface="Microsoft YaHei"/>
              </a:rPr>
              <a:t>Male-predominant cohorts (87.3%) </a:t>
            </a:r>
            <a:r>
              <a:rPr sz="1200" b="0">
                <a:solidFill>
                  <a:srgbClr val="4F4F53"/>
                </a:solidFill>
                <a:latin typeface="Arial"/>
                <a:ea typeface="Microsoft YaHei"/>
              </a:rPr>
              <a:t>limit</a:t>
            </a:r>
          </a:p>
          <a:p>
            <a:pPr algn="l">
              <a:lnSpc>
                <a:spcPts val="2150"/>
              </a:lnSpc>
              <a:spcBef>
                <a:spcPts val="0"/>
              </a:spcBef>
              <a:spcAft>
                <a:spcPts val="0"/>
              </a:spcAft>
            </a:pPr>
            <a:r>
              <a:rPr sz="1200" b="0">
                <a:solidFill>
                  <a:srgbClr val="454549"/>
                </a:solidFill>
                <a:latin typeface="Arial"/>
                <a:ea typeface="Microsoft YaHei"/>
              </a:rPr>
              <a:t>generalizability to women</a:t>
            </a:r>
          </a:p>
        </p:txBody>
      </p:sp>
      <p:sp>
        <p:nvSpPr>
          <p:cNvPr id="30" name="TextBox 29"/>
          <p:cNvSpPr txBox="1"/>
          <p:nvPr/>
        </p:nvSpPr>
        <p:spPr>
          <a:xfrm>
            <a:off x="8585200" y="4597400"/>
            <a:ext cx="615950" cy="203200"/>
          </a:xfrm>
          <a:prstGeom prst="rect">
            <a:avLst/>
          </a:prstGeom>
          <a:noFill/>
        </p:spPr>
        <p:txBody>
          <a:bodyPr wrap="none" lIns="0" tIns="0" rIns="0" bIns="0" anchor="ctr">
            <a:noAutofit/>
          </a:bodyPr>
          <a:lstStyle/>
          <a:p>
            <a:pPr algn="l"/>
            <a:r>
              <a:rPr sz="1200" b="0">
                <a:solidFill>
                  <a:srgbClr val="414245"/>
                </a:solidFill>
                <a:latin typeface="Arial"/>
                <a:ea typeface="Microsoft YaHei"/>
              </a:rPr>
              <a:t>patients</a:t>
            </a:r>
          </a:p>
        </p:txBody>
      </p:sp>
      <p:sp>
        <p:nvSpPr>
          <p:cNvPr id="31" name="TextBox 30"/>
          <p:cNvSpPr txBox="1"/>
          <p:nvPr/>
        </p:nvSpPr>
        <p:spPr>
          <a:xfrm>
            <a:off x="654050" y="4819650"/>
            <a:ext cx="2533650" cy="1054100"/>
          </a:xfrm>
          <a:prstGeom prst="rect">
            <a:avLst/>
          </a:prstGeom>
          <a:noFill/>
        </p:spPr>
        <p:txBody>
          <a:bodyPr wrap="none" lIns="0" tIns="0" rIns="0" bIns="0" anchor="ctr">
            <a:noAutofit/>
          </a:bodyPr>
          <a:lstStyle/>
          <a:p>
            <a:pPr algn="l">
              <a:lnSpc>
                <a:spcPts val="1800"/>
              </a:lnSpc>
              <a:spcBef>
                <a:spcPts val="0"/>
              </a:spcBef>
              <a:spcAft>
                <a:spcPts val="0"/>
              </a:spcAft>
            </a:pPr>
            <a:r>
              <a:rPr sz="1300" b="0">
                <a:solidFill>
                  <a:srgbClr val="3C3C3E"/>
                </a:solidFill>
                <a:latin typeface="Arial"/>
                <a:ea typeface="Microsoft YaHei"/>
              </a:rPr>
              <a:t>Findings support</a:t>
            </a:r>
            <a:r>
              <a:rPr sz="1300" b="0">
                <a:solidFill>
                  <a:srgbClr val="3F3F42"/>
                </a:solidFill>
                <a:latin typeface="Arial"/>
                <a:ea typeface="Microsoft YaHei"/>
              </a:rPr>
              <a:t> </a:t>
            </a:r>
            <a:r>
              <a:rPr sz="1300" b="0">
                <a:solidFill>
                  <a:srgbClr val="3E3D42"/>
                </a:solidFill>
                <a:latin typeface="Arial"/>
                <a:ea typeface="Microsoft YaHei"/>
              </a:rPr>
              <a:t>incorporating</a:t>
            </a:r>
          </a:p>
          <a:p>
            <a:pPr algn="l">
              <a:lnSpc>
                <a:spcPts val="1800"/>
              </a:lnSpc>
              <a:spcBef>
                <a:spcPts val="0"/>
              </a:spcBef>
              <a:spcAft>
                <a:spcPts val="0"/>
              </a:spcAft>
            </a:pPr>
            <a:r>
              <a:rPr sz="1300" b="0">
                <a:solidFill>
                  <a:srgbClr val="4E5051"/>
                </a:solidFill>
                <a:latin typeface="Arial"/>
                <a:ea typeface="Microsoft YaHei"/>
              </a:rPr>
              <a:t>standardized</a:t>
            </a:r>
            <a:r>
              <a:rPr sz="1300" b="0">
                <a:solidFill>
                  <a:srgbClr val="757478"/>
                </a:solidFill>
                <a:latin typeface="Arial"/>
                <a:ea typeface="Microsoft YaHei"/>
              </a:rPr>
              <a:t> </a:t>
            </a:r>
            <a:r>
              <a:rPr sz="1300" b="0">
                <a:solidFill>
                  <a:srgbClr val="585A5B"/>
                </a:solidFill>
                <a:latin typeface="Arial"/>
                <a:ea typeface="Microsoft YaHei"/>
              </a:rPr>
              <a:t>frailty</a:t>
            </a:r>
            <a:r>
              <a:rPr sz="1300" b="0">
                <a:solidFill>
                  <a:srgbClr val="4C4C4F"/>
                </a:solidFill>
                <a:latin typeface="Arial"/>
                <a:ea typeface="Microsoft YaHei"/>
              </a:rPr>
              <a:t> assessment</a:t>
            </a:r>
          </a:p>
          <a:p>
            <a:pPr algn="l">
              <a:lnSpc>
                <a:spcPts val="1800"/>
              </a:lnSpc>
              <a:spcBef>
                <a:spcPts val="0"/>
              </a:spcBef>
              <a:spcAft>
                <a:spcPts val="0"/>
              </a:spcAft>
            </a:pPr>
            <a:r>
              <a:rPr sz="1300" b="0">
                <a:solidFill>
                  <a:srgbClr val="4D4E51"/>
                </a:solidFill>
                <a:latin typeface="Arial"/>
                <a:ea typeface="Microsoft YaHei"/>
              </a:rPr>
              <a:t>(CFS</a:t>
            </a:r>
            <a:r>
              <a:rPr sz="1300" b="0">
                <a:solidFill>
                  <a:srgbClr val="4B4C4F"/>
                </a:solidFill>
                <a:latin typeface="Arial"/>
                <a:ea typeface="Microsoft YaHei"/>
              </a:rPr>
              <a:t> ± 6MWD) </a:t>
            </a:r>
            <a:r>
              <a:rPr sz="1300" b="0">
                <a:solidFill>
                  <a:srgbClr val="4E4F51"/>
                </a:solidFill>
                <a:latin typeface="Arial"/>
                <a:ea typeface="Microsoft YaHei"/>
              </a:rPr>
              <a:t>alongside </a:t>
            </a:r>
            <a:r>
              <a:rPr sz="1300" b="0">
                <a:solidFill>
                  <a:srgbClr val="45454A"/>
                </a:solidFill>
                <a:latin typeface="Arial"/>
                <a:ea typeface="Microsoft YaHei"/>
              </a:rPr>
              <a:t>National</a:t>
            </a:r>
          </a:p>
          <a:p>
            <a:pPr algn="l">
              <a:lnSpc>
                <a:spcPts val="1800"/>
              </a:lnSpc>
              <a:spcBef>
                <a:spcPts val="0"/>
              </a:spcBef>
              <a:spcAft>
                <a:spcPts val="0"/>
              </a:spcAft>
            </a:pPr>
            <a:r>
              <a:rPr sz="1300" b="0">
                <a:solidFill>
                  <a:srgbClr val="4D4F51"/>
                </a:solidFill>
                <a:latin typeface="Arial"/>
                <a:ea typeface="Microsoft YaHei"/>
              </a:rPr>
              <a:t>Amyloidosis Centre</a:t>
            </a:r>
            <a:r>
              <a:rPr sz="1300" b="0">
                <a:solidFill>
                  <a:srgbClr val="4A4B4D"/>
                </a:solidFill>
                <a:latin typeface="Arial"/>
                <a:ea typeface="Microsoft YaHei"/>
              </a:rPr>
              <a:t> staging</a:t>
            </a:r>
            <a:r>
              <a:rPr sz="1300" b="0">
                <a:solidFill>
                  <a:srgbClr val="4F4E51"/>
                </a:solidFill>
                <a:latin typeface="Arial"/>
                <a:ea typeface="Microsoft YaHei"/>
              </a:rPr>
              <a:t> into</a:t>
            </a:r>
          </a:p>
          <a:p>
            <a:pPr algn="l">
              <a:lnSpc>
                <a:spcPts val="1800"/>
              </a:lnSpc>
              <a:spcBef>
                <a:spcPts val="0"/>
              </a:spcBef>
              <a:spcAft>
                <a:spcPts val="0"/>
              </a:spcAft>
            </a:pPr>
            <a:r>
              <a:rPr sz="1300" b="0">
                <a:solidFill>
                  <a:srgbClr val="434246"/>
                </a:solidFill>
                <a:latin typeface="Arial"/>
                <a:ea typeface="Microsoft YaHei"/>
              </a:rPr>
              <a:t>routine ATTR</a:t>
            </a:r>
            <a:r>
              <a:rPr sz="1300" b="0">
                <a:solidFill>
                  <a:srgbClr val="303133"/>
                </a:solidFill>
                <a:latin typeface="Arial"/>
                <a:ea typeface="Microsoft YaHei"/>
              </a:rPr>
              <a:t>-CM</a:t>
            </a:r>
            <a:r>
              <a:rPr sz="1300" b="0">
                <a:solidFill>
                  <a:srgbClr val="444447"/>
                </a:solidFill>
                <a:latin typeface="Arial"/>
                <a:ea typeface="Microsoft YaHei"/>
              </a:rPr>
              <a:t> </a:t>
            </a:r>
            <a:r>
              <a:rPr sz="1300" b="0">
                <a:solidFill>
                  <a:srgbClr val="434246"/>
                </a:solidFill>
                <a:latin typeface="Arial"/>
                <a:ea typeface="Microsoft YaHei"/>
              </a:rPr>
              <a:t>care</a:t>
            </a:r>
          </a:p>
        </p:txBody>
      </p:sp>
      <p:sp>
        <p:nvSpPr>
          <p:cNvPr id="32" name="TextBox 31"/>
          <p:cNvSpPr txBox="1"/>
          <p:nvPr/>
        </p:nvSpPr>
        <p:spPr>
          <a:xfrm>
            <a:off x="4737100" y="5060950"/>
            <a:ext cx="2724150" cy="723900"/>
          </a:xfrm>
          <a:prstGeom prst="rect">
            <a:avLst/>
          </a:prstGeom>
          <a:noFill/>
        </p:spPr>
        <p:txBody>
          <a:bodyPr wrap="none" lIns="0" tIns="0" rIns="0" bIns="0" anchor="ctr">
            <a:noAutofit/>
          </a:bodyPr>
          <a:lstStyle/>
          <a:p>
            <a:pPr algn="l">
              <a:lnSpc>
                <a:spcPts val="2150"/>
              </a:lnSpc>
              <a:spcBef>
                <a:spcPts val="0"/>
              </a:spcBef>
              <a:spcAft>
                <a:spcPts val="0"/>
              </a:spcAft>
            </a:pPr>
            <a:r>
              <a:rPr sz="1200" b="0">
                <a:solidFill>
                  <a:srgbClr val="494A4E"/>
                </a:solidFill>
                <a:latin typeface="Arial"/>
                <a:ea typeface="Microsoft YaHei"/>
              </a:rPr>
              <a:t>Frailty assessed cross-sectionally in</a:t>
            </a:r>
          </a:p>
          <a:p>
            <a:pPr algn="l">
              <a:lnSpc>
                <a:spcPts val="2150"/>
              </a:lnSpc>
              <a:spcBef>
                <a:spcPts val="0"/>
              </a:spcBef>
              <a:spcAft>
                <a:spcPts val="0"/>
              </a:spcAft>
            </a:pPr>
            <a:r>
              <a:rPr sz="1200" b="0">
                <a:solidFill>
                  <a:srgbClr val="4A4A4D"/>
                </a:solidFill>
                <a:latin typeface="Arial"/>
                <a:ea typeface="Microsoft YaHei"/>
              </a:rPr>
              <a:t>most </a:t>
            </a:r>
            <a:r>
              <a:rPr sz="1200" b="0">
                <a:solidFill>
                  <a:srgbClr val="4D4E4F"/>
                </a:solidFill>
                <a:latin typeface="Arial"/>
                <a:ea typeface="Microsoft YaHei"/>
              </a:rPr>
              <a:t>studies,</a:t>
            </a:r>
            <a:r>
              <a:rPr sz="1200" b="0">
                <a:solidFill>
                  <a:srgbClr val="969697"/>
                </a:solidFill>
                <a:latin typeface="Arial"/>
                <a:ea typeface="Microsoft YaHei"/>
              </a:rPr>
              <a:t> </a:t>
            </a:r>
            <a:r>
              <a:rPr sz="1200" b="0">
                <a:solidFill>
                  <a:srgbClr val="424245"/>
                </a:solidFill>
                <a:latin typeface="Arial"/>
                <a:ea typeface="Microsoft YaHei"/>
              </a:rPr>
              <a:t>limiting</a:t>
            </a:r>
            <a:r>
              <a:rPr sz="1200" b="0">
                <a:solidFill>
                  <a:srgbClr val="4A494D"/>
                </a:solidFill>
                <a:latin typeface="Arial"/>
                <a:ea typeface="Microsoft YaHei"/>
              </a:rPr>
              <a:t> analysis of</a:t>
            </a:r>
          </a:p>
          <a:p>
            <a:pPr algn="l">
              <a:lnSpc>
                <a:spcPts val="2150"/>
              </a:lnSpc>
              <a:spcBef>
                <a:spcPts val="0"/>
              </a:spcBef>
              <a:spcAft>
                <a:spcPts val="0"/>
              </a:spcAft>
            </a:pPr>
            <a:r>
              <a:rPr sz="1200" b="0">
                <a:solidFill>
                  <a:srgbClr val="49484C"/>
                </a:solidFill>
                <a:latin typeface="Arial"/>
                <a:ea typeface="Microsoft YaHei"/>
              </a:rPr>
              <a:t>temporal</a:t>
            </a:r>
            <a:r>
              <a:rPr sz="1200" b="0">
                <a:solidFill>
                  <a:srgbClr val="47484C"/>
                </a:solidFill>
                <a:latin typeface="Arial"/>
                <a:ea typeface="Microsoft YaHei"/>
              </a:rPr>
              <a:t> change</a:t>
            </a:r>
          </a:p>
        </p:txBody>
      </p:sp>
      <p:sp>
        <p:nvSpPr>
          <p:cNvPr id="33" name="TextBox 32"/>
          <p:cNvSpPr txBox="1"/>
          <p:nvPr/>
        </p:nvSpPr>
        <p:spPr>
          <a:xfrm>
            <a:off x="3486150" y="6286500"/>
            <a:ext cx="5175250" cy="158750"/>
          </a:xfrm>
          <a:prstGeom prst="rect">
            <a:avLst/>
          </a:prstGeom>
          <a:noFill/>
        </p:spPr>
        <p:txBody>
          <a:bodyPr wrap="none" lIns="0" tIns="0" rIns="0" bIns="0" anchor="ctr">
            <a:noAutofit/>
          </a:bodyPr>
          <a:lstStyle/>
          <a:p>
            <a:pPr algn="l"/>
            <a:r>
              <a:rPr sz="1300" b="0">
                <a:solidFill>
                  <a:srgbClr val="363536"/>
                </a:solidFill>
                <a:latin typeface="Arial"/>
                <a:ea typeface="Microsoft YaHei"/>
              </a:rPr>
              <a:t>Committed to </a:t>
            </a:r>
            <a:r>
              <a:rPr sz="1300" b="0">
                <a:solidFill>
                  <a:srgbClr val="383838"/>
                </a:solidFill>
                <a:latin typeface="Arial"/>
                <a:ea typeface="Microsoft YaHei"/>
              </a:rPr>
              <a:t>advancing knowledge and improving patient outcomes.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12.png"/>
          <p:cNvPicPr>
            <a:picLocks noChangeAspect="1"/>
          </p:cNvPicPr>
          <p:nvPr/>
        </p:nvPicPr>
        <p:blipFill>
          <a:blip r:embed="rId3"/>
          <a:stretch>
            <a:fillRect/>
          </a:stretch>
        </p:blipFill>
        <p:spPr>
          <a:xfrm>
            <a:off x="0" y="0"/>
            <a:ext cx="12192000" cy="6858000"/>
          </a:xfrm>
          <a:prstGeom prst="rect">
            <a:avLst/>
          </a:prstGeom>
        </p:spPr>
      </p:pic>
      <p:pic>
        <p:nvPicPr>
          <p:cNvPr id="3" name="Picture 2" descr="el_12_0.png"/>
          <p:cNvPicPr>
            <a:picLocks noChangeAspect="1"/>
          </p:cNvPicPr>
          <p:nvPr/>
        </p:nvPicPr>
        <p:blipFill>
          <a:blip r:embed="rId4"/>
          <a:stretch>
            <a:fillRect/>
          </a:stretch>
        </p:blipFill>
        <p:spPr>
          <a:xfrm>
            <a:off x="7689850" y="5067300"/>
            <a:ext cx="2235200" cy="1060450"/>
          </a:xfrm>
          <a:prstGeom prst="rect">
            <a:avLst/>
          </a:prstGeom>
        </p:spPr>
      </p:pic>
      <p:pic>
        <p:nvPicPr>
          <p:cNvPr id="4" name="Picture 3" descr="el_12_1.png"/>
          <p:cNvPicPr>
            <a:picLocks noChangeAspect="1"/>
          </p:cNvPicPr>
          <p:nvPr/>
        </p:nvPicPr>
        <p:blipFill>
          <a:blip r:embed="rId5"/>
          <a:stretch>
            <a:fillRect/>
          </a:stretch>
        </p:blipFill>
        <p:spPr>
          <a:xfrm>
            <a:off x="5397500" y="6203950"/>
            <a:ext cx="1771650" cy="654050"/>
          </a:xfrm>
          <a:prstGeom prst="rect">
            <a:avLst/>
          </a:prstGeom>
        </p:spPr>
      </p:pic>
      <p:pic>
        <p:nvPicPr>
          <p:cNvPr id="5" name="Picture 4" descr="el_12_2.png"/>
          <p:cNvPicPr>
            <a:picLocks noChangeAspect="1"/>
          </p:cNvPicPr>
          <p:nvPr/>
        </p:nvPicPr>
        <p:blipFill>
          <a:blip r:embed="rId6"/>
          <a:stretch>
            <a:fillRect/>
          </a:stretch>
        </p:blipFill>
        <p:spPr>
          <a:xfrm>
            <a:off x="3695700" y="6261100"/>
            <a:ext cx="1606550" cy="596900"/>
          </a:xfrm>
          <a:prstGeom prst="rect">
            <a:avLst/>
          </a:prstGeom>
        </p:spPr>
      </p:pic>
      <p:pic>
        <p:nvPicPr>
          <p:cNvPr id="6" name="Picture 5" descr="el_12_3.png"/>
          <p:cNvPicPr>
            <a:picLocks noChangeAspect="1"/>
          </p:cNvPicPr>
          <p:nvPr/>
        </p:nvPicPr>
        <p:blipFill>
          <a:blip r:embed="rId7"/>
          <a:stretch>
            <a:fillRect/>
          </a:stretch>
        </p:blipFill>
        <p:spPr>
          <a:xfrm>
            <a:off x="1111250" y="6305550"/>
            <a:ext cx="2076450" cy="412750"/>
          </a:xfrm>
          <a:prstGeom prst="rect">
            <a:avLst/>
          </a:prstGeom>
        </p:spPr>
      </p:pic>
      <p:pic>
        <p:nvPicPr>
          <p:cNvPr id="7" name="Picture 6" descr="el_12_4.png"/>
          <p:cNvPicPr>
            <a:picLocks noChangeAspect="1"/>
          </p:cNvPicPr>
          <p:nvPr/>
        </p:nvPicPr>
        <p:blipFill>
          <a:blip r:embed="rId8"/>
          <a:stretch>
            <a:fillRect/>
          </a:stretch>
        </p:blipFill>
        <p:spPr>
          <a:xfrm>
            <a:off x="11055350" y="5594350"/>
            <a:ext cx="1136650" cy="596900"/>
          </a:xfrm>
          <a:prstGeom prst="rect">
            <a:avLst/>
          </a:prstGeom>
        </p:spPr>
      </p:pic>
      <p:pic>
        <p:nvPicPr>
          <p:cNvPr id="8" name="Picture 7" descr="el_12_5.png"/>
          <p:cNvPicPr>
            <a:picLocks noChangeAspect="1"/>
          </p:cNvPicPr>
          <p:nvPr/>
        </p:nvPicPr>
        <p:blipFill>
          <a:blip r:embed="rId9"/>
          <a:stretch>
            <a:fillRect/>
          </a:stretch>
        </p:blipFill>
        <p:spPr>
          <a:xfrm>
            <a:off x="520700" y="1352550"/>
            <a:ext cx="2806700" cy="101600"/>
          </a:xfrm>
          <a:prstGeom prst="rect">
            <a:avLst/>
          </a:prstGeom>
        </p:spPr>
      </p:pic>
      <p:pic>
        <p:nvPicPr>
          <p:cNvPr id="9" name="Picture 8" descr="el_12_6.png"/>
          <p:cNvPicPr>
            <a:picLocks noChangeAspect="1"/>
          </p:cNvPicPr>
          <p:nvPr/>
        </p:nvPicPr>
        <p:blipFill>
          <a:blip r:embed="rId10"/>
          <a:stretch>
            <a:fillRect/>
          </a:stretch>
        </p:blipFill>
        <p:spPr>
          <a:xfrm>
            <a:off x="10534650" y="6140450"/>
            <a:ext cx="355600" cy="158750"/>
          </a:xfrm>
          <a:prstGeom prst="rect">
            <a:avLst/>
          </a:prstGeom>
        </p:spPr>
      </p:pic>
      <p:pic>
        <p:nvPicPr>
          <p:cNvPr id="10" name="Picture 9" descr="el_12_7.png"/>
          <p:cNvPicPr>
            <a:picLocks noChangeAspect="1"/>
          </p:cNvPicPr>
          <p:nvPr/>
        </p:nvPicPr>
        <p:blipFill>
          <a:blip r:embed="rId11"/>
          <a:stretch>
            <a:fillRect/>
          </a:stretch>
        </p:blipFill>
        <p:spPr>
          <a:xfrm>
            <a:off x="10629900" y="4978400"/>
            <a:ext cx="431800" cy="88900"/>
          </a:xfrm>
          <a:prstGeom prst="rect">
            <a:avLst/>
          </a:prstGeom>
        </p:spPr>
      </p:pic>
      <p:pic>
        <p:nvPicPr>
          <p:cNvPr id="11" name="Picture 10" descr="el_12_8.png"/>
          <p:cNvPicPr>
            <a:picLocks noChangeAspect="1"/>
          </p:cNvPicPr>
          <p:nvPr/>
        </p:nvPicPr>
        <p:blipFill>
          <a:blip r:embed="rId12"/>
          <a:stretch>
            <a:fillRect/>
          </a:stretch>
        </p:blipFill>
        <p:spPr>
          <a:xfrm>
            <a:off x="9779000" y="6413500"/>
            <a:ext cx="241300" cy="88900"/>
          </a:xfrm>
          <a:prstGeom prst="rect">
            <a:avLst/>
          </a:prstGeom>
        </p:spPr>
      </p:pic>
      <p:pic>
        <p:nvPicPr>
          <p:cNvPr id="12" name="Picture 11" descr="el_12_9.png"/>
          <p:cNvPicPr>
            <a:picLocks noChangeAspect="1"/>
          </p:cNvPicPr>
          <p:nvPr/>
        </p:nvPicPr>
        <p:blipFill>
          <a:blip r:embed="rId13"/>
          <a:stretch>
            <a:fillRect/>
          </a:stretch>
        </p:blipFill>
        <p:spPr>
          <a:xfrm>
            <a:off x="7226300" y="6178550"/>
            <a:ext cx="114300" cy="114300"/>
          </a:xfrm>
          <a:prstGeom prst="rect">
            <a:avLst/>
          </a:prstGeom>
        </p:spPr>
      </p:pic>
      <p:pic>
        <p:nvPicPr>
          <p:cNvPr id="13" name="Picture 12" descr="el_12_10.png"/>
          <p:cNvPicPr>
            <a:picLocks noChangeAspect="1"/>
          </p:cNvPicPr>
          <p:nvPr/>
        </p:nvPicPr>
        <p:blipFill>
          <a:blip r:embed="rId14"/>
          <a:stretch>
            <a:fillRect/>
          </a:stretch>
        </p:blipFill>
        <p:spPr>
          <a:xfrm>
            <a:off x="2190750" y="5092700"/>
            <a:ext cx="101600" cy="101600"/>
          </a:xfrm>
          <a:prstGeom prst="rect">
            <a:avLst/>
          </a:prstGeom>
        </p:spPr>
      </p:pic>
      <p:pic>
        <p:nvPicPr>
          <p:cNvPr id="14" name="Picture 13" descr="el_12_11.png"/>
          <p:cNvPicPr>
            <a:picLocks noChangeAspect="1"/>
          </p:cNvPicPr>
          <p:nvPr/>
        </p:nvPicPr>
        <p:blipFill>
          <a:blip r:embed="rId15"/>
          <a:stretch>
            <a:fillRect/>
          </a:stretch>
        </p:blipFill>
        <p:spPr>
          <a:xfrm>
            <a:off x="2190750" y="3289300"/>
            <a:ext cx="101600" cy="101600"/>
          </a:xfrm>
          <a:prstGeom prst="rect">
            <a:avLst/>
          </a:prstGeom>
        </p:spPr>
      </p:pic>
      <p:pic>
        <p:nvPicPr>
          <p:cNvPr id="15" name="Picture 14" descr="el_12_12.png"/>
          <p:cNvPicPr>
            <a:picLocks noChangeAspect="1"/>
          </p:cNvPicPr>
          <p:nvPr/>
        </p:nvPicPr>
        <p:blipFill>
          <a:blip r:embed="rId16"/>
          <a:stretch>
            <a:fillRect/>
          </a:stretch>
        </p:blipFill>
        <p:spPr>
          <a:xfrm>
            <a:off x="2190750" y="2082800"/>
            <a:ext cx="101600" cy="101600"/>
          </a:xfrm>
          <a:prstGeom prst="rect">
            <a:avLst/>
          </a:prstGeom>
        </p:spPr>
      </p:pic>
      <p:sp>
        <p:nvSpPr>
          <p:cNvPr id="16" name="TextBox 15"/>
          <p:cNvSpPr txBox="1"/>
          <p:nvPr/>
        </p:nvSpPr>
        <p:spPr>
          <a:xfrm>
            <a:off x="565150" y="698500"/>
            <a:ext cx="5499100" cy="457200"/>
          </a:xfrm>
          <a:prstGeom prst="rect">
            <a:avLst/>
          </a:prstGeom>
          <a:noFill/>
        </p:spPr>
        <p:txBody>
          <a:bodyPr wrap="none" lIns="0" tIns="0" rIns="0" bIns="0" anchor="ctr">
            <a:noAutofit/>
          </a:bodyPr>
          <a:lstStyle/>
          <a:p>
            <a:pPr algn="l"/>
            <a:r>
              <a:rPr sz="4050" b="1">
                <a:solidFill>
                  <a:srgbClr val="BC1718"/>
                </a:solidFill>
                <a:latin typeface="Arial"/>
                <a:ea typeface="Microsoft YaHei"/>
              </a:rPr>
              <a:t>Acknowledgements</a:t>
            </a:r>
          </a:p>
        </p:txBody>
      </p:sp>
      <p:sp>
        <p:nvSpPr>
          <p:cNvPr id="17" name="TextBox 16"/>
          <p:cNvSpPr txBox="1"/>
          <p:nvPr/>
        </p:nvSpPr>
        <p:spPr>
          <a:xfrm>
            <a:off x="673100" y="1962150"/>
            <a:ext cx="679450" cy="584200"/>
          </a:xfrm>
          <a:prstGeom prst="rect">
            <a:avLst/>
          </a:prstGeom>
          <a:noFill/>
        </p:spPr>
        <p:txBody>
          <a:bodyPr wrap="none" lIns="0" tIns="0" rIns="0" bIns="0" anchor="ctr">
            <a:noAutofit/>
          </a:bodyPr>
          <a:lstStyle/>
          <a:p>
            <a:pPr algn="l"/>
            <a:r>
              <a:rPr sz="4600" b="1">
                <a:solidFill>
                  <a:srgbClr val="BC1617"/>
                </a:solidFill>
                <a:latin typeface="Arial"/>
                <a:ea typeface="Microsoft YaHei"/>
              </a:rPr>
              <a:t>01</a:t>
            </a:r>
          </a:p>
        </p:txBody>
      </p:sp>
      <p:sp>
        <p:nvSpPr>
          <p:cNvPr id="18" name="TextBox 17"/>
          <p:cNvSpPr txBox="1"/>
          <p:nvPr/>
        </p:nvSpPr>
        <p:spPr>
          <a:xfrm>
            <a:off x="2419350" y="2032000"/>
            <a:ext cx="5829300" cy="533400"/>
          </a:xfrm>
          <a:prstGeom prst="rect">
            <a:avLst/>
          </a:prstGeom>
          <a:noFill/>
        </p:spPr>
        <p:txBody>
          <a:bodyPr wrap="none" lIns="0" tIns="0" rIns="0" bIns="0" anchor="ctr">
            <a:noAutofit/>
          </a:bodyPr>
          <a:lstStyle/>
          <a:p>
            <a:pPr algn="l">
              <a:lnSpc>
                <a:spcPts val="2500"/>
              </a:lnSpc>
              <a:spcBef>
                <a:spcPts val="0"/>
              </a:spcBef>
              <a:spcAft>
                <a:spcPts val="0"/>
              </a:spcAft>
            </a:pPr>
            <a:r>
              <a:rPr sz="1600" b="1">
                <a:solidFill>
                  <a:srgbClr val="F6F6F6"/>
                </a:solidFill>
                <a:latin typeface="Arial"/>
                <a:ea typeface="Microsoft YaHei"/>
              </a:rPr>
              <a:t>Funding: </a:t>
            </a:r>
            <a:r>
              <a:rPr sz="1600" b="1">
                <a:solidFill>
                  <a:srgbClr val="DDDDDC"/>
                </a:solidFill>
                <a:latin typeface="Arial"/>
                <a:ea typeface="Microsoft YaHei"/>
              </a:rPr>
              <a:t>ASK reports</a:t>
            </a:r>
            <a:r>
              <a:rPr sz="1600" b="1">
                <a:solidFill>
                  <a:srgbClr val="EEEFEF"/>
                </a:solidFill>
                <a:latin typeface="Arial"/>
                <a:ea typeface="Microsoft YaHei"/>
              </a:rPr>
              <a:t> </a:t>
            </a:r>
            <a:r>
              <a:rPr sz="1600" b="1">
                <a:solidFill>
                  <a:srgbClr val="D3D3D4"/>
                </a:solidFill>
                <a:latin typeface="Arial"/>
                <a:ea typeface="Microsoft YaHei"/>
              </a:rPr>
              <a:t>grant funding</a:t>
            </a:r>
            <a:r>
              <a:rPr sz="1600" b="1">
                <a:solidFill>
                  <a:srgbClr val="F1F1F1"/>
                </a:solidFill>
                <a:latin typeface="Arial"/>
                <a:ea typeface="Microsoft YaHei"/>
              </a:rPr>
              <a:t> </a:t>
            </a:r>
            <a:r>
              <a:rPr sz="1600" b="1">
                <a:solidFill>
                  <a:srgbClr val="CFCECE"/>
                </a:solidFill>
                <a:latin typeface="Arial"/>
                <a:ea typeface="Microsoft YaHei"/>
              </a:rPr>
              <a:t>from</a:t>
            </a:r>
            <a:r>
              <a:rPr sz="1600" b="1">
                <a:solidFill>
                  <a:srgbClr val="BABAB8"/>
                </a:solidFill>
                <a:latin typeface="Arial"/>
                <a:ea typeface="Microsoft YaHei"/>
              </a:rPr>
              <a:t> </a:t>
            </a:r>
            <a:r>
              <a:rPr sz="1600" b="1">
                <a:solidFill>
                  <a:srgbClr val="D9D9D9"/>
                </a:solidFill>
                <a:latin typeface="Arial"/>
                <a:ea typeface="Microsoft YaHei"/>
              </a:rPr>
              <a:t>the National</a:t>
            </a:r>
            <a:r>
              <a:rPr sz="1600" b="1">
                <a:solidFill>
                  <a:srgbClr val="D5D5D6"/>
                </a:solidFill>
                <a:latin typeface="Arial"/>
                <a:ea typeface="Microsoft YaHei"/>
              </a:rPr>
              <a:t> Medical</a:t>
            </a:r>
          </a:p>
          <a:p>
            <a:pPr algn="l">
              <a:lnSpc>
                <a:spcPts val="2500"/>
              </a:lnSpc>
              <a:spcBef>
                <a:spcPts val="0"/>
              </a:spcBef>
              <a:spcAft>
                <a:spcPts val="0"/>
              </a:spcAft>
            </a:pPr>
            <a:r>
              <a:rPr sz="1600" b="1">
                <a:solidFill>
                  <a:srgbClr val="D9D9D9"/>
                </a:solidFill>
                <a:latin typeface="Arial"/>
                <a:ea typeface="Microsoft YaHei"/>
              </a:rPr>
              <a:t>Research</a:t>
            </a:r>
            <a:r>
              <a:rPr sz="1600" b="1">
                <a:solidFill>
                  <a:srgbClr val="DEDEDE"/>
                </a:solidFill>
                <a:latin typeface="Arial"/>
                <a:ea typeface="Microsoft YaHei"/>
              </a:rPr>
              <a:t> Council</a:t>
            </a:r>
            <a:r>
              <a:rPr sz="1600" b="1">
                <a:solidFill>
                  <a:srgbClr val="DEDEDF"/>
                </a:solidFill>
                <a:latin typeface="Arial"/>
                <a:ea typeface="Microsoft YaHei"/>
              </a:rPr>
              <a:t> of </a:t>
            </a:r>
            <a:r>
              <a:rPr sz="1600" b="1">
                <a:solidFill>
                  <a:srgbClr val="DDDEDE"/>
                </a:solidFill>
                <a:latin typeface="Arial"/>
                <a:ea typeface="Microsoft YaHei"/>
              </a:rPr>
              <a:t>Singapore (</a:t>
            </a:r>
            <a:r>
              <a:rPr sz="1600" b="1">
                <a:solidFill>
                  <a:srgbClr val="E6E5E6"/>
                </a:solidFill>
                <a:latin typeface="Arial"/>
                <a:ea typeface="Microsoft YaHei"/>
              </a:rPr>
              <a:t>MOH</a:t>
            </a:r>
            <a:r>
              <a:rPr sz="1600" b="1">
                <a:solidFill>
                  <a:srgbClr val="B3B4B3"/>
                </a:solidFill>
                <a:latin typeface="Arial"/>
                <a:ea typeface="Microsoft YaHei"/>
              </a:rPr>
              <a:t>-</a:t>
            </a:r>
            <a:r>
              <a:rPr sz="1600" b="1">
                <a:solidFill>
                  <a:srgbClr val="DDDDDD"/>
                </a:solidFill>
                <a:latin typeface="Arial"/>
                <a:ea typeface="Microsoft YaHei"/>
              </a:rPr>
              <a:t>001200</a:t>
            </a:r>
            <a:r>
              <a:rPr sz="1600" b="1">
                <a:solidFill>
                  <a:srgbClr val="6D6E6D"/>
                </a:solidFill>
                <a:latin typeface="Arial"/>
                <a:ea typeface="Microsoft YaHei"/>
              </a:rPr>
              <a:t>,</a:t>
            </a:r>
            <a:r>
              <a:rPr sz="1600" b="1">
                <a:solidFill>
                  <a:srgbClr val="DEDDDD"/>
                </a:solidFill>
                <a:latin typeface="Arial"/>
                <a:ea typeface="Microsoft YaHei"/>
              </a:rPr>
              <a:t> MOH-000153)</a:t>
            </a:r>
          </a:p>
        </p:txBody>
      </p:sp>
      <p:sp>
        <p:nvSpPr>
          <p:cNvPr id="19" name="TextBox 18"/>
          <p:cNvSpPr txBox="1"/>
          <p:nvPr/>
        </p:nvSpPr>
        <p:spPr>
          <a:xfrm>
            <a:off x="2406650" y="3244850"/>
            <a:ext cx="6064250" cy="1149350"/>
          </a:xfrm>
          <a:prstGeom prst="rect">
            <a:avLst/>
          </a:prstGeom>
          <a:noFill/>
        </p:spPr>
        <p:txBody>
          <a:bodyPr wrap="none" lIns="0" tIns="0" rIns="0" bIns="0" anchor="ctr">
            <a:noAutofit/>
          </a:bodyPr>
          <a:lstStyle/>
          <a:p>
            <a:pPr algn="l">
              <a:lnSpc>
                <a:spcPts val="2400"/>
              </a:lnSpc>
              <a:spcBef>
                <a:spcPts val="0"/>
              </a:spcBef>
              <a:spcAft>
                <a:spcPts val="0"/>
              </a:spcAft>
            </a:pPr>
            <a:r>
              <a:rPr sz="1550" b="1">
                <a:solidFill>
                  <a:srgbClr val="F5F5F5"/>
                </a:solidFill>
                <a:latin typeface="Arial"/>
                <a:ea typeface="Microsoft YaHei"/>
              </a:rPr>
              <a:t>Contributors: </a:t>
            </a:r>
            <a:r>
              <a:rPr sz="1550" b="1">
                <a:solidFill>
                  <a:srgbClr val="D3D2D2"/>
                </a:solidFill>
                <a:latin typeface="Arial"/>
                <a:ea typeface="Microsoft YaHei"/>
              </a:rPr>
              <a:t>HJ</a:t>
            </a:r>
            <a:r>
              <a:rPr sz="1550" b="1">
                <a:solidFill>
                  <a:srgbClr val="DADADA"/>
                </a:solidFill>
                <a:latin typeface="Arial"/>
                <a:ea typeface="Microsoft YaHei"/>
              </a:rPr>
              <a:t> and DJL (Writing – </a:t>
            </a:r>
            <a:r>
              <a:rPr sz="1550" b="1">
                <a:solidFill>
                  <a:srgbClr val="D3D4D4"/>
                </a:solidFill>
                <a:latin typeface="Arial"/>
                <a:ea typeface="Microsoft YaHei"/>
              </a:rPr>
              <a:t>Original</a:t>
            </a:r>
            <a:r>
              <a:rPr sz="1550" b="1">
                <a:solidFill>
                  <a:srgbClr val="DADAD9"/>
                </a:solidFill>
                <a:latin typeface="Arial"/>
                <a:ea typeface="Microsoft YaHei"/>
              </a:rPr>
              <a:t> Draft, Methodology,</a:t>
            </a:r>
          </a:p>
          <a:p>
            <a:pPr algn="l">
              <a:lnSpc>
                <a:spcPts val="2400"/>
              </a:lnSpc>
              <a:spcBef>
                <a:spcPts val="0"/>
              </a:spcBef>
              <a:spcAft>
                <a:spcPts val="0"/>
              </a:spcAft>
            </a:pPr>
            <a:r>
              <a:rPr sz="1550" b="1">
                <a:solidFill>
                  <a:srgbClr val="DCDCDC"/>
                </a:solidFill>
                <a:latin typeface="Arial"/>
                <a:ea typeface="Microsoft YaHei"/>
              </a:rPr>
              <a:t>Formal Analysis); CYK, SAMC,</a:t>
            </a:r>
            <a:r>
              <a:rPr sz="1550" b="1">
                <a:solidFill>
                  <a:srgbClr val="E2E2E3"/>
                </a:solidFill>
                <a:latin typeface="Arial"/>
                <a:ea typeface="Microsoft YaHei"/>
              </a:rPr>
              <a:t> RW, </a:t>
            </a:r>
            <a:r>
              <a:rPr sz="1550" b="1">
                <a:solidFill>
                  <a:srgbClr val="D5D5D4"/>
                </a:solidFill>
                <a:latin typeface="Arial"/>
                <a:ea typeface="Microsoft YaHei"/>
              </a:rPr>
              <a:t>RST,</a:t>
            </a:r>
            <a:r>
              <a:rPr sz="1550" b="1">
                <a:solidFill>
                  <a:srgbClr val="DFDFDF"/>
                </a:solidFill>
                <a:latin typeface="Arial"/>
                <a:ea typeface="Microsoft YaHei"/>
              </a:rPr>
              <a:t> YC, SD (Writing</a:t>
            </a:r>
          </a:p>
          <a:p>
            <a:pPr algn="l">
              <a:lnSpc>
                <a:spcPts val="2400"/>
              </a:lnSpc>
              <a:spcBef>
                <a:spcPts val="0"/>
              </a:spcBef>
              <a:spcAft>
                <a:spcPts val="0"/>
              </a:spcAft>
            </a:pPr>
            <a:r>
              <a:rPr sz="1550" b="1">
                <a:solidFill>
                  <a:srgbClr val="DDDCDE"/>
                </a:solidFill>
                <a:latin typeface="Arial"/>
                <a:ea typeface="Microsoft YaHei"/>
              </a:rPr>
              <a:t>Review &amp; Editing)</a:t>
            </a:r>
            <a:r>
              <a:rPr sz="1550" b="1">
                <a:solidFill>
                  <a:srgbClr val="ADADAC"/>
                </a:solidFill>
                <a:latin typeface="Arial"/>
                <a:ea typeface="Microsoft YaHei"/>
              </a:rPr>
              <a:t>;</a:t>
            </a:r>
            <a:r>
              <a:rPr sz="1550" b="1">
                <a:solidFill>
                  <a:srgbClr val="D8D9D9"/>
                </a:solidFill>
                <a:latin typeface="Arial"/>
                <a:ea typeface="Microsoft YaHei"/>
              </a:rPr>
              <a:t> FG (Methodology, Writing </a:t>
            </a:r>
            <a:r>
              <a:rPr sz="1550" b="1">
                <a:solidFill>
                  <a:srgbClr val="999A98"/>
                </a:solidFill>
                <a:latin typeface="Arial"/>
                <a:ea typeface="Microsoft YaHei"/>
              </a:rPr>
              <a:t>– </a:t>
            </a:r>
            <a:r>
              <a:rPr sz="1550" b="1">
                <a:solidFill>
                  <a:srgbClr val="D6D7D6"/>
                </a:solidFill>
                <a:latin typeface="Arial"/>
                <a:ea typeface="Microsoft YaHei"/>
              </a:rPr>
              <a:t>Review </a:t>
            </a:r>
            <a:r>
              <a:rPr sz="1550" b="1">
                <a:solidFill>
                  <a:srgbClr val="7A7C7B"/>
                </a:solidFill>
                <a:latin typeface="Arial"/>
                <a:ea typeface="Microsoft YaHei"/>
              </a:rPr>
              <a:t>&amp;</a:t>
            </a:r>
            <a:r>
              <a:rPr sz="1550" b="1">
                <a:solidFill>
                  <a:srgbClr val="E3E4E4"/>
                </a:solidFill>
                <a:latin typeface="Arial"/>
                <a:ea typeface="Microsoft YaHei"/>
              </a:rPr>
              <a:t> </a:t>
            </a:r>
            <a:r>
              <a:rPr sz="1550" b="1">
                <a:solidFill>
                  <a:srgbClr val="D0CFD1"/>
                </a:solidFill>
                <a:latin typeface="Arial"/>
                <a:ea typeface="Microsoft YaHei"/>
              </a:rPr>
              <a:t>Editing);</a:t>
            </a:r>
          </a:p>
          <a:p>
            <a:pPr algn="l">
              <a:lnSpc>
                <a:spcPts val="2400"/>
              </a:lnSpc>
              <a:spcBef>
                <a:spcPts val="0"/>
              </a:spcBef>
              <a:spcAft>
                <a:spcPts val="0"/>
              </a:spcAft>
            </a:pPr>
            <a:r>
              <a:rPr sz="1550" b="1">
                <a:solidFill>
                  <a:srgbClr val="E3E3E3"/>
                </a:solidFill>
                <a:latin typeface="Arial"/>
                <a:ea typeface="Microsoft YaHei"/>
              </a:rPr>
              <a:t>ASK</a:t>
            </a:r>
            <a:r>
              <a:rPr sz="1550" b="1">
                <a:solidFill>
                  <a:srgbClr val="EFF0F0"/>
                </a:solidFill>
                <a:latin typeface="Arial"/>
                <a:ea typeface="Microsoft YaHei"/>
              </a:rPr>
              <a:t> </a:t>
            </a:r>
            <a:r>
              <a:rPr sz="1550" b="1">
                <a:solidFill>
                  <a:srgbClr val="8D908E"/>
                </a:solidFill>
                <a:latin typeface="Arial"/>
                <a:ea typeface="Microsoft YaHei"/>
              </a:rPr>
              <a:t>(</a:t>
            </a:r>
            <a:r>
              <a:rPr sz="1550" b="1">
                <a:solidFill>
                  <a:srgbClr val="CDCECD"/>
                </a:solidFill>
                <a:latin typeface="Arial"/>
                <a:ea typeface="Microsoft YaHei"/>
              </a:rPr>
              <a:t>Conceptualization, Writing</a:t>
            </a:r>
            <a:r>
              <a:rPr sz="1550" b="1">
                <a:solidFill>
                  <a:srgbClr val="6D6D6B"/>
                </a:solidFill>
                <a:latin typeface="Arial"/>
                <a:ea typeface="Microsoft YaHei"/>
              </a:rPr>
              <a:t> </a:t>
            </a:r>
            <a:r>
              <a:rPr sz="1550" b="1">
                <a:solidFill>
                  <a:srgbClr val="B2B2B2"/>
                </a:solidFill>
                <a:latin typeface="Arial"/>
                <a:ea typeface="Microsoft YaHei"/>
              </a:rPr>
              <a:t>–</a:t>
            </a:r>
            <a:r>
              <a:rPr sz="1550" b="1">
                <a:solidFill>
                  <a:srgbClr val="6F6F6E"/>
                </a:solidFill>
                <a:latin typeface="Arial"/>
                <a:ea typeface="Microsoft YaHei"/>
              </a:rPr>
              <a:t> </a:t>
            </a:r>
            <a:r>
              <a:rPr sz="1550" b="1">
                <a:solidFill>
                  <a:srgbClr val="DFDFDF"/>
                </a:solidFill>
                <a:latin typeface="Arial"/>
                <a:ea typeface="Microsoft YaHei"/>
              </a:rPr>
              <a:t>Review</a:t>
            </a:r>
            <a:r>
              <a:rPr sz="1550" b="1">
                <a:solidFill>
                  <a:srgbClr val="E4E3E2"/>
                </a:solidFill>
                <a:latin typeface="Arial"/>
                <a:ea typeface="Microsoft YaHei"/>
              </a:rPr>
              <a:t> </a:t>
            </a:r>
            <a:r>
              <a:rPr sz="1550" b="1">
                <a:solidFill>
                  <a:srgbClr val="CCCDCC"/>
                </a:solidFill>
                <a:latin typeface="Arial"/>
                <a:ea typeface="Microsoft YaHei"/>
              </a:rPr>
              <a:t>&amp; Editing,</a:t>
            </a:r>
            <a:r>
              <a:rPr sz="1550" b="1">
                <a:solidFill>
                  <a:srgbClr val="F3F4F3"/>
                </a:solidFill>
                <a:latin typeface="Arial"/>
                <a:ea typeface="Microsoft YaHei"/>
              </a:rPr>
              <a:t> </a:t>
            </a:r>
            <a:r>
              <a:rPr sz="1550" b="1">
                <a:solidFill>
                  <a:srgbClr val="D0CFD3"/>
                </a:solidFill>
                <a:latin typeface="Arial"/>
                <a:ea typeface="Microsoft YaHei"/>
              </a:rPr>
              <a:t>Validation)</a:t>
            </a:r>
          </a:p>
        </p:txBody>
      </p:sp>
      <p:sp>
        <p:nvSpPr>
          <p:cNvPr id="20" name="TextBox 19"/>
          <p:cNvSpPr txBox="1"/>
          <p:nvPr/>
        </p:nvSpPr>
        <p:spPr>
          <a:xfrm>
            <a:off x="647700" y="3429000"/>
            <a:ext cx="819150" cy="590550"/>
          </a:xfrm>
          <a:prstGeom prst="rect">
            <a:avLst/>
          </a:prstGeom>
          <a:noFill/>
        </p:spPr>
        <p:txBody>
          <a:bodyPr wrap="none" lIns="0" tIns="0" rIns="0" bIns="0" anchor="ctr">
            <a:noAutofit/>
          </a:bodyPr>
          <a:lstStyle/>
          <a:p>
            <a:pPr algn="l"/>
            <a:r>
              <a:rPr sz="5550" b="1">
                <a:solidFill>
                  <a:srgbClr val="BC1617"/>
                </a:solidFill>
                <a:latin typeface="Arial"/>
                <a:ea typeface="Microsoft YaHei"/>
              </a:rPr>
              <a:t>02</a:t>
            </a:r>
          </a:p>
        </p:txBody>
      </p:sp>
      <p:sp>
        <p:nvSpPr>
          <p:cNvPr id="21" name="TextBox 20"/>
          <p:cNvSpPr txBox="1"/>
          <p:nvPr/>
        </p:nvSpPr>
        <p:spPr>
          <a:xfrm>
            <a:off x="647700" y="5003800"/>
            <a:ext cx="819150" cy="590550"/>
          </a:xfrm>
          <a:prstGeom prst="rect">
            <a:avLst/>
          </a:prstGeom>
          <a:noFill/>
        </p:spPr>
        <p:txBody>
          <a:bodyPr wrap="none" lIns="0" tIns="0" rIns="0" bIns="0" anchor="ctr">
            <a:noAutofit/>
          </a:bodyPr>
          <a:lstStyle/>
          <a:p>
            <a:pPr algn="l"/>
            <a:r>
              <a:rPr sz="5550" b="1">
                <a:solidFill>
                  <a:srgbClr val="BC1617"/>
                </a:solidFill>
                <a:latin typeface="Arial"/>
                <a:ea typeface="Microsoft YaHei"/>
              </a:rPr>
              <a:t>03</a:t>
            </a:r>
          </a:p>
        </p:txBody>
      </p:sp>
      <p:sp>
        <p:nvSpPr>
          <p:cNvPr id="22" name="TextBox 21"/>
          <p:cNvSpPr txBox="1"/>
          <p:nvPr/>
        </p:nvSpPr>
        <p:spPr>
          <a:xfrm>
            <a:off x="2413000" y="5041900"/>
            <a:ext cx="5683250" cy="520700"/>
          </a:xfrm>
          <a:prstGeom prst="rect">
            <a:avLst/>
          </a:prstGeom>
          <a:noFill/>
        </p:spPr>
        <p:txBody>
          <a:bodyPr wrap="none" lIns="0" tIns="0" rIns="0" bIns="0" anchor="ctr">
            <a:noAutofit/>
          </a:bodyPr>
          <a:lstStyle/>
          <a:p>
            <a:pPr algn="l">
              <a:lnSpc>
                <a:spcPts val="2600"/>
              </a:lnSpc>
              <a:spcBef>
                <a:spcPts val="0"/>
              </a:spcBef>
              <a:spcAft>
                <a:spcPts val="0"/>
              </a:spcAft>
            </a:pPr>
            <a:r>
              <a:rPr sz="1650" b="1">
                <a:solidFill>
                  <a:srgbClr val="F4F4F4"/>
                </a:solidFill>
                <a:latin typeface="Arial"/>
                <a:ea typeface="Microsoft YaHei"/>
              </a:rPr>
              <a:t>Data availability: No new </a:t>
            </a:r>
            <a:r>
              <a:rPr sz="1650" b="1">
                <a:solidFill>
                  <a:srgbClr val="DEDEDE"/>
                </a:solidFill>
                <a:latin typeface="Arial"/>
                <a:ea typeface="Microsoft YaHei"/>
              </a:rPr>
              <a:t>data were </a:t>
            </a:r>
            <a:r>
              <a:rPr sz="1650" b="1">
                <a:solidFill>
                  <a:srgbClr val="D8D9D9"/>
                </a:solidFill>
                <a:latin typeface="Arial"/>
                <a:ea typeface="Microsoft YaHei"/>
              </a:rPr>
              <a:t>generated or </a:t>
            </a:r>
            <a:r>
              <a:rPr sz="1650" b="1">
                <a:solidFill>
                  <a:srgbClr val="DCDCDB"/>
                </a:solidFill>
                <a:latin typeface="Arial"/>
                <a:ea typeface="Microsoft YaHei"/>
              </a:rPr>
              <a:t>analyzed</a:t>
            </a:r>
          </a:p>
          <a:p>
            <a:pPr algn="l">
              <a:lnSpc>
                <a:spcPts val="2600"/>
              </a:lnSpc>
              <a:spcBef>
                <a:spcPts val="0"/>
              </a:spcBef>
              <a:spcAft>
                <a:spcPts val="0"/>
              </a:spcAft>
            </a:pPr>
            <a:r>
              <a:rPr sz="1650" b="1">
                <a:solidFill>
                  <a:srgbClr val="DBDADA"/>
                </a:solidFill>
                <a:latin typeface="Arial"/>
                <a:ea typeface="Microsoft YaHei"/>
              </a:rPr>
              <a:t>in support of </a:t>
            </a:r>
            <a:r>
              <a:rPr sz="1650" b="1">
                <a:solidFill>
                  <a:srgbClr val="D4D4D4"/>
                </a:solidFill>
                <a:latin typeface="Arial"/>
                <a:ea typeface="Microsoft YaHei"/>
              </a:rPr>
              <a:t>this</a:t>
            </a:r>
            <a:r>
              <a:rPr sz="1650" b="1">
                <a:solidFill>
                  <a:srgbClr val="D7D7D8"/>
                </a:solidFill>
                <a:latin typeface="Arial"/>
                <a:ea typeface="Microsoft YaHei"/>
              </a:rPr>
              <a:t> research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2.png"/>
          <p:cNvPicPr>
            <a:picLocks noChangeAspect="1"/>
          </p:cNvPicPr>
          <p:nvPr/>
        </p:nvPicPr>
        <p:blipFill>
          <a:blip r:embed="rId3"/>
          <a:stretch>
            <a:fillRect/>
          </a:stretch>
        </p:blipFill>
        <p:spPr>
          <a:xfrm>
            <a:off x="0" y="0"/>
            <a:ext cx="12192000" cy="6858000"/>
          </a:xfrm>
          <a:prstGeom prst="rect">
            <a:avLst/>
          </a:prstGeom>
        </p:spPr>
      </p:pic>
      <p:pic>
        <p:nvPicPr>
          <p:cNvPr id="3" name="Picture 2" descr="el_2_0.png"/>
          <p:cNvPicPr>
            <a:picLocks noChangeAspect="1"/>
          </p:cNvPicPr>
          <p:nvPr/>
        </p:nvPicPr>
        <p:blipFill>
          <a:blip r:embed="rId4"/>
          <a:stretch>
            <a:fillRect/>
          </a:stretch>
        </p:blipFill>
        <p:spPr>
          <a:xfrm>
            <a:off x="0" y="2324100"/>
            <a:ext cx="4114800" cy="4533900"/>
          </a:xfrm>
          <a:prstGeom prst="rect">
            <a:avLst/>
          </a:prstGeom>
        </p:spPr>
      </p:pic>
      <p:pic>
        <p:nvPicPr>
          <p:cNvPr id="4" name="Picture 3" descr="el_2_1.png"/>
          <p:cNvPicPr>
            <a:picLocks noChangeAspect="1"/>
          </p:cNvPicPr>
          <p:nvPr/>
        </p:nvPicPr>
        <p:blipFill>
          <a:blip r:embed="rId5"/>
          <a:stretch>
            <a:fillRect/>
          </a:stretch>
        </p:blipFill>
        <p:spPr>
          <a:xfrm>
            <a:off x="6102350" y="6261100"/>
            <a:ext cx="5416550" cy="133350"/>
          </a:xfrm>
          <a:prstGeom prst="rect">
            <a:avLst/>
          </a:prstGeom>
        </p:spPr>
      </p:pic>
      <p:pic>
        <p:nvPicPr>
          <p:cNvPr id="5" name="Picture 4" descr="el_2_2.png"/>
          <p:cNvPicPr>
            <a:picLocks noChangeAspect="1"/>
          </p:cNvPicPr>
          <p:nvPr/>
        </p:nvPicPr>
        <p:blipFill>
          <a:blip r:embed="rId6"/>
          <a:stretch>
            <a:fillRect/>
          </a:stretch>
        </p:blipFill>
        <p:spPr>
          <a:xfrm>
            <a:off x="6102350" y="5499100"/>
            <a:ext cx="5416550" cy="133350"/>
          </a:xfrm>
          <a:prstGeom prst="rect">
            <a:avLst/>
          </a:prstGeom>
        </p:spPr>
      </p:pic>
      <p:pic>
        <p:nvPicPr>
          <p:cNvPr id="6" name="Picture 5" descr="el_2_3.png"/>
          <p:cNvPicPr>
            <a:picLocks noChangeAspect="1"/>
          </p:cNvPicPr>
          <p:nvPr/>
        </p:nvPicPr>
        <p:blipFill>
          <a:blip r:embed="rId7"/>
          <a:stretch>
            <a:fillRect/>
          </a:stretch>
        </p:blipFill>
        <p:spPr>
          <a:xfrm>
            <a:off x="6102350" y="4737100"/>
            <a:ext cx="5416550" cy="133350"/>
          </a:xfrm>
          <a:prstGeom prst="rect">
            <a:avLst/>
          </a:prstGeom>
        </p:spPr>
      </p:pic>
      <p:pic>
        <p:nvPicPr>
          <p:cNvPr id="7" name="Picture 6" descr="el_2_4.png"/>
          <p:cNvPicPr>
            <a:picLocks noChangeAspect="1"/>
          </p:cNvPicPr>
          <p:nvPr/>
        </p:nvPicPr>
        <p:blipFill>
          <a:blip r:embed="rId8"/>
          <a:stretch>
            <a:fillRect/>
          </a:stretch>
        </p:blipFill>
        <p:spPr>
          <a:xfrm>
            <a:off x="6102350" y="3022600"/>
            <a:ext cx="5416550" cy="133350"/>
          </a:xfrm>
          <a:prstGeom prst="rect">
            <a:avLst/>
          </a:prstGeom>
        </p:spPr>
      </p:pic>
      <p:pic>
        <p:nvPicPr>
          <p:cNvPr id="8" name="Picture 7" descr="el_2_5.png"/>
          <p:cNvPicPr>
            <a:picLocks noChangeAspect="1"/>
          </p:cNvPicPr>
          <p:nvPr/>
        </p:nvPicPr>
        <p:blipFill>
          <a:blip r:embed="rId9"/>
          <a:stretch>
            <a:fillRect/>
          </a:stretch>
        </p:blipFill>
        <p:spPr>
          <a:xfrm>
            <a:off x="6102350" y="2260600"/>
            <a:ext cx="5416550" cy="133350"/>
          </a:xfrm>
          <a:prstGeom prst="rect">
            <a:avLst/>
          </a:prstGeom>
        </p:spPr>
      </p:pic>
      <p:pic>
        <p:nvPicPr>
          <p:cNvPr id="9" name="Picture 8" descr="el_2_6.png"/>
          <p:cNvPicPr>
            <a:picLocks noChangeAspect="1"/>
          </p:cNvPicPr>
          <p:nvPr/>
        </p:nvPicPr>
        <p:blipFill>
          <a:blip r:embed="rId10"/>
          <a:stretch>
            <a:fillRect/>
          </a:stretch>
        </p:blipFill>
        <p:spPr>
          <a:xfrm>
            <a:off x="6102350" y="1498600"/>
            <a:ext cx="5416550" cy="133350"/>
          </a:xfrm>
          <a:prstGeom prst="rect">
            <a:avLst/>
          </a:prstGeom>
        </p:spPr>
      </p:pic>
      <p:pic>
        <p:nvPicPr>
          <p:cNvPr id="10" name="Picture 9" descr="el_2_7.png"/>
          <p:cNvPicPr>
            <a:picLocks noChangeAspect="1"/>
          </p:cNvPicPr>
          <p:nvPr/>
        </p:nvPicPr>
        <p:blipFill>
          <a:blip r:embed="rId11"/>
          <a:stretch>
            <a:fillRect/>
          </a:stretch>
        </p:blipFill>
        <p:spPr>
          <a:xfrm>
            <a:off x="622300" y="1454150"/>
            <a:ext cx="1206500" cy="146050"/>
          </a:xfrm>
          <a:prstGeom prst="rect">
            <a:avLst/>
          </a:prstGeom>
        </p:spPr>
      </p:pic>
      <p:pic>
        <p:nvPicPr>
          <p:cNvPr id="11" name="Picture 10" descr="el_2_8.png"/>
          <p:cNvPicPr>
            <a:picLocks noChangeAspect="1"/>
          </p:cNvPicPr>
          <p:nvPr/>
        </p:nvPicPr>
        <p:blipFill>
          <a:blip r:embed="rId12"/>
          <a:stretch>
            <a:fillRect/>
          </a:stretch>
        </p:blipFill>
        <p:spPr>
          <a:xfrm>
            <a:off x="6534150" y="1130300"/>
            <a:ext cx="139700" cy="152400"/>
          </a:xfrm>
          <a:prstGeom prst="rect">
            <a:avLst/>
          </a:prstGeom>
        </p:spPr>
      </p:pic>
      <p:pic>
        <p:nvPicPr>
          <p:cNvPr id="12" name="Picture 11" descr="el_2_9.png"/>
          <p:cNvPicPr>
            <a:picLocks noChangeAspect="1"/>
          </p:cNvPicPr>
          <p:nvPr/>
        </p:nvPicPr>
        <p:blipFill>
          <a:blip r:embed="rId13"/>
          <a:stretch>
            <a:fillRect/>
          </a:stretch>
        </p:blipFill>
        <p:spPr>
          <a:xfrm>
            <a:off x="5060950" y="3556000"/>
            <a:ext cx="133350" cy="146050"/>
          </a:xfrm>
          <a:prstGeom prst="rect">
            <a:avLst/>
          </a:prstGeom>
        </p:spPr>
      </p:pic>
      <p:pic>
        <p:nvPicPr>
          <p:cNvPr id="13" name="Picture 12" descr="el_2_10.png"/>
          <p:cNvPicPr>
            <a:picLocks noChangeAspect="1"/>
          </p:cNvPicPr>
          <p:nvPr/>
        </p:nvPicPr>
        <p:blipFill>
          <a:blip r:embed="rId14"/>
          <a:stretch>
            <a:fillRect/>
          </a:stretch>
        </p:blipFill>
        <p:spPr>
          <a:xfrm>
            <a:off x="6584950" y="2692400"/>
            <a:ext cx="120650" cy="133350"/>
          </a:xfrm>
          <a:prstGeom prst="rect">
            <a:avLst/>
          </a:prstGeom>
        </p:spPr>
      </p:pic>
      <p:pic>
        <p:nvPicPr>
          <p:cNvPr id="14" name="Picture 13" descr="el_2_11.png"/>
          <p:cNvPicPr>
            <a:picLocks noChangeAspect="1"/>
          </p:cNvPicPr>
          <p:nvPr/>
        </p:nvPicPr>
        <p:blipFill>
          <a:blip r:embed="rId15"/>
          <a:stretch>
            <a:fillRect/>
          </a:stretch>
        </p:blipFill>
        <p:spPr>
          <a:xfrm>
            <a:off x="6578600" y="3530600"/>
            <a:ext cx="120650" cy="127000"/>
          </a:xfrm>
          <a:prstGeom prst="rect">
            <a:avLst/>
          </a:prstGeom>
        </p:spPr>
      </p:pic>
      <p:pic>
        <p:nvPicPr>
          <p:cNvPr id="15" name="Picture 14" descr="el_2_12.png"/>
          <p:cNvPicPr>
            <a:picLocks noChangeAspect="1"/>
          </p:cNvPicPr>
          <p:nvPr/>
        </p:nvPicPr>
        <p:blipFill>
          <a:blip r:embed="rId16"/>
          <a:stretch>
            <a:fillRect/>
          </a:stretch>
        </p:blipFill>
        <p:spPr>
          <a:xfrm>
            <a:off x="6584950" y="1943100"/>
            <a:ext cx="120650" cy="127000"/>
          </a:xfrm>
          <a:prstGeom prst="rect">
            <a:avLst/>
          </a:prstGeom>
        </p:spPr>
      </p:pic>
      <p:pic>
        <p:nvPicPr>
          <p:cNvPr id="16" name="Picture 15" descr="el_2_13.png"/>
          <p:cNvPicPr>
            <a:picLocks noChangeAspect="1"/>
          </p:cNvPicPr>
          <p:nvPr/>
        </p:nvPicPr>
        <p:blipFill>
          <a:blip r:embed="rId17"/>
          <a:stretch>
            <a:fillRect/>
          </a:stretch>
        </p:blipFill>
        <p:spPr>
          <a:xfrm>
            <a:off x="6591300" y="5956300"/>
            <a:ext cx="114300" cy="120650"/>
          </a:xfrm>
          <a:prstGeom prst="rect">
            <a:avLst/>
          </a:prstGeom>
        </p:spPr>
      </p:pic>
      <p:pic>
        <p:nvPicPr>
          <p:cNvPr id="17" name="Picture 16" descr="el_2_14.png"/>
          <p:cNvPicPr>
            <a:picLocks noChangeAspect="1"/>
          </p:cNvPicPr>
          <p:nvPr/>
        </p:nvPicPr>
        <p:blipFill>
          <a:blip r:embed="rId18"/>
          <a:stretch>
            <a:fillRect/>
          </a:stretch>
        </p:blipFill>
        <p:spPr>
          <a:xfrm>
            <a:off x="6591300" y="5168900"/>
            <a:ext cx="114300" cy="114300"/>
          </a:xfrm>
          <a:prstGeom prst="rect">
            <a:avLst/>
          </a:prstGeom>
        </p:spPr>
      </p:pic>
      <p:pic>
        <p:nvPicPr>
          <p:cNvPr id="18" name="Picture 17" descr="el_2_15.png"/>
          <p:cNvPicPr>
            <a:picLocks noChangeAspect="1"/>
          </p:cNvPicPr>
          <p:nvPr/>
        </p:nvPicPr>
        <p:blipFill>
          <a:blip r:embed="rId19"/>
          <a:stretch>
            <a:fillRect/>
          </a:stretch>
        </p:blipFill>
        <p:spPr>
          <a:xfrm>
            <a:off x="7264400" y="3632200"/>
            <a:ext cx="76200" cy="127000"/>
          </a:xfrm>
          <a:prstGeom prst="rect">
            <a:avLst/>
          </a:prstGeom>
        </p:spPr>
      </p:pic>
      <p:pic>
        <p:nvPicPr>
          <p:cNvPr id="19" name="Picture 18" descr="el_2_16.png"/>
          <p:cNvPicPr>
            <a:picLocks noChangeAspect="1"/>
          </p:cNvPicPr>
          <p:nvPr/>
        </p:nvPicPr>
        <p:blipFill>
          <a:blip r:embed="rId20"/>
          <a:stretch>
            <a:fillRect/>
          </a:stretch>
        </p:blipFill>
        <p:spPr>
          <a:xfrm>
            <a:off x="7264400" y="4470400"/>
            <a:ext cx="76200" cy="88900"/>
          </a:xfrm>
          <a:prstGeom prst="rect">
            <a:avLst/>
          </a:prstGeom>
        </p:spPr>
      </p:pic>
      <p:pic>
        <p:nvPicPr>
          <p:cNvPr id="20" name="Picture 19" descr="el_2_17.png"/>
          <p:cNvPicPr>
            <a:picLocks noChangeAspect="1"/>
          </p:cNvPicPr>
          <p:nvPr/>
        </p:nvPicPr>
        <p:blipFill>
          <a:blip r:embed="rId21"/>
          <a:stretch>
            <a:fillRect/>
          </a:stretch>
        </p:blipFill>
        <p:spPr>
          <a:xfrm>
            <a:off x="7264400" y="4184650"/>
            <a:ext cx="76200" cy="88900"/>
          </a:xfrm>
          <a:prstGeom prst="rect">
            <a:avLst/>
          </a:prstGeom>
        </p:spPr>
      </p:pic>
      <p:pic>
        <p:nvPicPr>
          <p:cNvPr id="21" name="Picture 20" descr="el_2_18.png"/>
          <p:cNvPicPr>
            <a:picLocks noChangeAspect="1"/>
          </p:cNvPicPr>
          <p:nvPr/>
        </p:nvPicPr>
        <p:blipFill>
          <a:blip r:embed="rId22"/>
          <a:stretch>
            <a:fillRect/>
          </a:stretch>
        </p:blipFill>
        <p:spPr>
          <a:xfrm>
            <a:off x="7264400" y="3898900"/>
            <a:ext cx="76200" cy="88900"/>
          </a:xfrm>
          <a:prstGeom prst="rect">
            <a:avLst/>
          </a:prstGeom>
        </p:spPr>
      </p:pic>
      <p:sp>
        <p:nvSpPr>
          <p:cNvPr id="22" name="TextBox 21"/>
          <p:cNvSpPr txBox="1"/>
          <p:nvPr/>
        </p:nvSpPr>
        <p:spPr>
          <a:xfrm>
            <a:off x="673100" y="723900"/>
            <a:ext cx="2501900" cy="635000"/>
          </a:xfrm>
          <a:prstGeom prst="rect">
            <a:avLst/>
          </a:prstGeom>
          <a:noFill/>
        </p:spPr>
        <p:txBody>
          <a:bodyPr wrap="none" lIns="0" tIns="0" rIns="0" bIns="0" anchor="ctr">
            <a:noAutofit/>
          </a:bodyPr>
          <a:lstStyle/>
          <a:p>
            <a:pPr algn="l"/>
            <a:r>
              <a:rPr sz="5600" b="1">
                <a:solidFill>
                  <a:srgbClr val="A40403"/>
                </a:solidFill>
                <a:latin typeface="Arial"/>
                <a:ea typeface="Microsoft YaHei"/>
              </a:rPr>
              <a:t>Agenda</a:t>
            </a:r>
          </a:p>
        </p:txBody>
      </p:sp>
      <p:sp>
        <p:nvSpPr>
          <p:cNvPr id="23" name="TextBox 22"/>
          <p:cNvSpPr txBox="1"/>
          <p:nvPr/>
        </p:nvSpPr>
        <p:spPr>
          <a:xfrm>
            <a:off x="7207250" y="946150"/>
            <a:ext cx="3708400" cy="184150"/>
          </a:xfrm>
          <a:prstGeom prst="rect">
            <a:avLst/>
          </a:prstGeom>
          <a:noFill/>
        </p:spPr>
        <p:txBody>
          <a:bodyPr wrap="none" lIns="0" tIns="0" rIns="0" bIns="0" anchor="ctr">
            <a:noAutofit/>
          </a:bodyPr>
          <a:lstStyle/>
          <a:p>
            <a:pPr algn="l"/>
            <a:r>
              <a:rPr sz="1500" b="1">
                <a:solidFill>
                  <a:srgbClr val="121212"/>
                </a:solidFill>
                <a:latin typeface="Arial"/>
                <a:ea typeface="Microsoft YaHei"/>
              </a:rPr>
              <a:t>Background:</a:t>
            </a:r>
            <a:r>
              <a:rPr sz="1500" b="1">
                <a:solidFill>
                  <a:srgbClr val="C0C0C2"/>
                </a:solidFill>
                <a:latin typeface="Arial"/>
                <a:ea typeface="Microsoft YaHei"/>
              </a:rPr>
              <a:t> </a:t>
            </a:r>
            <a:r>
              <a:rPr sz="1500" b="1">
                <a:solidFill>
                  <a:srgbClr val="464547"/>
                </a:solidFill>
                <a:latin typeface="Arial"/>
                <a:ea typeface="Microsoft YaHei"/>
              </a:rPr>
              <a:t>Cardiac amyloidosis and </a:t>
            </a:r>
            <a:r>
              <a:rPr sz="1500" b="1">
                <a:solidFill>
                  <a:srgbClr val="464445"/>
                </a:solidFill>
                <a:latin typeface="Arial"/>
                <a:ea typeface="Microsoft YaHei"/>
              </a:rPr>
              <a:t>the</a:t>
            </a:r>
          </a:p>
        </p:txBody>
      </p:sp>
      <p:sp>
        <p:nvSpPr>
          <p:cNvPr id="24" name="TextBox 23"/>
          <p:cNvSpPr txBox="1"/>
          <p:nvPr/>
        </p:nvSpPr>
        <p:spPr>
          <a:xfrm>
            <a:off x="6134100" y="971550"/>
            <a:ext cx="330200" cy="285750"/>
          </a:xfrm>
          <a:prstGeom prst="rect">
            <a:avLst/>
          </a:prstGeom>
          <a:noFill/>
        </p:spPr>
        <p:txBody>
          <a:bodyPr wrap="none" lIns="0" tIns="0" rIns="0" bIns="0" anchor="ctr">
            <a:noAutofit/>
          </a:bodyPr>
          <a:lstStyle/>
          <a:p>
            <a:pPr algn="l"/>
            <a:r>
              <a:rPr sz="2250" b="1">
                <a:solidFill>
                  <a:srgbClr val="A60B0A"/>
                </a:solidFill>
                <a:latin typeface="Arial"/>
                <a:ea typeface="Microsoft YaHei"/>
              </a:rPr>
              <a:t>01</a:t>
            </a:r>
          </a:p>
        </p:txBody>
      </p:sp>
      <p:sp>
        <p:nvSpPr>
          <p:cNvPr id="25" name="TextBox 24"/>
          <p:cNvSpPr txBox="1"/>
          <p:nvPr/>
        </p:nvSpPr>
        <p:spPr>
          <a:xfrm>
            <a:off x="7200900" y="1200150"/>
            <a:ext cx="1924050" cy="209550"/>
          </a:xfrm>
          <a:prstGeom prst="rect">
            <a:avLst/>
          </a:prstGeom>
          <a:noFill/>
        </p:spPr>
        <p:txBody>
          <a:bodyPr wrap="none" lIns="0" tIns="0" rIns="0" bIns="0" anchor="ctr">
            <a:noAutofit/>
          </a:bodyPr>
          <a:lstStyle/>
          <a:p>
            <a:pPr algn="l"/>
            <a:r>
              <a:rPr sz="1300" b="0">
                <a:solidFill>
                  <a:srgbClr val="515051"/>
                </a:solidFill>
                <a:latin typeface="Arial"/>
                <a:ea typeface="Microsoft YaHei"/>
              </a:rPr>
              <a:t>emerging</a:t>
            </a:r>
            <a:r>
              <a:rPr sz="1300" b="0">
                <a:solidFill>
                  <a:srgbClr val="1F1F1F"/>
                </a:solidFill>
                <a:latin typeface="Arial"/>
                <a:ea typeface="Microsoft YaHei"/>
              </a:rPr>
              <a:t> </a:t>
            </a:r>
            <a:r>
              <a:rPr sz="1300" b="0">
                <a:solidFill>
                  <a:srgbClr val="363536"/>
                </a:solidFill>
                <a:latin typeface="Arial"/>
                <a:ea typeface="Microsoft YaHei"/>
              </a:rPr>
              <a:t>role</a:t>
            </a:r>
            <a:r>
              <a:rPr sz="1300" b="0">
                <a:solidFill>
                  <a:srgbClr val="5B5A59"/>
                </a:solidFill>
                <a:latin typeface="Arial"/>
                <a:ea typeface="Microsoft YaHei"/>
              </a:rPr>
              <a:t> </a:t>
            </a:r>
            <a:r>
              <a:rPr sz="1300" b="0">
                <a:solidFill>
                  <a:srgbClr val="393A3B"/>
                </a:solidFill>
                <a:latin typeface="Arial"/>
                <a:ea typeface="Microsoft YaHei"/>
              </a:rPr>
              <a:t>of </a:t>
            </a:r>
            <a:r>
              <a:rPr sz="1300" b="0">
                <a:solidFill>
                  <a:srgbClr val="424241"/>
                </a:solidFill>
                <a:latin typeface="Arial"/>
                <a:ea typeface="Microsoft YaHei"/>
              </a:rPr>
              <a:t>frailty</a:t>
            </a:r>
          </a:p>
        </p:txBody>
      </p:sp>
      <p:sp>
        <p:nvSpPr>
          <p:cNvPr id="26" name="TextBox 25"/>
          <p:cNvSpPr txBox="1"/>
          <p:nvPr/>
        </p:nvSpPr>
        <p:spPr>
          <a:xfrm>
            <a:off x="6134100" y="1790700"/>
            <a:ext cx="381000" cy="285750"/>
          </a:xfrm>
          <a:prstGeom prst="rect">
            <a:avLst/>
          </a:prstGeom>
          <a:noFill/>
        </p:spPr>
        <p:txBody>
          <a:bodyPr wrap="none" lIns="0" tIns="0" rIns="0" bIns="0" anchor="ctr">
            <a:noAutofit/>
          </a:bodyPr>
          <a:lstStyle/>
          <a:p>
            <a:pPr algn="l"/>
            <a:r>
              <a:rPr sz="2600" b="1">
                <a:solidFill>
                  <a:srgbClr val="A60B0A"/>
                </a:solidFill>
                <a:latin typeface="Arial"/>
                <a:ea typeface="Microsoft YaHei"/>
              </a:rPr>
              <a:t>02</a:t>
            </a:r>
          </a:p>
        </p:txBody>
      </p:sp>
      <p:sp>
        <p:nvSpPr>
          <p:cNvPr id="27" name="TextBox 26"/>
          <p:cNvSpPr txBox="1"/>
          <p:nvPr/>
        </p:nvSpPr>
        <p:spPr>
          <a:xfrm>
            <a:off x="7232650" y="1879600"/>
            <a:ext cx="3009900" cy="177800"/>
          </a:xfrm>
          <a:prstGeom prst="rect">
            <a:avLst/>
          </a:prstGeom>
          <a:noFill/>
        </p:spPr>
        <p:txBody>
          <a:bodyPr wrap="none" lIns="0" tIns="0" rIns="0" bIns="0" anchor="ctr">
            <a:noAutofit/>
          </a:bodyPr>
          <a:lstStyle/>
          <a:p>
            <a:pPr algn="l"/>
            <a:r>
              <a:rPr sz="1500" b="1">
                <a:solidFill>
                  <a:srgbClr val="1C1C1C"/>
                </a:solidFill>
                <a:latin typeface="Arial"/>
                <a:ea typeface="Microsoft YaHei"/>
              </a:rPr>
              <a:t>Research Question &amp; Hypothesis</a:t>
            </a:r>
          </a:p>
        </p:txBody>
      </p:sp>
      <p:sp>
        <p:nvSpPr>
          <p:cNvPr id="28" name="TextBox 27"/>
          <p:cNvSpPr txBox="1"/>
          <p:nvPr/>
        </p:nvSpPr>
        <p:spPr>
          <a:xfrm>
            <a:off x="7219950" y="2514600"/>
            <a:ext cx="3467100" cy="177800"/>
          </a:xfrm>
          <a:prstGeom prst="rect">
            <a:avLst/>
          </a:prstGeom>
          <a:noFill/>
        </p:spPr>
        <p:txBody>
          <a:bodyPr wrap="none" lIns="0" tIns="0" rIns="0" bIns="0" anchor="ctr">
            <a:noAutofit/>
          </a:bodyPr>
          <a:lstStyle/>
          <a:p>
            <a:pPr algn="l"/>
            <a:r>
              <a:rPr sz="1450" b="1">
                <a:solidFill>
                  <a:srgbClr val="141413"/>
                </a:solidFill>
                <a:latin typeface="Arial"/>
                <a:ea typeface="Microsoft YaHei"/>
              </a:rPr>
              <a:t>Methods:</a:t>
            </a:r>
            <a:r>
              <a:rPr sz="1450" b="1">
                <a:solidFill>
                  <a:srgbClr val="474647"/>
                </a:solidFill>
                <a:latin typeface="Arial"/>
                <a:ea typeface="Microsoft YaHei"/>
              </a:rPr>
              <a:t> Systematic </a:t>
            </a:r>
            <a:r>
              <a:rPr sz="1450" b="1">
                <a:solidFill>
                  <a:srgbClr val="444445"/>
                </a:solidFill>
                <a:latin typeface="Arial"/>
                <a:ea typeface="Microsoft YaHei"/>
              </a:rPr>
              <a:t>review </a:t>
            </a:r>
            <a:r>
              <a:rPr sz="1450" b="1">
                <a:solidFill>
                  <a:srgbClr val="323232"/>
                </a:solidFill>
                <a:latin typeface="Arial"/>
                <a:ea typeface="Microsoft YaHei"/>
              </a:rPr>
              <a:t>design </a:t>
            </a:r>
            <a:r>
              <a:rPr sz="1450" b="1">
                <a:solidFill>
                  <a:srgbClr val="4E4C4D"/>
                </a:solidFill>
                <a:latin typeface="Arial"/>
                <a:ea typeface="Microsoft YaHei"/>
              </a:rPr>
              <a:t>and</a:t>
            </a:r>
          </a:p>
        </p:txBody>
      </p:sp>
      <p:sp>
        <p:nvSpPr>
          <p:cNvPr id="29" name="TextBox 28"/>
          <p:cNvSpPr txBox="1"/>
          <p:nvPr/>
        </p:nvSpPr>
        <p:spPr>
          <a:xfrm>
            <a:off x="6134100" y="2540000"/>
            <a:ext cx="381000" cy="285750"/>
          </a:xfrm>
          <a:prstGeom prst="rect">
            <a:avLst/>
          </a:prstGeom>
          <a:noFill/>
        </p:spPr>
        <p:txBody>
          <a:bodyPr wrap="none" lIns="0" tIns="0" rIns="0" bIns="0" anchor="ctr">
            <a:noAutofit/>
          </a:bodyPr>
          <a:lstStyle/>
          <a:p>
            <a:pPr algn="l"/>
            <a:r>
              <a:rPr sz="2600" b="1">
                <a:solidFill>
                  <a:srgbClr val="A60B0A"/>
                </a:solidFill>
                <a:latin typeface="Arial"/>
                <a:ea typeface="Microsoft YaHei"/>
              </a:rPr>
              <a:t>03</a:t>
            </a:r>
          </a:p>
        </p:txBody>
      </p:sp>
      <p:sp>
        <p:nvSpPr>
          <p:cNvPr id="30" name="TextBox 29"/>
          <p:cNvSpPr txBox="1"/>
          <p:nvPr/>
        </p:nvSpPr>
        <p:spPr>
          <a:xfrm>
            <a:off x="7213600" y="2768600"/>
            <a:ext cx="1517650" cy="209550"/>
          </a:xfrm>
          <a:prstGeom prst="rect">
            <a:avLst/>
          </a:prstGeom>
          <a:noFill/>
        </p:spPr>
        <p:txBody>
          <a:bodyPr wrap="none" lIns="0" tIns="0" rIns="0" bIns="0" anchor="ctr">
            <a:noAutofit/>
          </a:bodyPr>
          <a:lstStyle/>
          <a:p>
            <a:pPr algn="l"/>
            <a:r>
              <a:rPr sz="1450" b="0">
                <a:solidFill>
                  <a:srgbClr val="3A3B3A"/>
                </a:solidFill>
                <a:latin typeface="Arial"/>
                <a:ea typeface="Microsoft YaHei"/>
              </a:rPr>
              <a:t>analytic</a:t>
            </a:r>
            <a:r>
              <a:rPr sz="1450" b="0">
                <a:solidFill>
                  <a:srgbClr val="3F403F"/>
                </a:solidFill>
                <a:latin typeface="Arial"/>
                <a:ea typeface="Microsoft YaHei"/>
              </a:rPr>
              <a:t> approach</a:t>
            </a:r>
          </a:p>
        </p:txBody>
      </p:sp>
      <p:sp>
        <p:nvSpPr>
          <p:cNvPr id="31" name="TextBox 30"/>
          <p:cNvSpPr txBox="1"/>
          <p:nvPr/>
        </p:nvSpPr>
        <p:spPr>
          <a:xfrm>
            <a:off x="7219950" y="3270250"/>
            <a:ext cx="774700" cy="177800"/>
          </a:xfrm>
          <a:prstGeom prst="rect">
            <a:avLst/>
          </a:prstGeom>
          <a:noFill/>
        </p:spPr>
        <p:txBody>
          <a:bodyPr wrap="none" lIns="0" tIns="0" rIns="0" bIns="0" anchor="ctr">
            <a:noAutofit/>
          </a:bodyPr>
          <a:lstStyle/>
          <a:p>
            <a:pPr algn="l"/>
            <a:r>
              <a:rPr sz="1450" b="1">
                <a:solidFill>
                  <a:srgbClr val="151415"/>
                </a:solidFill>
                <a:latin typeface="Arial"/>
                <a:ea typeface="Microsoft YaHei"/>
              </a:rPr>
              <a:t>Results</a:t>
            </a:r>
            <a:r>
              <a:rPr sz="1450" b="1">
                <a:solidFill>
                  <a:srgbClr val="5C595A"/>
                </a:solidFill>
                <a:latin typeface="Arial"/>
                <a:ea typeface="Microsoft YaHei"/>
              </a:rPr>
              <a:t>:</a:t>
            </a:r>
          </a:p>
        </p:txBody>
      </p:sp>
      <p:sp>
        <p:nvSpPr>
          <p:cNvPr id="32" name="TextBox 31"/>
          <p:cNvSpPr txBox="1"/>
          <p:nvPr/>
        </p:nvSpPr>
        <p:spPr>
          <a:xfrm>
            <a:off x="6134100" y="3378200"/>
            <a:ext cx="381000" cy="279400"/>
          </a:xfrm>
          <a:prstGeom prst="rect">
            <a:avLst/>
          </a:prstGeom>
          <a:noFill/>
        </p:spPr>
        <p:txBody>
          <a:bodyPr wrap="none" lIns="0" tIns="0" rIns="0" bIns="0" anchor="ctr">
            <a:noAutofit/>
          </a:bodyPr>
          <a:lstStyle/>
          <a:p>
            <a:pPr algn="l"/>
            <a:r>
              <a:rPr sz="2600" b="1">
                <a:solidFill>
                  <a:srgbClr val="A60B0A"/>
                </a:solidFill>
                <a:latin typeface="Arial"/>
                <a:ea typeface="Microsoft YaHei"/>
              </a:rPr>
              <a:t>04</a:t>
            </a:r>
          </a:p>
        </p:txBody>
      </p:sp>
      <p:sp>
        <p:nvSpPr>
          <p:cNvPr id="33" name="TextBox 32"/>
          <p:cNvSpPr txBox="1"/>
          <p:nvPr/>
        </p:nvSpPr>
        <p:spPr>
          <a:xfrm>
            <a:off x="7569200" y="3600450"/>
            <a:ext cx="2451100" cy="419100"/>
          </a:xfrm>
          <a:prstGeom prst="rect">
            <a:avLst/>
          </a:prstGeom>
          <a:noFill/>
        </p:spPr>
        <p:txBody>
          <a:bodyPr wrap="none" lIns="0" tIns="0" rIns="0" bIns="0" anchor="ctr">
            <a:noAutofit/>
          </a:bodyPr>
          <a:lstStyle/>
          <a:p>
            <a:pPr algn="l">
              <a:lnSpc>
                <a:spcPts val="2100"/>
              </a:lnSpc>
              <a:spcBef>
                <a:spcPts val="0"/>
              </a:spcBef>
              <a:spcAft>
                <a:spcPts val="0"/>
              </a:spcAft>
            </a:pPr>
            <a:r>
              <a:rPr sz="1100" b="0">
                <a:solidFill>
                  <a:srgbClr val="585859"/>
                </a:solidFill>
                <a:latin typeface="Arial"/>
                <a:ea typeface="Microsoft YaHei"/>
              </a:rPr>
              <a:t>Prevalence</a:t>
            </a:r>
            <a:r>
              <a:rPr sz="1100" b="0">
                <a:solidFill>
                  <a:srgbClr val="565556"/>
                </a:solidFill>
                <a:latin typeface="Arial"/>
                <a:ea typeface="Microsoft YaHei"/>
              </a:rPr>
              <a:t> of frailty across cohorts</a:t>
            </a:r>
          </a:p>
          <a:p>
            <a:pPr algn="l">
              <a:lnSpc>
                <a:spcPts val="2100"/>
              </a:lnSpc>
              <a:spcBef>
                <a:spcPts val="0"/>
              </a:spcBef>
              <a:spcAft>
                <a:spcPts val="0"/>
              </a:spcAft>
            </a:pPr>
            <a:r>
              <a:rPr sz="1100" b="0">
                <a:solidFill>
                  <a:srgbClr val="575858"/>
                </a:solidFill>
                <a:latin typeface="Arial"/>
                <a:ea typeface="Microsoft YaHei"/>
              </a:rPr>
              <a:t>Frailty and mortality </a:t>
            </a:r>
            <a:r>
              <a:rPr sz="1100" b="0">
                <a:solidFill>
                  <a:srgbClr val="444444"/>
                </a:solidFill>
                <a:latin typeface="Arial"/>
                <a:ea typeface="Microsoft YaHei"/>
              </a:rPr>
              <a:t>risk</a:t>
            </a:r>
          </a:p>
        </p:txBody>
      </p:sp>
      <p:sp>
        <p:nvSpPr>
          <p:cNvPr id="34" name="TextBox 33"/>
          <p:cNvSpPr txBox="1"/>
          <p:nvPr/>
        </p:nvSpPr>
        <p:spPr>
          <a:xfrm>
            <a:off x="7562850" y="4159250"/>
            <a:ext cx="3340100" cy="438150"/>
          </a:xfrm>
          <a:prstGeom prst="rect">
            <a:avLst/>
          </a:prstGeom>
          <a:noFill/>
        </p:spPr>
        <p:txBody>
          <a:bodyPr wrap="none" lIns="0" tIns="0" rIns="0" bIns="0" anchor="ctr">
            <a:noAutofit/>
          </a:bodyPr>
          <a:lstStyle/>
          <a:p>
            <a:pPr algn="l">
              <a:lnSpc>
                <a:spcPts val="2250"/>
              </a:lnSpc>
              <a:spcBef>
                <a:spcPts val="0"/>
              </a:spcBef>
              <a:spcAft>
                <a:spcPts val="0"/>
              </a:spcAft>
            </a:pPr>
            <a:r>
              <a:rPr sz="1150" b="0">
                <a:solidFill>
                  <a:srgbClr val="525353"/>
                </a:solidFill>
                <a:latin typeface="Arial"/>
                <a:ea typeface="Microsoft YaHei"/>
              </a:rPr>
              <a:t>Consistency across </a:t>
            </a:r>
            <a:r>
              <a:rPr sz="1150" b="0">
                <a:solidFill>
                  <a:srgbClr val="595A5A"/>
                </a:solidFill>
                <a:latin typeface="Arial"/>
                <a:ea typeface="Microsoft YaHei"/>
              </a:rPr>
              <a:t>frailty assessment </a:t>
            </a:r>
            <a:r>
              <a:rPr sz="1150" b="0">
                <a:solidFill>
                  <a:srgbClr val="565656"/>
                </a:solidFill>
                <a:latin typeface="Arial"/>
                <a:ea typeface="Microsoft YaHei"/>
              </a:rPr>
              <a:t>tools</a:t>
            </a:r>
          </a:p>
          <a:p>
            <a:pPr algn="l">
              <a:lnSpc>
                <a:spcPts val="2250"/>
              </a:lnSpc>
              <a:spcBef>
                <a:spcPts val="0"/>
              </a:spcBef>
              <a:spcAft>
                <a:spcPts val="0"/>
              </a:spcAft>
            </a:pPr>
            <a:r>
              <a:rPr sz="1150" b="0">
                <a:solidFill>
                  <a:srgbClr val="595A5A"/>
                </a:solidFill>
                <a:latin typeface="Arial"/>
                <a:ea typeface="Microsoft YaHei"/>
              </a:rPr>
              <a:t>6-minute walk</a:t>
            </a:r>
            <a:r>
              <a:rPr sz="1150" b="0">
                <a:solidFill>
                  <a:srgbClr val="575757"/>
                </a:solidFill>
                <a:latin typeface="Arial"/>
                <a:ea typeface="Microsoft YaHei"/>
              </a:rPr>
              <a:t> distance as a </a:t>
            </a:r>
            <a:r>
              <a:rPr sz="1150" b="0">
                <a:solidFill>
                  <a:srgbClr val="5C5C5B"/>
                </a:solidFill>
                <a:latin typeface="Arial"/>
                <a:ea typeface="Microsoft YaHei"/>
              </a:rPr>
              <a:t>functional</a:t>
            </a:r>
            <a:r>
              <a:rPr sz="1150" b="0">
                <a:solidFill>
                  <a:srgbClr val="575757"/>
                </a:solidFill>
                <a:latin typeface="Arial"/>
                <a:ea typeface="Microsoft YaHei"/>
              </a:rPr>
              <a:t> </a:t>
            </a:r>
            <a:r>
              <a:rPr sz="1150" b="0">
                <a:solidFill>
                  <a:srgbClr val="4E4F4E"/>
                </a:solidFill>
                <a:latin typeface="Arial"/>
                <a:ea typeface="Microsoft YaHei"/>
              </a:rPr>
              <a:t>surrogate</a:t>
            </a:r>
          </a:p>
        </p:txBody>
      </p:sp>
      <p:sp>
        <p:nvSpPr>
          <p:cNvPr id="35" name="TextBox 34"/>
          <p:cNvSpPr txBox="1"/>
          <p:nvPr/>
        </p:nvSpPr>
        <p:spPr>
          <a:xfrm>
            <a:off x="7219950" y="4991100"/>
            <a:ext cx="3225800" cy="177800"/>
          </a:xfrm>
          <a:prstGeom prst="rect">
            <a:avLst/>
          </a:prstGeom>
          <a:noFill/>
        </p:spPr>
        <p:txBody>
          <a:bodyPr wrap="none" lIns="0" tIns="0" rIns="0" bIns="0" anchor="ctr">
            <a:noAutofit/>
          </a:bodyPr>
          <a:lstStyle/>
          <a:p>
            <a:pPr algn="l"/>
            <a:r>
              <a:rPr sz="1400" b="1">
                <a:solidFill>
                  <a:srgbClr val="141314"/>
                </a:solidFill>
                <a:latin typeface="Arial"/>
                <a:ea typeface="Microsoft YaHei"/>
              </a:rPr>
              <a:t>Discussion:</a:t>
            </a:r>
            <a:r>
              <a:rPr sz="1400" b="1">
                <a:solidFill>
                  <a:srgbClr val="424242"/>
                </a:solidFill>
                <a:latin typeface="Arial"/>
                <a:ea typeface="Microsoft YaHei"/>
              </a:rPr>
              <a:t> Frailty as an independent,</a:t>
            </a:r>
          </a:p>
        </p:txBody>
      </p:sp>
      <p:sp>
        <p:nvSpPr>
          <p:cNvPr id="36" name="TextBox 35"/>
          <p:cNvSpPr txBox="1"/>
          <p:nvPr/>
        </p:nvSpPr>
        <p:spPr>
          <a:xfrm>
            <a:off x="6134100" y="5010150"/>
            <a:ext cx="387350" cy="285750"/>
          </a:xfrm>
          <a:prstGeom prst="rect">
            <a:avLst/>
          </a:prstGeom>
          <a:noFill/>
        </p:spPr>
        <p:txBody>
          <a:bodyPr wrap="none" lIns="0" tIns="0" rIns="0" bIns="0" anchor="ctr">
            <a:noAutofit/>
          </a:bodyPr>
          <a:lstStyle/>
          <a:p>
            <a:pPr algn="l"/>
            <a:r>
              <a:rPr sz="2600" b="1">
                <a:solidFill>
                  <a:srgbClr val="A60B0A"/>
                </a:solidFill>
                <a:latin typeface="Arial"/>
                <a:ea typeface="Microsoft YaHei"/>
              </a:rPr>
              <a:t>05</a:t>
            </a:r>
          </a:p>
        </p:txBody>
      </p:sp>
      <p:sp>
        <p:nvSpPr>
          <p:cNvPr id="37" name="TextBox 36"/>
          <p:cNvSpPr txBox="1"/>
          <p:nvPr/>
        </p:nvSpPr>
        <p:spPr>
          <a:xfrm>
            <a:off x="7219950" y="5238750"/>
            <a:ext cx="2514600" cy="203200"/>
          </a:xfrm>
          <a:prstGeom prst="rect">
            <a:avLst/>
          </a:prstGeom>
          <a:noFill/>
        </p:spPr>
        <p:txBody>
          <a:bodyPr wrap="none" lIns="0" tIns="0" rIns="0" bIns="0" anchor="ctr">
            <a:noAutofit/>
          </a:bodyPr>
          <a:lstStyle/>
          <a:p>
            <a:pPr algn="l"/>
            <a:r>
              <a:rPr sz="1400" b="0">
                <a:solidFill>
                  <a:srgbClr val="454546"/>
                </a:solidFill>
                <a:latin typeface="Arial"/>
                <a:ea typeface="Microsoft YaHei"/>
              </a:rPr>
              <a:t>multisystem</a:t>
            </a:r>
            <a:r>
              <a:rPr sz="1400" b="0">
                <a:solidFill>
                  <a:srgbClr val="BFBFC1"/>
                </a:solidFill>
                <a:latin typeface="Arial"/>
                <a:ea typeface="Microsoft YaHei"/>
              </a:rPr>
              <a:t> </a:t>
            </a:r>
            <a:r>
              <a:rPr sz="1400" b="0">
                <a:solidFill>
                  <a:srgbClr val="494A49"/>
                </a:solidFill>
                <a:latin typeface="Arial"/>
                <a:ea typeface="Microsoft YaHei"/>
              </a:rPr>
              <a:t>prognostic marker</a:t>
            </a:r>
          </a:p>
        </p:txBody>
      </p:sp>
      <p:sp>
        <p:nvSpPr>
          <p:cNvPr id="38" name="TextBox 37"/>
          <p:cNvSpPr txBox="1"/>
          <p:nvPr/>
        </p:nvSpPr>
        <p:spPr>
          <a:xfrm>
            <a:off x="6134100" y="5803900"/>
            <a:ext cx="387350" cy="285750"/>
          </a:xfrm>
          <a:prstGeom prst="rect">
            <a:avLst/>
          </a:prstGeom>
          <a:noFill/>
        </p:spPr>
        <p:txBody>
          <a:bodyPr wrap="none" lIns="0" tIns="0" rIns="0" bIns="0" anchor="ctr">
            <a:noAutofit/>
          </a:bodyPr>
          <a:lstStyle/>
          <a:p>
            <a:pPr algn="l"/>
            <a:r>
              <a:rPr sz="2600" b="1">
                <a:solidFill>
                  <a:srgbClr val="A60B0A"/>
                </a:solidFill>
                <a:latin typeface="Arial"/>
                <a:ea typeface="Microsoft YaHei"/>
              </a:rPr>
              <a:t>06</a:t>
            </a:r>
          </a:p>
        </p:txBody>
      </p:sp>
      <p:sp>
        <p:nvSpPr>
          <p:cNvPr id="39" name="TextBox 38"/>
          <p:cNvSpPr txBox="1"/>
          <p:nvPr/>
        </p:nvSpPr>
        <p:spPr>
          <a:xfrm>
            <a:off x="7226300" y="5886450"/>
            <a:ext cx="3683000" cy="177800"/>
          </a:xfrm>
          <a:prstGeom prst="rect">
            <a:avLst/>
          </a:prstGeom>
          <a:noFill/>
        </p:spPr>
        <p:txBody>
          <a:bodyPr wrap="none" lIns="0" tIns="0" rIns="0" bIns="0" anchor="ctr">
            <a:noAutofit/>
          </a:bodyPr>
          <a:lstStyle/>
          <a:p>
            <a:pPr algn="l"/>
            <a:r>
              <a:rPr sz="1350" b="0">
                <a:solidFill>
                  <a:srgbClr val="464645"/>
                </a:solidFill>
                <a:latin typeface="Arial"/>
                <a:ea typeface="Microsoft YaHei"/>
              </a:rPr>
              <a:t>Conclusion,</a:t>
            </a:r>
            <a:r>
              <a:rPr sz="1350" b="0">
                <a:solidFill>
                  <a:srgbClr val="747676"/>
                </a:solidFill>
                <a:latin typeface="Arial"/>
                <a:ea typeface="Microsoft YaHei"/>
              </a:rPr>
              <a:t> </a:t>
            </a:r>
            <a:r>
              <a:rPr sz="1350" b="0">
                <a:solidFill>
                  <a:srgbClr val="434443"/>
                </a:solidFill>
                <a:latin typeface="Arial"/>
                <a:ea typeface="Microsoft YaHei"/>
              </a:rPr>
              <a:t>limitations, and future directions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3.png"/>
          <p:cNvPicPr>
            <a:picLocks noChangeAspect="1"/>
          </p:cNvPicPr>
          <p:nvPr/>
        </p:nvPicPr>
        <p:blipFill>
          <a:blip r:embed="rId3"/>
          <a:stretch>
            <a:fillRect/>
          </a:stretch>
        </p:blipFill>
        <p:spPr>
          <a:xfrm>
            <a:off x="0" y="0"/>
            <a:ext cx="12192000" cy="6858000"/>
          </a:xfrm>
          <a:prstGeom prst="rect">
            <a:avLst/>
          </a:prstGeom>
        </p:spPr>
      </p:pic>
      <p:pic>
        <p:nvPicPr>
          <p:cNvPr id="3" name="Picture 2" descr="el_3_0.png"/>
          <p:cNvPicPr>
            <a:picLocks noChangeAspect="1"/>
          </p:cNvPicPr>
          <p:nvPr/>
        </p:nvPicPr>
        <p:blipFill>
          <a:blip r:embed="rId4"/>
          <a:stretch>
            <a:fillRect/>
          </a:stretch>
        </p:blipFill>
        <p:spPr>
          <a:xfrm>
            <a:off x="8559800" y="3740150"/>
            <a:ext cx="3632200" cy="1905000"/>
          </a:xfrm>
          <a:prstGeom prst="rect">
            <a:avLst/>
          </a:prstGeom>
        </p:spPr>
      </p:pic>
      <p:pic>
        <p:nvPicPr>
          <p:cNvPr id="4" name="Picture 3" descr="el_3_1.png"/>
          <p:cNvPicPr>
            <a:picLocks noChangeAspect="1"/>
          </p:cNvPicPr>
          <p:nvPr/>
        </p:nvPicPr>
        <p:blipFill>
          <a:blip r:embed="rId5"/>
          <a:stretch>
            <a:fillRect/>
          </a:stretch>
        </p:blipFill>
        <p:spPr>
          <a:xfrm>
            <a:off x="0" y="31750"/>
            <a:ext cx="12192000" cy="514350"/>
          </a:xfrm>
          <a:prstGeom prst="rect">
            <a:avLst/>
          </a:prstGeom>
        </p:spPr>
      </p:pic>
      <p:pic>
        <p:nvPicPr>
          <p:cNvPr id="5" name="Picture 4" descr="el_3_2.png"/>
          <p:cNvPicPr>
            <a:picLocks noChangeAspect="1"/>
          </p:cNvPicPr>
          <p:nvPr/>
        </p:nvPicPr>
        <p:blipFill>
          <a:blip r:embed="rId6"/>
          <a:stretch>
            <a:fillRect/>
          </a:stretch>
        </p:blipFill>
        <p:spPr>
          <a:xfrm>
            <a:off x="0" y="6407150"/>
            <a:ext cx="12192000" cy="450850"/>
          </a:xfrm>
          <a:prstGeom prst="rect">
            <a:avLst/>
          </a:prstGeom>
        </p:spPr>
      </p:pic>
      <p:pic>
        <p:nvPicPr>
          <p:cNvPr id="6" name="Picture 5" descr="el_3_3.png"/>
          <p:cNvPicPr>
            <a:picLocks noChangeAspect="1"/>
          </p:cNvPicPr>
          <p:nvPr/>
        </p:nvPicPr>
        <p:blipFill>
          <a:blip r:embed="rId7"/>
          <a:stretch>
            <a:fillRect/>
          </a:stretch>
        </p:blipFill>
        <p:spPr>
          <a:xfrm>
            <a:off x="7423150" y="4800600"/>
            <a:ext cx="984250" cy="558800"/>
          </a:xfrm>
          <a:prstGeom prst="rect">
            <a:avLst/>
          </a:prstGeom>
        </p:spPr>
      </p:pic>
      <p:pic>
        <p:nvPicPr>
          <p:cNvPr id="7" name="Picture 6" descr="el_3_4.png"/>
          <p:cNvPicPr>
            <a:picLocks noChangeAspect="1"/>
          </p:cNvPicPr>
          <p:nvPr/>
        </p:nvPicPr>
        <p:blipFill>
          <a:blip r:embed="rId8"/>
          <a:stretch>
            <a:fillRect/>
          </a:stretch>
        </p:blipFill>
        <p:spPr>
          <a:xfrm>
            <a:off x="6667500" y="1765300"/>
            <a:ext cx="552450" cy="660400"/>
          </a:xfrm>
          <a:prstGeom prst="rect">
            <a:avLst/>
          </a:prstGeom>
        </p:spPr>
      </p:pic>
      <p:pic>
        <p:nvPicPr>
          <p:cNvPr id="8" name="Picture 7" descr="el_3_5.png"/>
          <p:cNvPicPr>
            <a:picLocks noChangeAspect="1"/>
          </p:cNvPicPr>
          <p:nvPr/>
        </p:nvPicPr>
        <p:blipFill>
          <a:blip r:embed="rId9"/>
          <a:stretch>
            <a:fillRect/>
          </a:stretch>
        </p:blipFill>
        <p:spPr>
          <a:xfrm>
            <a:off x="349250" y="1727200"/>
            <a:ext cx="546100" cy="635000"/>
          </a:xfrm>
          <a:prstGeom prst="rect">
            <a:avLst/>
          </a:prstGeom>
        </p:spPr>
      </p:pic>
      <p:pic>
        <p:nvPicPr>
          <p:cNvPr id="9" name="Picture 8" descr="el_3_6.png"/>
          <p:cNvPicPr>
            <a:picLocks noChangeAspect="1"/>
          </p:cNvPicPr>
          <p:nvPr/>
        </p:nvPicPr>
        <p:blipFill>
          <a:blip r:embed="rId10"/>
          <a:stretch>
            <a:fillRect/>
          </a:stretch>
        </p:blipFill>
        <p:spPr>
          <a:xfrm>
            <a:off x="965200" y="4495800"/>
            <a:ext cx="101600" cy="107950"/>
          </a:xfrm>
          <a:prstGeom prst="rect">
            <a:avLst/>
          </a:prstGeom>
        </p:spPr>
      </p:pic>
      <p:pic>
        <p:nvPicPr>
          <p:cNvPr id="10" name="Picture 9" descr="el_3_7.png"/>
          <p:cNvPicPr>
            <a:picLocks noChangeAspect="1"/>
          </p:cNvPicPr>
          <p:nvPr/>
        </p:nvPicPr>
        <p:blipFill>
          <a:blip r:embed="rId11"/>
          <a:stretch>
            <a:fillRect/>
          </a:stretch>
        </p:blipFill>
        <p:spPr>
          <a:xfrm>
            <a:off x="965200" y="5588000"/>
            <a:ext cx="101600" cy="101600"/>
          </a:xfrm>
          <a:prstGeom prst="rect">
            <a:avLst/>
          </a:prstGeom>
        </p:spPr>
      </p:pic>
      <p:pic>
        <p:nvPicPr>
          <p:cNvPr id="11" name="Picture 10" descr="el_3_8.png"/>
          <p:cNvPicPr>
            <a:picLocks noChangeAspect="1"/>
          </p:cNvPicPr>
          <p:nvPr/>
        </p:nvPicPr>
        <p:blipFill>
          <a:blip r:embed="rId12"/>
          <a:stretch>
            <a:fillRect/>
          </a:stretch>
        </p:blipFill>
        <p:spPr>
          <a:xfrm>
            <a:off x="965200" y="5054600"/>
            <a:ext cx="101600" cy="101600"/>
          </a:xfrm>
          <a:prstGeom prst="rect">
            <a:avLst/>
          </a:prstGeom>
        </p:spPr>
      </p:pic>
      <p:pic>
        <p:nvPicPr>
          <p:cNvPr id="12" name="Picture 11" descr="el_3_9.png"/>
          <p:cNvPicPr>
            <a:picLocks noChangeAspect="1"/>
          </p:cNvPicPr>
          <p:nvPr/>
        </p:nvPicPr>
        <p:blipFill>
          <a:blip r:embed="rId13"/>
          <a:stretch>
            <a:fillRect/>
          </a:stretch>
        </p:blipFill>
        <p:spPr>
          <a:xfrm>
            <a:off x="965200" y="3956050"/>
            <a:ext cx="101600" cy="101600"/>
          </a:xfrm>
          <a:prstGeom prst="rect">
            <a:avLst/>
          </a:prstGeom>
        </p:spPr>
      </p:pic>
      <p:pic>
        <p:nvPicPr>
          <p:cNvPr id="13" name="Picture 12" descr="el_3_10.png"/>
          <p:cNvPicPr>
            <a:picLocks noChangeAspect="1"/>
          </p:cNvPicPr>
          <p:nvPr/>
        </p:nvPicPr>
        <p:blipFill>
          <a:blip r:embed="rId14"/>
          <a:stretch>
            <a:fillRect/>
          </a:stretch>
        </p:blipFill>
        <p:spPr>
          <a:xfrm>
            <a:off x="965200" y="3403600"/>
            <a:ext cx="101600" cy="101600"/>
          </a:xfrm>
          <a:prstGeom prst="rect">
            <a:avLst/>
          </a:prstGeom>
        </p:spPr>
      </p:pic>
      <p:pic>
        <p:nvPicPr>
          <p:cNvPr id="14" name="Picture 13" descr="el_3_11.png"/>
          <p:cNvPicPr>
            <a:picLocks noChangeAspect="1"/>
          </p:cNvPicPr>
          <p:nvPr/>
        </p:nvPicPr>
        <p:blipFill>
          <a:blip r:embed="rId15"/>
          <a:stretch>
            <a:fillRect/>
          </a:stretch>
        </p:blipFill>
        <p:spPr>
          <a:xfrm>
            <a:off x="7277100" y="3206750"/>
            <a:ext cx="101600" cy="101600"/>
          </a:xfrm>
          <a:prstGeom prst="rect">
            <a:avLst/>
          </a:prstGeom>
        </p:spPr>
      </p:pic>
      <p:pic>
        <p:nvPicPr>
          <p:cNvPr id="15" name="Picture 14" descr="el_3_12.png"/>
          <p:cNvPicPr>
            <a:picLocks noChangeAspect="1"/>
          </p:cNvPicPr>
          <p:nvPr/>
        </p:nvPicPr>
        <p:blipFill>
          <a:blip r:embed="rId16"/>
          <a:stretch>
            <a:fillRect/>
          </a:stretch>
        </p:blipFill>
        <p:spPr>
          <a:xfrm>
            <a:off x="7277100" y="2565400"/>
            <a:ext cx="101600" cy="101600"/>
          </a:xfrm>
          <a:prstGeom prst="rect">
            <a:avLst/>
          </a:prstGeom>
        </p:spPr>
      </p:pic>
      <p:pic>
        <p:nvPicPr>
          <p:cNvPr id="16" name="Picture 15" descr="el_3_13.png"/>
          <p:cNvPicPr>
            <a:picLocks noChangeAspect="1"/>
          </p:cNvPicPr>
          <p:nvPr/>
        </p:nvPicPr>
        <p:blipFill>
          <a:blip r:embed="rId17"/>
          <a:stretch>
            <a:fillRect/>
          </a:stretch>
        </p:blipFill>
        <p:spPr>
          <a:xfrm>
            <a:off x="965200" y="2362200"/>
            <a:ext cx="101600" cy="101600"/>
          </a:xfrm>
          <a:prstGeom prst="rect">
            <a:avLst/>
          </a:prstGeom>
        </p:spPr>
      </p:pic>
      <p:pic>
        <p:nvPicPr>
          <p:cNvPr id="17" name="Picture 16" descr="el_3_14.png"/>
          <p:cNvPicPr>
            <a:picLocks noChangeAspect="1"/>
          </p:cNvPicPr>
          <p:nvPr/>
        </p:nvPicPr>
        <p:blipFill>
          <a:blip r:embed="rId18"/>
          <a:stretch>
            <a:fillRect/>
          </a:stretch>
        </p:blipFill>
        <p:spPr>
          <a:xfrm>
            <a:off x="7258050" y="4711700"/>
            <a:ext cx="114300" cy="76200"/>
          </a:xfrm>
          <a:prstGeom prst="rect">
            <a:avLst/>
          </a:prstGeom>
        </p:spPr>
      </p:pic>
      <p:pic>
        <p:nvPicPr>
          <p:cNvPr id="18" name="Picture 17" descr="el_3_15.png"/>
          <p:cNvPicPr>
            <a:picLocks noChangeAspect="1"/>
          </p:cNvPicPr>
          <p:nvPr/>
        </p:nvPicPr>
        <p:blipFill>
          <a:blip r:embed="rId19"/>
          <a:stretch>
            <a:fillRect/>
          </a:stretch>
        </p:blipFill>
        <p:spPr>
          <a:xfrm>
            <a:off x="1162050" y="2876550"/>
            <a:ext cx="184150" cy="50800"/>
          </a:xfrm>
          <a:prstGeom prst="rect">
            <a:avLst/>
          </a:prstGeom>
        </p:spPr>
      </p:pic>
      <p:sp>
        <p:nvSpPr>
          <p:cNvPr id="19" name="TextBox 18"/>
          <p:cNvSpPr txBox="1"/>
          <p:nvPr/>
        </p:nvSpPr>
        <p:spPr>
          <a:xfrm>
            <a:off x="495300" y="679450"/>
            <a:ext cx="9074150" cy="812800"/>
          </a:xfrm>
          <a:prstGeom prst="rect">
            <a:avLst/>
          </a:prstGeom>
          <a:noFill/>
        </p:spPr>
        <p:txBody>
          <a:bodyPr wrap="none" lIns="0" tIns="0" rIns="0" bIns="0" anchor="ctr">
            <a:noAutofit/>
          </a:bodyPr>
          <a:lstStyle/>
          <a:p>
            <a:pPr algn="l">
              <a:lnSpc>
                <a:spcPts val="3800"/>
              </a:lnSpc>
              <a:spcBef>
                <a:spcPts val="0"/>
              </a:spcBef>
              <a:spcAft>
                <a:spcPts val="0"/>
              </a:spcAft>
            </a:pPr>
            <a:r>
              <a:rPr sz="3300" b="1">
                <a:solidFill>
                  <a:srgbClr val="9D0908"/>
                </a:solidFill>
                <a:latin typeface="Arial"/>
                <a:ea typeface="Microsoft YaHei"/>
              </a:rPr>
              <a:t>Background: Frailty Is an Emerging but Poorly</a:t>
            </a:r>
          </a:p>
          <a:p>
            <a:pPr algn="l">
              <a:lnSpc>
                <a:spcPts val="3800"/>
              </a:lnSpc>
              <a:spcBef>
                <a:spcPts val="0"/>
              </a:spcBef>
              <a:spcAft>
                <a:spcPts val="0"/>
              </a:spcAft>
            </a:pPr>
            <a:r>
              <a:rPr sz="3300" b="1">
                <a:solidFill>
                  <a:srgbClr val="9E0908"/>
                </a:solidFill>
                <a:latin typeface="Arial"/>
                <a:ea typeface="Microsoft YaHei"/>
              </a:rPr>
              <a:t>Characterized Feature of Cardiac Amyloidosis</a:t>
            </a:r>
          </a:p>
        </p:txBody>
      </p:sp>
      <p:sp>
        <p:nvSpPr>
          <p:cNvPr id="20" name="TextBox 19"/>
          <p:cNvSpPr txBox="1"/>
          <p:nvPr/>
        </p:nvSpPr>
        <p:spPr>
          <a:xfrm>
            <a:off x="965200" y="1993900"/>
            <a:ext cx="781050" cy="190500"/>
          </a:xfrm>
          <a:prstGeom prst="rect">
            <a:avLst/>
          </a:prstGeom>
          <a:noFill/>
        </p:spPr>
        <p:txBody>
          <a:bodyPr wrap="none" lIns="0" tIns="0" rIns="0" bIns="0" anchor="ctr">
            <a:noAutofit/>
          </a:bodyPr>
          <a:lstStyle/>
          <a:p>
            <a:pPr algn="l"/>
            <a:r>
              <a:rPr sz="1900" b="1">
                <a:solidFill>
                  <a:srgbClr val="A80A09"/>
                </a:solidFill>
                <a:latin typeface="Arial"/>
                <a:ea typeface="Microsoft YaHei"/>
              </a:rPr>
              <a:t>Known:</a:t>
            </a:r>
          </a:p>
        </p:txBody>
      </p:sp>
      <p:sp>
        <p:nvSpPr>
          <p:cNvPr id="21" name="TextBox 20"/>
          <p:cNvSpPr txBox="1"/>
          <p:nvPr/>
        </p:nvSpPr>
        <p:spPr>
          <a:xfrm>
            <a:off x="7277100" y="2082800"/>
            <a:ext cx="1930400" cy="234950"/>
          </a:xfrm>
          <a:prstGeom prst="rect">
            <a:avLst/>
          </a:prstGeom>
          <a:noFill/>
        </p:spPr>
        <p:txBody>
          <a:bodyPr wrap="none" lIns="0" tIns="0" rIns="0" bIns="0" anchor="ctr">
            <a:noAutofit/>
          </a:bodyPr>
          <a:lstStyle/>
          <a:p>
            <a:pPr algn="l"/>
            <a:r>
              <a:rPr sz="1850" b="1">
                <a:solidFill>
                  <a:srgbClr val="AB0D0B"/>
                </a:solidFill>
                <a:latin typeface="Arial"/>
                <a:ea typeface="Microsoft YaHei"/>
              </a:rPr>
              <a:t>Gap in knowledge:</a:t>
            </a:r>
          </a:p>
        </p:txBody>
      </p:sp>
      <p:sp>
        <p:nvSpPr>
          <p:cNvPr id="22" name="TextBox 21"/>
          <p:cNvSpPr txBox="1"/>
          <p:nvPr/>
        </p:nvSpPr>
        <p:spPr>
          <a:xfrm>
            <a:off x="1168400" y="2330450"/>
            <a:ext cx="4603750" cy="374650"/>
          </a:xfrm>
          <a:prstGeom prst="rect">
            <a:avLst/>
          </a:prstGeom>
          <a:noFill/>
        </p:spPr>
        <p:txBody>
          <a:bodyPr wrap="none" lIns="0" tIns="0" rIns="0" bIns="0" anchor="ctr">
            <a:noAutofit/>
          </a:bodyPr>
          <a:lstStyle/>
          <a:p>
            <a:pPr algn="l">
              <a:lnSpc>
                <a:spcPts val="1700"/>
              </a:lnSpc>
              <a:spcBef>
                <a:spcPts val="0"/>
              </a:spcBef>
              <a:spcAft>
                <a:spcPts val="0"/>
              </a:spcAft>
            </a:pPr>
            <a:r>
              <a:rPr sz="1150" b="0">
                <a:solidFill>
                  <a:srgbClr val="54525E"/>
                </a:solidFill>
                <a:latin typeface="Arial"/>
                <a:ea typeface="Microsoft YaHei"/>
              </a:rPr>
              <a:t>Cardiac </a:t>
            </a:r>
            <a:r>
              <a:rPr sz="1150" b="0">
                <a:solidFill>
                  <a:srgbClr val="55555F"/>
                </a:solidFill>
                <a:latin typeface="Arial"/>
                <a:ea typeface="Microsoft YaHei"/>
              </a:rPr>
              <a:t>amyloidosis (CA) results from misfolded protein deposition</a:t>
            </a:r>
          </a:p>
          <a:p>
            <a:pPr algn="l">
              <a:lnSpc>
                <a:spcPts val="1700"/>
              </a:lnSpc>
              <a:spcBef>
                <a:spcPts val="0"/>
              </a:spcBef>
              <a:spcAft>
                <a:spcPts val="0"/>
              </a:spcAft>
            </a:pPr>
            <a:r>
              <a:rPr sz="1150" b="0">
                <a:solidFill>
                  <a:srgbClr val="53525A"/>
                </a:solidFill>
                <a:latin typeface="Arial"/>
                <a:ea typeface="Microsoft YaHei"/>
              </a:rPr>
              <a:t>in the myocardium, causing</a:t>
            </a:r>
            <a:r>
              <a:rPr sz="1150" b="0">
                <a:solidFill>
                  <a:srgbClr val="51505B"/>
                </a:solidFill>
                <a:latin typeface="Arial"/>
                <a:ea typeface="Microsoft YaHei"/>
              </a:rPr>
              <a:t> </a:t>
            </a:r>
            <a:r>
              <a:rPr sz="1150" b="0">
                <a:solidFill>
                  <a:srgbClr val="60616C"/>
                </a:solidFill>
                <a:latin typeface="Arial"/>
                <a:ea typeface="Microsoft YaHei"/>
              </a:rPr>
              <a:t>restrictive</a:t>
            </a:r>
            <a:r>
              <a:rPr sz="1150" b="0">
                <a:solidFill>
                  <a:srgbClr val="424554"/>
                </a:solidFill>
                <a:latin typeface="Arial"/>
                <a:ea typeface="Microsoft YaHei"/>
              </a:rPr>
              <a:t> </a:t>
            </a:r>
            <a:r>
              <a:rPr sz="1150" b="0">
                <a:solidFill>
                  <a:srgbClr val="5C5D65"/>
                </a:solidFill>
                <a:latin typeface="Arial"/>
                <a:ea typeface="Microsoft YaHei"/>
              </a:rPr>
              <a:t>cardiomyopathy</a:t>
            </a:r>
          </a:p>
        </p:txBody>
      </p:sp>
      <p:sp>
        <p:nvSpPr>
          <p:cNvPr id="23" name="TextBox 22"/>
          <p:cNvSpPr txBox="1"/>
          <p:nvPr/>
        </p:nvSpPr>
        <p:spPr>
          <a:xfrm>
            <a:off x="7473950" y="2540000"/>
            <a:ext cx="3098800" cy="355600"/>
          </a:xfrm>
          <a:prstGeom prst="rect">
            <a:avLst/>
          </a:prstGeom>
          <a:noFill/>
        </p:spPr>
        <p:txBody>
          <a:bodyPr wrap="none" lIns="0" tIns="0" rIns="0" bIns="0" anchor="ctr">
            <a:noAutofit/>
          </a:bodyPr>
          <a:lstStyle/>
          <a:p>
            <a:pPr algn="l">
              <a:lnSpc>
                <a:spcPts val="1750"/>
              </a:lnSpc>
              <a:spcBef>
                <a:spcPts val="0"/>
              </a:spcBef>
              <a:spcAft>
                <a:spcPts val="0"/>
              </a:spcAft>
            </a:pPr>
            <a:r>
              <a:rPr sz="1100" b="0">
                <a:solidFill>
                  <a:srgbClr val="343240"/>
                </a:solidFill>
                <a:latin typeface="Arial"/>
                <a:ea typeface="Microsoft YaHei"/>
              </a:rPr>
              <a:t>The</a:t>
            </a:r>
            <a:r>
              <a:rPr sz="1100" b="0">
                <a:solidFill>
                  <a:srgbClr val="65666E"/>
                </a:solidFill>
                <a:latin typeface="Arial"/>
                <a:ea typeface="Microsoft YaHei"/>
              </a:rPr>
              <a:t> </a:t>
            </a:r>
            <a:r>
              <a:rPr sz="1100" b="0">
                <a:solidFill>
                  <a:srgbClr val="53545D"/>
                </a:solidFill>
                <a:latin typeface="Arial"/>
                <a:ea typeface="Microsoft YaHei"/>
              </a:rPr>
              <a:t>prevalence</a:t>
            </a:r>
            <a:r>
              <a:rPr sz="1100" b="0">
                <a:solidFill>
                  <a:srgbClr val="595C67"/>
                </a:solidFill>
                <a:latin typeface="Arial"/>
                <a:ea typeface="Microsoft YaHei"/>
              </a:rPr>
              <a:t> and</a:t>
            </a:r>
            <a:r>
              <a:rPr sz="1100" b="0">
                <a:solidFill>
                  <a:srgbClr val="3C3B42"/>
                </a:solidFill>
                <a:latin typeface="Arial"/>
                <a:ea typeface="Microsoft YaHei"/>
              </a:rPr>
              <a:t> </a:t>
            </a:r>
            <a:r>
              <a:rPr sz="1100" b="0">
                <a:solidFill>
                  <a:srgbClr val="52545D"/>
                </a:solidFill>
                <a:latin typeface="Arial"/>
                <a:ea typeface="Microsoft YaHei"/>
              </a:rPr>
              <a:t>prognostic</a:t>
            </a:r>
            <a:r>
              <a:rPr sz="1100" b="0">
                <a:solidFill>
                  <a:srgbClr val="28292F"/>
                </a:solidFill>
                <a:latin typeface="Arial"/>
                <a:ea typeface="Microsoft YaHei"/>
              </a:rPr>
              <a:t> </a:t>
            </a:r>
            <a:r>
              <a:rPr sz="1100" b="0">
                <a:solidFill>
                  <a:srgbClr val="51505B"/>
                </a:solidFill>
                <a:latin typeface="Arial"/>
                <a:ea typeface="Microsoft YaHei"/>
              </a:rPr>
              <a:t>effect </a:t>
            </a:r>
            <a:r>
              <a:rPr sz="1100" b="0">
                <a:solidFill>
                  <a:srgbClr val="696A73"/>
                </a:solidFill>
                <a:latin typeface="Arial"/>
                <a:ea typeface="Microsoft YaHei"/>
              </a:rPr>
              <a:t>of</a:t>
            </a:r>
            <a:r>
              <a:rPr sz="1100" b="0">
                <a:solidFill>
                  <a:srgbClr val="52515C"/>
                </a:solidFill>
                <a:latin typeface="Arial"/>
                <a:ea typeface="Microsoft YaHei"/>
              </a:rPr>
              <a:t> frailty</a:t>
            </a:r>
          </a:p>
          <a:p>
            <a:pPr algn="l">
              <a:lnSpc>
                <a:spcPts val="1750"/>
              </a:lnSpc>
              <a:spcBef>
                <a:spcPts val="0"/>
              </a:spcBef>
              <a:spcAft>
                <a:spcPts val="0"/>
              </a:spcAft>
            </a:pPr>
            <a:r>
              <a:rPr sz="1100" b="0">
                <a:solidFill>
                  <a:srgbClr val="5D5C66"/>
                </a:solidFill>
                <a:latin typeface="Arial"/>
                <a:ea typeface="Microsoft YaHei"/>
              </a:rPr>
              <a:t>in CA have not been well </a:t>
            </a:r>
            <a:r>
              <a:rPr sz="1100" b="0">
                <a:solidFill>
                  <a:srgbClr val="5A5B65"/>
                </a:solidFill>
                <a:latin typeface="Arial"/>
                <a:ea typeface="Microsoft YaHei"/>
              </a:rPr>
              <a:t>characterized</a:t>
            </a:r>
          </a:p>
        </p:txBody>
      </p:sp>
      <p:sp>
        <p:nvSpPr>
          <p:cNvPr id="24" name="TextBox 23"/>
          <p:cNvSpPr txBox="1"/>
          <p:nvPr/>
        </p:nvSpPr>
        <p:spPr>
          <a:xfrm>
            <a:off x="1428750" y="2813050"/>
            <a:ext cx="3505200" cy="387350"/>
          </a:xfrm>
          <a:prstGeom prst="rect">
            <a:avLst/>
          </a:prstGeom>
          <a:noFill/>
        </p:spPr>
        <p:txBody>
          <a:bodyPr wrap="none" lIns="0" tIns="0" rIns="0" bIns="0" anchor="ctr">
            <a:noAutofit/>
          </a:bodyPr>
          <a:lstStyle/>
          <a:p>
            <a:pPr algn="l">
              <a:lnSpc>
                <a:spcPts val="1650"/>
              </a:lnSpc>
              <a:spcBef>
                <a:spcPts val="0"/>
              </a:spcBef>
              <a:spcAft>
                <a:spcPts val="0"/>
              </a:spcAft>
            </a:pPr>
            <a:r>
              <a:rPr sz="1200" b="0">
                <a:solidFill>
                  <a:srgbClr val="555760"/>
                </a:solidFill>
                <a:latin typeface="Arial"/>
                <a:ea typeface="Microsoft YaHei"/>
              </a:rPr>
              <a:t>Two</a:t>
            </a:r>
            <a:r>
              <a:rPr sz="1200" b="0">
                <a:solidFill>
                  <a:srgbClr val="57575F"/>
                </a:solidFill>
                <a:latin typeface="Arial"/>
                <a:ea typeface="Microsoft YaHei"/>
              </a:rPr>
              <a:t> </a:t>
            </a:r>
            <a:r>
              <a:rPr sz="1200" b="0">
                <a:solidFill>
                  <a:srgbClr val="4D4B52"/>
                </a:solidFill>
                <a:latin typeface="Arial"/>
                <a:ea typeface="Microsoft YaHei"/>
              </a:rPr>
              <a:t>main</a:t>
            </a:r>
            <a:r>
              <a:rPr sz="1200" b="0">
                <a:solidFill>
                  <a:srgbClr val="57575F"/>
                </a:solidFill>
                <a:latin typeface="Arial"/>
                <a:ea typeface="Microsoft YaHei"/>
              </a:rPr>
              <a:t> </a:t>
            </a:r>
            <a:r>
              <a:rPr sz="1200" b="0">
                <a:solidFill>
                  <a:srgbClr val="4B4B58"/>
                </a:solidFill>
                <a:latin typeface="Arial"/>
                <a:ea typeface="Microsoft YaHei"/>
              </a:rPr>
              <a:t>types</a:t>
            </a:r>
            <a:r>
              <a:rPr sz="1200" b="0">
                <a:solidFill>
                  <a:srgbClr val="605F67"/>
                </a:solidFill>
                <a:latin typeface="Arial"/>
                <a:ea typeface="Microsoft YaHei"/>
              </a:rPr>
              <a:t>: </a:t>
            </a:r>
            <a:r>
              <a:rPr sz="1200" b="0">
                <a:solidFill>
                  <a:srgbClr val="53515A"/>
                </a:solidFill>
                <a:latin typeface="Arial"/>
                <a:ea typeface="Microsoft YaHei"/>
              </a:rPr>
              <a:t>light</a:t>
            </a:r>
            <a:r>
              <a:rPr sz="1200" b="0">
                <a:solidFill>
                  <a:srgbClr val="4B4B52"/>
                </a:solidFill>
                <a:latin typeface="Arial"/>
                <a:ea typeface="Microsoft YaHei"/>
              </a:rPr>
              <a:t>-</a:t>
            </a:r>
            <a:r>
              <a:rPr sz="1200" b="0">
                <a:solidFill>
                  <a:srgbClr val="5D5B63"/>
                </a:solidFill>
                <a:latin typeface="Arial"/>
                <a:ea typeface="Microsoft YaHei"/>
              </a:rPr>
              <a:t>chain</a:t>
            </a:r>
            <a:r>
              <a:rPr sz="1200" b="0">
                <a:solidFill>
                  <a:srgbClr val="D3D2D8"/>
                </a:solidFill>
                <a:latin typeface="Arial"/>
                <a:ea typeface="Microsoft YaHei"/>
              </a:rPr>
              <a:t> </a:t>
            </a:r>
            <a:r>
              <a:rPr sz="1200" b="0">
                <a:solidFill>
                  <a:srgbClr val="5C5D63"/>
                </a:solidFill>
                <a:latin typeface="Arial"/>
                <a:ea typeface="Microsoft YaHei"/>
              </a:rPr>
              <a:t>amyloidosis</a:t>
            </a:r>
            <a:r>
              <a:rPr sz="1200" b="0">
                <a:solidFill>
                  <a:srgbClr val="57575F"/>
                </a:solidFill>
                <a:latin typeface="Arial"/>
                <a:ea typeface="Microsoft YaHei"/>
              </a:rPr>
              <a:t> </a:t>
            </a:r>
            <a:r>
              <a:rPr sz="1200" b="0">
                <a:solidFill>
                  <a:srgbClr val="5A5963"/>
                </a:solidFill>
                <a:latin typeface="Arial"/>
                <a:ea typeface="Microsoft YaHei"/>
              </a:rPr>
              <a:t>(AL)</a:t>
            </a:r>
            <a:r>
              <a:rPr sz="1200" b="0">
                <a:solidFill>
                  <a:srgbClr val="52525A"/>
                </a:solidFill>
                <a:latin typeface="Arial"/>
                <a:ea typeface="Microsoft YaHei"/>
              </a:rPr>
              <a:t> and</a:t>
            </a:r>
          </a:p>
          <a:p>
            <a:pPr algn="l">
              <a:lnSpc>
                <a:spcPts val="1650"/>
              </a:lnSpc>
              <a:spcBef>
                <a:spcPts val="0"/>
              </a:spcBef>
              <a:spcAft>
                <a:spcPts val="0"/>
              </a:spcAft>
            </a:pPr>
            <a:r>
              <a:rPr sz="1200" b="0">
                <a:solidFill>
                  <a:srgbClr val="54545C"/>
                </a:solidFill>
                <a:latin typeface="Arial"/>
                <a:ea typeface="Microsoft YaHei"/>
              </a:rPr>
              <a:t>transthyretin</a:t>
            </a:r>
            <a:r>
              <a:rPr sz="1200" b="0">
                <a:solidFill>
                  <a:srgbClr val="929299"/>
                </a:solidFill>
                <a:latin typeface="Arial"/>
                <a:ea typeface="Microsoft YaHei"/>
              </a:rPr>
              <a:t> </a:t>
            </a:r>
            <a:r>
              <a:rPr sz="1200" b="0">
                <a:solidFill>
                  <a:srgbClr val="54545B"/>
                </a:solidFill>
                <a:latin typeface="Arial"/>
                <a:ea typeface="Microsoft YaHei"/>
              </a:rPr>
              <a:t>amyloid </a:t>
            </a:r>
            <a:r>
              <a:rPr sz="1200" b="0">
                <a:solidFill>
                  <a:srgbClr val="585760"/>
                </a:solidFill>
                <a:latin typeface="Arial"/>
                <a:ea typeface="Microsoft YaHei"/>
              </a:rPr>
              <a:t>cardiomyopathy (ATTR-CM)</a:t>
            </a:r>
          </a:p>
        </p:txBody>
      </p:sp>
      <p:sp>
        <p:nvSpPr>
          <p:cNvPr id="25" name="TextBox 24"/>
          <p:cNvSpPr txBox="1"/>
          <p:nvPr/>
        </p:nvSpPr>
        <p:spPr>
          <a:xfrm>
            <a:off x="7473950" y="3187700"/>
            <a:ext cx="3340100" cy="603250"/>
          </a:xfrm>
          <a:prstGeom prst="rect">
            <a:avLst/>
          </a:prstGeom>
          <a:noFill/>
        </p:spPr>
        <p:txBody>
          <a:bodyPr wrap="none" lIns="0" tIns="0" rIns="0" bIns="0" anchor="ctr">
            <a:noAutofit/>
          </a:bodyPr>
          <a:lstStyle/>
          <a:p>
            <a:pPr algn="l">
              <a:lnSpc>
                <a:spcPts val="1850"/>
              </a:lnSpc>
              <a:spcBef>
                <a:spcPts val="0"/>
              </a:spcBef>
              <a:spcAft>
                <a:spcPts val="0"/>
              </a:spcAft>
            </a:pPr>
            <a:r>
              <a:rPr sz="1150" b="0">
                <a:solidFill>
                  <a:srgbClr val="4E4E58"/>
                </a:solidFill>
                <a:latin typeface="Arial"/>
                <a:ea typeface="Microsoft YaHei"/>
              </a:rPr>
              <a:t>Existing </a:t>
            </a:r>
            <a:r>
              <a:rPr sz="1150" b="0">
                <a:solidFill>
                  <a:srgbClr val="52525C"/>
                </a:solidFill>
                <a:latin typeface="Arial"/>
                <a:ea typeface="Microsoft YaHei"/>
              </a:rPr>
              <a:t>data </a:t>
            </a:r>
            <a:r>
              <a:rPr sz="1150" b="0">
                <a:solidFill>
                  <a:srgbClr val="514F58"/>
                </a:solidFill>
                <a:latin typeface="Arial"/>
                <a:ea typeface="Microsoft YaHei"/>
              </a:rPr>
              <a:t>are</a:t>
            </a:r>
            <a:r>
              <a:rPr sz="1150" b="0">
                <a:solidFill>
                  <a:srgbClr val="4E4E58"/>
                </a:solidFill>
                <a:latin typeface="Arial"/>
                <a:ea typeface="Microsoft YaHei"/>
              </a:rPr>
              <a:t> </a:t>
            </a:r>
            <a:r>
              <a:rPr sz="1150" b="0">
                <a:solidFill>
                  <a:srgbClr val="4E4D56"/>
                </a:solidFill>
                <a:latin typeface="Arial"/>
                <a:ea typeface="Microsoft YaHei"/>
              </a:rPr>
              <a:t>limited</a:t>
            </a:r>
            <a:r>
              <a:rPr sz="1150" b="0">
                <a:solidFill>
                  <a:srgbClr val="4E4E58"/>
                </a:solidFill>
                <a:latin typeface="Arial"/>
                <a:ea typeface="Microsoft YaHei"/>
              </a:rPr>
              <a:t> to a few heterogeneous</a:t>
            </a:r>
          </a:p>
          <a:p>
            <a:pPr algn="l">
              <a:lnSpc>
                <a:spcPts val="1850"/>
              </a:lnSpc>
              <a:spcBef>
                <a:spcPts val="0"/>
              </a:spcBef>
              <a:spcAft>
                <a:spcPts val="0"/>
              </a:spcAft>
            </a:pPr>
            <a:r>
              <a:rPr sz="1150" b="0">
                <a:solidFill>
                  <a:srgbClr val="5E5E67"/>
                </a:solidFill>
                <a:latin typeface="Arial"/>
                <a:ea typeface="Microsoft YaHei"/>
              </a:rPr>
              <a:t>observational</a:t>
            </a:r>
            <a:r>
              <a:rPr sz="1150" b="0">
                <a:solidFill>
                  <a:srgbClr val="C0C1C6"/>
                </a:solidFill>
                <a:latin typeface="Arial"/>
                <a:ea typeface="Microsoft YaHei"/>
              </a:rPr>
              <a:t> </a:t>
            </a:r>
            <a:r>
              <a:rPr sz="1150" b="0">
                <a:solidFill>
                  <a:srgbClr val="5D5D63"/>
                </a:solidFill>
                <a:latin typeface="Arial"/>
                <a:ea typeface="Microsoft YaHei"/>
              </a:rPr>
              <a:t>studies </a:t>
            </a:r>
            <a:r>
              <a:rPr sz="1150" b="0">
                <a:solidFill>
                  <a:srgbClr val="56575E"/>
                </a:solidFill>
                <a:latin typeface="Arial"/>
                <a:ea typeface="Microsoft YaHei"/>
              </a:rPr>
              <a:t>with</a:t>
            </a:r>
            <a:r>
              <a:rPr sz="1150" b="0">
                <a:solidFill>
                  <a:srgbClr val="5D5D64"/>
                </a:solidFill>
                <a:latin typeface="Arial"/>
                <a:ea typeface="Microsoft YaHei"/>
              </a:rPr>
              <a:t> inconsistent frailty</a:t>
            </a:r>
          </a:p>
          <a:p>
            <a:pPr algn="l">
              <a:lnSpc>
                <a:spcPts val="1850"/>
              </a:lnSpc>
              <a:spcBef>
                <a:spcPts val="0"/>
              </a:spcBef>
              <a:spcAft>
                <a:spcPts val="0"/>
              </a:spcAft>
            </a:pPr>
            <a:r>
              <a:rPr sz="1150" b="0">
                <a:solidFill>
                  <a:srgbClr val="58575E"/>
                </a:solidFill>
                <a:latin typeface="Arial"/>
                <a:ea typeface="Microsoft YaHei"/>
              </a:rPr>
              <a:t>definitions</a:t>
            </a:r>
          </a:p>
        </p:txBody>
      </p:sp>
      <p:sp>
        <p:nvSpPr>
          <p:cNvPr id="26" name="TextBox 25"/>
          <p:cNvSpPr txBox="1"/>
          <p:nvPr/>
        </p:nvSpPr>
        <p:spPr>
          <a:xfrm>
            <a:off x="1162050" y="3378200"/>
            <a:ext cx="4711700" cy="381000"/>
          </a:xfrm>
          <a:prstGeom prst="rect">
            <a:avLst/>
          </a:prstGeom>
          <a:noFill/>
        </p:spPr>
        <p:txBody>
          <a:bodyPr wrap="none" lIns="0" tIns="0" rIns="0" bIns="0" anchor="ctr">
            <a:noAutofit/>
          </a:bodyPr>
          <a:lstStyle/>
          <a:p>
            <a:pPr algn="l">
              <a:lnSpc>
                <a:spcPts val="1750"/>
              </a:lnSpc>
              <a:spcBef>
                <a:spcPts val="0"/>
              </a:spcBef>
              <a:spcAft>
                <a:spcPts val="0"/>
              </a:spcAft>
            </a:pPr>
            <a:r>
              <a:rPr sz="1150" b="0">
                <a:solidFill>
                  <a:srgbClr val="57575C"/>
                </a:solidFill>
                <a:latin typeface="Arial"/>
                <a:ea typeface="Microsoft YaHei"/>
              </a:rPr>
              <a:t>Incidence </a:t>
            </a:r>
            <a:r>
              <a:rPr sz="1150" b="0">
                <a:solidFill>
                  <a:srgbClr val="75777D"/>
                </a:solidFill>
                <a:latin typeface="Arial"/>
                <a:ea typeface="Microsoft YaHei"/>
              </a:rPr>
              <a:t>of</a:t>
            </a:r>
            <a:r>
              <a:rPr sz="1150" b="0">
                <a:solidFill>
                  <a:srgbClr val="413F49"/>
                </a:solidFill>
                <a:latin typeface="Arial"/>
                <a:ea typeface="Microsoft YaHei"/>
              </a:rPr>
              <a:t> ATTR</a:t>
            </a:r>
            <a:r>
              <a:rPr sz="1150" b="0">
                <a:solidFill>
                  <a:srgbClr val="525258"/>
                </a:solidFill>
                <a:latin typeface="Arial"/>
                <a:ea typeface="Microsoft YaHei"/>
              </a:rPr>
              <a:t>-CM has </a:t>
            </a:r>
            <a:r>
              <a:rPr sz="1150" b="0">
                <a:solidFill>
                  <a:srgbClr val="4E4D56"/>
                </a:solidFill>
                <a:latin typeface="Arial"/>
                <a:ea typeface="Microsoft YaHei"/>
              </a:rPr>
              <a:t>risen</a:t>
            </a:r>
            <a:r>
              <a:rPr sz="1150" b="0">
                <a:solidFill>
                  <a:srgbClr val="B1B0B5"/>
                </a:solidFill>
                <a:latin typeface="Arial"/>
                <a:ea typeface="Microsoft YaHei"/>
              </a:rPr>
              <a:t> </a:t>
            </a:r>
            <a:r>
              <a:rPr sz="1150" b="0">
                <a:solidFill>
                  <a:srgbClr val="4D4D57"/>
                </a:solidFill>
                <a:latin typeface="Arial"/>
                <a:ea typeface="Microsoft YaHei"/>
              </a:rPr>
              <a:t>sharply over</a:t>
            </a:r>
            <a:r>
              <a:rPr sz="1150" b="0">
                <a:solidFill>
                  <a:srgbClr val="585963"/>
                </a:solidFill>
                <a:latin typeface="Arial"/>
                <a:ea typeface="Microsoft YaHei"/>
              </a:rPr>
              <a:t> the past two</a:t>
            </a:r>
            <a:r>
              <a:rPr sz="1150" b="0">
                <a:solidFill>
                  <a:srgbClr val="53545F"/>
                </a:solidFill>
                <a:latin typeface="Arial"/>
                <a:ea typeface="Microsoft YaHei"/>
              </a:rPr>
              <a:t> </a:t>
            </a:r>
            <a:r>
              <a:rPr sz="1150" b="0">
                <a:solidFill>
                  <a:srgbClr val="4F4F59"/>
                </a:solidFill>
                <a:latin typeface="Arial"/>
                <a:ea typeface="Microsoft YaHei"/>
              </a:rPr>
              <a:t>decades</a:t>
            </a:r>
          </a:p>
          <a:p>
            <a:pPr algn="l">
              <a:lnSpc>
                <a:spcPts val="1750"/>
              </a:lnSpc>
              <a:spcBef>
                <a:spcPts val="0"/>
              </a:spcBef>
              <a:spcAft>
                <a:spcPts val="0"/>
              </a:spcAft>
            </a:pPr>
            <a:r>
              <a:rPr sz="1150" b="0">
                <a:solidFill>
                  <a:srgbClr val="5E5E66"/>
                </a:solidFill>
                <a:latin typeface="Arial"/>
                <a:ea typeface="Microsoft YaHei"/>
              </a:rPr>
              <a:t>due to improved </a:t>
            </a:r>
            <a:r>
              <a:rPr sz="1150" b="0">
                <a:solidFill>
                  <a:srgbClr val="5B5B60"/>
                </a:solidFill>
                <a:latin typeface="Arial"/>
                <a:ea typeface="Microsoft YaHei"/>
              </a:rPr>
              <a:t>diagnostic</a:t>
            </a:r>
            <a:r>
              <a:rPr sz="1150" b="0">
                <a:solidFill>
                  <a:srgbClr val="646266"/>
                </a:solidFill>
                <a:latin typeface="Arial"/>
                <a:ea typeface="Microsoft YaHei"/>
              </a:rPr>
              <a:t> </a:t>
            </a:r>
            <a:r>
              <a:rPr sz="1150" b="0">
                <a:solidFill>
                  <a:srgbClr val="5E5E66"/>
                </a:solidFill>
                <a:latin typeface="Arial"/>
                <a:ea typeface="Microsoft YaHei"/>
              </a:rPr>
              <a:t>imaging</a:t>
            </a:r>
            <a:r>
              <a:rPr sz="1150" b="0">
                <a:solidFill>
                  <a:srgbClr val="727075"/>
                </a:solidFill>
                <a:latin typeface="Arial"/>
                <a:ea typeface="Microsoft YaHei"/>
              </a:rPr>
              <a:t> </a:t>
            </a:r>
            <a:r>
              <a:rPr sz="1150" b="0">
                <a:solidFill>
                  <a:srgbClr val="9B9B9F"/>
                </a:solidFill>
                <a:latin typeface="Arial"/>
                <a:ea typeface="Microsoft YaHei"/>
              </a:rPr>
              <a:t>(</a:t>
            </a:r>
            <a:r>
              <a:rPr sz="1150" b="0">
                <a:solidFill>
                  <a:srgbClr val="5D5E66"/>
                </a:solidFill>
                <a:latin typeface="Arial"/>
                <a:ea typeface="Microsoft YaHei"/>
              </a:rPr>
              <a:t>bone scintigraphy</a:t>
            </a:r>
            <a:r>
              <a:rPr sz="1150" b="0">
                <a:solidFill>
                  <a:srgbClr val="7D7B86"/>
                </a:solidFill>
                <a:latin typeface="Arial"/>
                <a:ea typeface="Microsoft YaHei"/>
              </a:rPr>
              <a:t>,</a:t>
            </a:r>
            <a:r>
              <a:rPr sz="1150" b="0">
                <a:solidFill>
                  <a:srgbClr val="5E5F66"/>
                </a:solidFill>
                <a:latin typeface="Arial"/>
                <a:ea typeface="Microsoft YaHei"/>
              </a:rPr>
              <a:t> cardiac </a:t>
            </a:r>
            <a:r>
              <a:rPr sz="1150" b="0">
                <a:solidFill>
                  <a:srgbClr val="404248"/>
                </a:solidFill>
                <a:latin typeface="Arial"/>
                <a:ea typeface="Microsoft YaHei"/>
              </a:rPr>
              <a:t>MRI</a:t>
            </a:r>
            <a:r>
              <a:rPr sz="1150" b="0">
                <a:solidFill>
                  <a:srgbClr val="606265"/>
                </a:solidFill>
                <a:latin typeface="Arial"/>
                <a:ea typeface="Microsoft YaHei"/>
              </a:rPr>
              <a:t>)</a:t>
            </a:r>
          </a:p>
        </p:txBody>
      </p:sp>
      <p:sp>
        <p:nvSpPr>
          <p:cNvPr id="27" name="TextBox 26"/>
          <p:cNvSpPr txBox="1"/>
          <p:nvPr/>
        </p:nvSpPr>
        <p:spPr>
          <a:xfrm>
            <a:off x="1162050" y="3930650"/>
            <a:ext cx="4483100" cy="355600"/>
          </a:xfrm>
          <a:prstGeom prst="rect">
            <a:avLst/>
          </a:prstGeom>
          <a:noFill/>
        </p:spPr>
        <p:txBody>
          <a:bodyPr wrap="none" lIns="0" tIns="0" rIns="0" bIns="0" anchor="ctr">
            <a:noAutofit/>
          </a:bodyPr>
          <a:lstStyle/>
          <a:p>
            <a:pPr algn="l">
              <a:lnSpc>
                <a:spcPts val="1650"/>
              </a:lnSpc>
              <a:spcBef>
                <a:spcPts val="0"/>
              </a:spcBef>
              <a:spcAft>
                <a:spcPts val="0"/>
              </a:spcAft>
            </a:pPr>
            <a:r>
              <a:rPr sz="1150" b="0">
                <a:solidFill>
                  <a:srgbClr val="4B4B51"/>
                </a:solidFill>
                <a:latin typeface="Arial"/>
                <a:ea typeface="Microsoft YaHei"/>
              </a:rPr>
              <a:t>ATTR-CM</a:t>
            </a:r>
            <a:r>
              <a:rPr sz="1150" b="0">
                <a:solidFill>
                  <a:srgbClr val="6C6974"/>
                </a:solidFill>
                <a:latin typeface="Arial"/>
                <a:ea typeface="Microsoft YaHei"/>
              </a:rPr>
              <a:t> </a:t>
            </a:r>
            <a:r>
              <a:rPr sz="1150" b="0">
                <a:solidFill>
                  <a:srgbClr val="5A5A60"/>
                </a:solidFill>
                <a:latin typeface="Arial"/>
                <a:ea typeface="Microsoft YaHei"/>
              </a:rPr>
              <a:t>disproportionately</a:t>
            </a:r>
            <a:r>
              <a:rPr sz="1150" b="0">
                <a:solidFill>
                  <a:srgbClr val="565759"/>
                </a:solidFill>
                <a:latin typeface="Arial"/>
                <a:ea typeface="Microsoft YaHei"/>
              </a:rPr>
              <a:t> </a:t>
            </a:r>
            <a:r>
              <a:rPr sz="1150" b="0">
                <a:solidFill>
                  <a:srgbClr val="55575E"/>
                </a:solidFill>
                <a:latin typeface="Arial"/>
                <a:ea typeface="Microsoft YaHei"/>
              </a:rPr>
              <a:t>affects</a:t>
            </a:r>
            <a:r>
              <a:rPr sz="1150" b="0">
                <a:solidFill>
                  <a:srgbClr val="919197"/>
                </a:solidFill>
                <a:latin typeface="Arial"/>
                <a:ea typeface="Microsoft YaHei"/>
              </a:rPr>
              <a:t> </a:t>
            </a:r>
            <a:r>
              <a:rPr sz="1150" b="0">
                <a:solidFill>
                  <a:srgbClr val="504F58"/>
                </a:solidFill>
                <a:latin typeface="Arial"/>
                <a:ea typeface="Microsoft YaHei"/>
              </a:rPr>
              <a:t>older</a:t>
            </a:r>
            <a:r>
              <a:rPr sz="1150" b="0">
                <a:solidFill>
                  <a:srgbClr val="6D6C75"/>
                </a:solidFill>
                <a:latin typeface="Arial"/>
                <a:ea typeface="Microsoft YaHei"/>
              </a:rPr>
              <a:t> </a:t>
            </a:r>
            <a:r>
              <a:rPr sz="1150" b="0">
                <a:solidFill>
                  <a:srgbClr val="544F59"/>
                </a:solidFill>
                <a:latin typeface="Arial"/>
                <a:ea typeface="Microsoft YaHei"/>
              </a:rPr>
              <a:t>adults;</a:t>
            </a:r>
            <a:r>
              <a:rPr sz="1150" b="0">
                <a:solidFill>
                  <a:srgbClr val="4D4E52"/>
                </a:solidFill>
                <a:latin typeface="Arial"/>
                <a:ea typeface="Microsoft YaHei"/>
              </a:rPr>
              <a:t> </a:t>
            </a:r>
            <a:r>
              <a:rPr sz="1150" b="0">
                <a:solidFill>
                  <a:srgbClr val="6E6F74"/>
                </a:solidFill>
                <a:latin typeface="Arial"/>
                <a:ea typeface="Microsoft YaHei"/>
              </a:rPr>
              <a:t>present</a:t>
            </a:r>
            <a:r>
              <a:rPr sz="1150" b="0">
                <a:solidFill>
                  <a:srgbClr val="44454F"/>
                </a:solidFill>
                <a:latin typeface="Arial"/>
                <a:ea typeface="Microsoft YaHei"/>
              </a:rPr>
              <a:t> </a:t>
            </a:r>
            <a:r>
              <a:rPr sz="1150" b="0">
                <a:solidFill>
                  <a:srgbClr val="54555E"/>
                </a:solidFill>
                <a:latin typeface="Arial"/>
                <a:ea typeface="Microsoft YaHei"/>
              </a:rPr>
              <a:t>in</a:t>
            </a:r>
            <a:r>
              <a:rPr sz="1150" b="0">
                <a:solidFill>
                  <a:srgbClr val="585A61"/>
                </a:solidFill>
                <a:latin typeface="Arial"/>
                <a:ea typeface="Microsoft YaHei"/>
              </a:rPr>
              <a:t> ~25%</a:t>
            </a:r>
          </a:p>
          <a:p>
            <a:pPr algn="l">
              <a:lnSpc>
                <a:spcPts val="1650"/>
              </a:lnSpc>
              <a:spcBef>
                <a:spcPts val="0"/>
              </a:spcBef>
              <a:spcAft>
                <a:spcPts val="0"/>
              </a:spcAft>
            </a:pPr>
            <a:r>
              <a:rPr sz="1150" b="0">
                <a:solidFill>
                  <a:srgbClr val="515259"/>
                </a:solidFill>
                <a:latin typeface="Arial"/>
                <a:ea typeface="Microsoft YaHei"/>
              </a:rPr>
              <a:t>of autopsies of adults ≥80 years </a:t>
            </a:r>
            <a:r>
              <a:rPr sz="1150" b="0">
                <a:solidFill>
                  <a:srgbClr val="474753"/>
                </a:solidFill>
                <a:latin typeface="Arial"/>
                <a:ea typeface="Microsoft YaHei"/>
              </a:rPr>
              <a:t>old</a:t>
            </a:r>
          </a:p>
        </p:txBody>
      </p:sp>
      <p:sp>
        <p:nvSpPr>
          <p:cNvPr id="28" name="TextBox 27"/>
          <p:cNvSpPr txBox="1"/>
          <p:nvPr/>
        </p:nvSpPr>
        <p:spPr>
          <a:xfrm>
            <a:off x="1168400" y="4470400"/>
            <a:ext cx="4210050" cy="368300"/>
          </a:xfrm>
          <a:prstGeom prst="rect">
            <a:avLst/>
          </a:prstGeom>
          <a:noFill/>
        </p:spPr>
        <p:txBody>
          <a:bodyPr wrap="none" lIns="0" tIns="0" rIns="0" bIns="0" anchor="ctr">
            <a:noAutofit/>
          </a:bodyPr>
          <a:lstStyle/>
          <a:p>
            <a:pPr algn="l">
              <a:lnSpc>
                <a:spcPts val="1750"/>
              </a:lnSpc>
              <a:spcBef>
                <a:spcPts val="0"/>
              </a:spcBef>
              <a:spcAft>
                <a:spcPts val="0"/>
              </a:spcAft>
            </a:pPr>
            <a:r>
              <a:rPr sz="1150" b="0">
                <a:solidFill>
                  <a:srgbClr val="636167"/>
                </a:solidFill>
                <a:latin typeface="Arial"/>
                <a:ea typeface="Microsoft YaHei"/>
              </a:rPr>
              <a:t>Hospitalization</a:t>
            </a:r>
            <a:r>
              <a:rPr sz="1150" b="0">
                <a:solidFill>
                  <a:srgbClr val="B9BABD"/>
                </a:solidFill>
                <a:latin typeface="Arial"/>
                <a:ea typeface="Microsoft YaHei"/>
              </a:rPr>
              <a:t> </a:t>
            </a:r>
            <a:r>
              <a:rPr sz="1150" b="0">
                <a:solidFill>
                  <a:srgbClr val="5F6166"/>
                </a:solidFill>
                <a:latin typeface="Arial"/>
                <a:ea typeface="Microsoft YaHei"/>
              </a:rPr>
              <a:t>rates</a:t>
            </a:r>
            <a:r>
              <a:rPr sz="1150" b="0">
                <a:solidFill>
                  <a:srgbClr val="5D5D62"/>
                </a:solidFill>
                <a:latin typeface="Arial"/>
                <a:ea typeface="Microsoft YaHei"/>
              </a:rPr>
              <a:t> of </a:t>
            </a:r>
            <a:r>
              <a:rPr sz="1150" b="0">
                <a:solidFill>
                  <a:srgbClr val="3D3D42"/>
                </a:solidFill>
                <a:latin typeface="Arial"/>
                <a:ea typeface="Microsoft YaHei"/>
              </a:rPr>
              <a:t>61</a:t>
            </a:r>
            <a:r>
              <a:rPr sz="1150" b="0">
                <a:solidFill>
                  <a:srgbClr val="A2A2A7"/>
                </a:solidFill>
                <a:latin typeface="Arial"/>
                <a:ea typeface="Microsoft YaHei"/>
              </a:rPr>
              <a:t>–</a:t>
            </a:r>
            <a:r>
              <a:rPr sz="1150" b="0">
                <a:solidFill>
                  <a:srgbClr val="5E5D63"/>
                </a:solidFill>
                <a:latin typeface="Arial"/>
                <a:ea typeface="Microsoft YaHei"/>
              </a:rPr>
              <a:t>78% </a:t>
            </a:r>
            <a:r>
              <a:rPr sz="1150" b="0">
                <a:solidFill>
                  <a:srgbClr val="48474C"/>
                </a:solidFill>
                <a:latin typeface="Arial"/>
                <a:ea typeface="Microsoft YaHei"/>
              </a:rPr>
              <a:t>at</a:t>
            </a:r>
            <a:r>
              <a:rPr sz="1150" b="0">
                <a:solidFill>
                  <a:srgbClr val="5D5D62"/>
                </a:solidFill>
                <a:latin typeface="Arial"/>
                <a:ea typeface="Microsoft YaHei"/>
              </a:rPr>
              <a:t> one year; median survival</a:t>
            </a:r>
          </a:p>
          <a:p>
            <a:pPr algn="l">
              <a:lnSpc>
                <a:spcPts val="1750"/>
              </a:lnSpc>
              <a:spcBef>
                <a:spcPts val="0"/>
              </a:spcBef>
              <a:spcAft>
                <a:spcPts val="0"/>
              </a:spcAft>
            </a:pPr>
            <a:r>
              <a:rPr sz="1150" b="0">
                <a:solidFill>
                  <a:srgbClr val="6C6C70"/>
                </a:solidFill>
                <a:latin typeface="Arial"/>
                <a:ea typeface="Microsoft YaHei"/>
              </a:rPr>
              <a:t>at</a:t>
            </a:r>
            <a:r>
              <a:rPr sz="1150" b="0">
                <a:solidFill>
                  <a:srgbClr val="58585E"/>
                </a:solidFill>
                <a:latin typeface="Arial"/>
                <a:ea typeface="Microsoft YaHei"/>
              </a:rPr>
              <a:t> diagnosis of 3–5 years</a:t>
            </a:r>
          </a:p>
        </p:txBody>
      </p:sp>
      <p:sp>
        <p:nvSpPr>
          <p:cNvPr id="29" name="TextBox 28"/>
          <p:cNvSpPr txBox="1"/>
          <p:nvPr/>
        </p:nvSpPr>
        <p:spPr>
          <a:xfrm>
            <a:off x="1168400" y="5022850"/>
            <a:ext cx="4464050" cy="355600"/>
          </a:xfrm>
          <a:prstGeom prst="rect">
            <a:avLst/>
          </a:prstGeom>
          <a:noFill/>
        </p:spPr>
        <p:txBody>
          <a:bodyPr wrap="none" lIns="0" tIns="0" rIns="0" bIns="0" anchor="ctr">
            <a:noAutofit/>
          </a:bodyPr>
          <a:lstStyle/>
          <a:p>
            <a:pPr algn="l">
              <a:lnSpc>
                <a:spcPts val="1750"/>
              </a:lnSpc>
              <a:spcBef>
                <a:spcPts val="0"/>
              </a:spcBef>
              <a:spcAft>
                <a:spcPts val="0"/>
              </a:spcAft>
            </a:pPr>
            <a:r>
              <a:rPr sz="1150" b="0">
                <a:solidFill>
                  <a:srgbClr val="55555B"/>
                </a:solidFill>
                <a:latin typeface="Arial"/>
                <a:ea typeface="Microsoft YaHei"/>
              </a:rPr>
              <a:t>New </a:t>
            </a:r>
            <a:r>
              <a:rPr sz="1150" b="0">
                <a:solidFill>
                  <a:srgbClr val="59575C"/>
                </a:solidFill>
                <a:latin typeface="Arial"/>
                <a:ea typeface="Microsoft YaHei"/>
              </a:rPr>
              <a:t>disease-modifying </a:t>
            </a:r>
            <a:r>
              <a:rPr sz="1150" b="0">
                <a:solidFill>
                  <a:srgbClr val="56565A"/>
                </a:solidFill>
                <a:latin typeface="Arial"/>
                <a:ea typeface="Microsoft YaHei"/>
              </a:rPr>
              <a:t>therapies</a:t>
            </a:r>
            <a:r>
              <a:rPr sz="1150" b="0">
                <a:solidFill>
                  <a:srgbClr val="6C7072"/>
                </a:solidFill>
                <a:latin typeface="Arial"/>
                <a:ea typeface="Microsoft YaHei"/>
              </a:rPr>
              <a:t> </a:t>
            </a:r>
            <a:r>
              <a:rPr sz="1150" b="0">
                <a:solidFill>
                  <a:srgbClr val="B1B3B5"/>
                </a:solidFill>
                <a:latin typeface="Arial"/>
                <a:ea typeface="Microsoft YaHei"/>
              </a:rPr>
              <a:t>(</a:t>
            </a:r>
            <a:r>
              <a:rPr sz="1150" b="0">
                <a:solidFill>
                  <a:srgbClr val="444346"/>
                </a:solidFill>
                <a:latin typeface="Arial"/>
                <a:ea typeface="Microsoft YaHei"/>
              </a:rPr>
              <a:t>e</a:t>
            </a:r>
            <a:r>
              <a:rPr sz="1150" b="0">
                <a:solidFill>
                  <a:srgbClr val="5F6264"/>
                </a:solidFill>
                <a:latin typeface="Arial"/>
                <a:ea typeface="Microsoft YaHei"/>
              </a:rPr>
              <a:t>.g.</a:t>
            </a:r>
            <a:r>
              <a:rPr sz="1150" b="0">
                <a:solidFill>
                  <a:srgbClr val="A7A7A7"/>
                </a:solidFill>
                <a:latin typeface="Arial"/>
                <a:ea typeface="Microsoft YaHei"/>
              </a:rPr>
              <a:t>,</a:t>
            </a:r>
            <a:r>
              <a:rPr sz="1150" b="0">
                <a:solidFill>
                  <a:srgbClr val="5C5D61"/>
                </a:solidFill>
                <a:latin typeface="Arial"/>
                <a:ea typeface="Microsoft YaHei"/>
              </a:rPr>
              <a:t> tafamidis) have extended</a:t>
            </a:r>
          </a:p>
          <a:p>
            <a:pPr algn="l">
              <a:lnSpc>
                <a:spcPts val="1750"/>
              </a:lnSpc>
              <a:spcBef>
                <a:spcPts val="0"/>
              </a:spcBef>
              <a:spcAft>
                <a:spcPts val="0"/>
              </a:spcAft>
            </a:pPr>
            <a:r>
              <a:rPr sz="1150" b="0">
                <a:solidFill>
                  <a:srgbClr val="626269"/>
                </a:solidFill>
                <a:latin typeface="Arial"/>
                <a:ea typeface="Microsoft YaHei"/>
              </a:rPr>
              <a:t>survival</a:t>
            </a:r>
            <a:r>
              <a:rPr sz="1150" b="0">
                <a:solidFill>
                  <a:srgbClr val="37353A"/>
                </a:solidFill>
                <a:latin typeface="Arial"/>
                <a:ea typeface="Microsoft YaHei"/>
              </a:rPr>
              <a:t>,</a:t>
            </a:r>
            <a:r>
              <a:rPr sz="1150" b="0">
                <a:solidFill>
                  <a:srgbClr val="57585D"/>
                </a:solidFill>
                <a:latin typeface="Arial"/>
                <a:ea typeface="Microsoft YaHei"/>
              </a:rPr>
              <a:t> </a:t>
            </a:r>
            <a:r>
              <a:rPr sz="1150" b="0">
                <a:solidFill>
                  <a:srgbClr val="5C5C65"/>
                </a:solidFill>
                <a:latin typeface="Arial"/>
                <a:ea typeface="Microsoft YaHei"/>
              </a:rPr>
              <a:t>increasing</a:t>
            </a:r>
            <a:r>
              <a:rPr sz="1150" b="0">
                <a:solidFill>
                  <a:srgbClr val="252429"/>
                </a:solidFill>
                <a:latin typeface="Arial"/>
                <a:ea typeface="Microsoft YaHei"/>
              </a:rPr>
              <a:t> </a:t>
            </a:r>
            <a:r>
              <a:rPr sz="1150" b="0">
                <a:solidFill>
                  <a:srgbClr val="58595F"/>
                </a:solidFill>
                <a:latin typeface="Arial"/>
                <a:ea typeface="Microsoft YaHei"/>
              </a:rPr>
              <a:t>the</a:t>
            </a:r>
            <a:r>
              <a:rPr sz="1150" b="0">
                <a:solidFill>
                  <a:srgbClr val="57585D"/>
                </a:solidFill>
                <a:latin typeface="Arial"/>
                <a:ea typeface="Microsoft YaHei"/>
              </a:rPr>
              <a:t> need for early</a:t>
            </a:r>
            <a:r>
              <a:rPr sz="1150" b="0">
                <a:solidFill>
                  <a:srgbClr val="56565C"/>
                </a:solidFill>
                <a:latin typeface="Arial"/>
                <a:ea typeface="Microsoft YaHei"/>
              </a:rPr>
              <a:t> detection</a:t>
            </a:r>
          </a:p>
        </p:txBody>
      </p:sp>
      <p:sp>
        <p:nvSpPr>
          <p:cNvPr id="30" name="TextBox 29"/>
          <p:cNvSpPr txBox="1"/>
          <p:nvPr/>
        </p:nvSpPr>
        <p:spPr>
          <a:xfrm>
            <a:off x="1162050" y="5568950"/>
            <a:ext cx="4356100" cy="336550"/>
          </a:xfrm>
          <a:prstGeom prst="rect">
            <a:avLst/>
          </a:prstGeom>
          <a:noFill/>
        </p:spPr>
        <p:txBody>
          <a:bodyPr wrap="none" lIns="0" tIns="0" rIns="0" bIns="0" anchor="ctr">
            <a:noAutofit/>
          </a:bodyPr>
          <a:lstStyle/>
          <a:p>
            <a:pPr algn="l">
              <a:lnSpc>
                <a:spcPts val="1600"/>
              </a:lnSpc>
              <a:spcBef>
                <a:spcPts val="0"/>
              </a:spcBef>
              <a:spcAft>
                <a:spcPts val="0"/>
              </a:spcAft>
            </a:pPr>
            <a:r>
              <a:rPr sz="1150" b="0">
                <a:solidFill>
                  <a:srgbClr val="5E5E63"/>
                </a:solidFill>
                <a:latin typeface="Arial"/>
                <a:ea typeface="Microsoft YaHei"/>
              </a:rPr>
              <a:t>Frailty—a </a:t>
            </a:r>
            <a:r>
              <a:rPr sz="1150" b="0">
                <a:solidFill>
                  <a:srgbClr val="5B5B5F"/>
                </a:solidFill>
                <a:latin typeface="Arial"/>
                <a:ea typeface="Microsoft YaHei"/>
              </a:rPr>
              <a:t>marker of reduced </a:t>
            </a:r>
            <a:r>
              <a:rPr sz="1150" b="0">
                <a:solidFill>
                  <a:srgbClr val="57575A"/>
                </a:solidFill>
                <a:latin typeface="Arial"/>
                <a:ea typeface="Microsoft YaHei"/>
              </a:rPr>
              <a:t>physiological</a:t>
            </a:r>
            <a:r>
              <a:rPr sz="1150" b="0">
                <a:solidFill>
                  <a:srgbClr val="5B5C5F"/>
                </a:solidFill>
                <a:latin typeface="Arial"/>
                <a:ea typeface="Microsoft YaHei"/>
              </a:rPr>
              <a:t> reserve </a:t>
            </a:r>
            <a:r>
              <a:rPr sz="1150" b="0">
                <a:solidFill>
                  <a:srgbClr val="4B4B4C"/>
                </a:solidFill>
                <a:latin typeface="Arial"/>
                <a:ea typeface="Microsoft YaHei"/>
              </a:rPr>
              <a:t>and </a:t>
            </a:r>
            <a:r>
              <a:rPr sz="1150" b="0">
                <a:solidFill>
                  <a:srgbClr val="656668"/>
                </a:solidFill>
                <a:latin typeface="Arial"/>
                <a:ea typeface="Microsoft YaHei"/>
              </a:rPr>
              <a:t>inability</a:t>
            </a:r>
          </a:p>
          <a:p>
            <a:pPr algn="l">
              <a:lnSpc>
                <a:spcPts val="1600"/>
              </a:lnSpc>
              <a:spcBef>
                <a:spcPts val="0"/>
              </a:spcBef>
              <a:spcAft>
                <a:spcPts val="0"/>
              </a:spcAft>
            </a:pPr>
            <a:r>
              <a:rPr sz="1150" b="0">
                <a:solidFill>
                  <a:srgbClr val="4F4F59"/>
                </a:solidFill>
                <a:latin typeface="Arial"/>
                <a:ea typeface="Microsoft YaHei"/>
              </a:rPr>
              <a:t>to adapt</a:t>
            </a:r>
            <a:r>
              <a:rPr sz="1150" b="0">
                <a:solidFill>
                  <a:srgbClr val="52525A"/>
                </a:solidFill>
                <a:latin typeface="Arial"/>
                <a:ea typeface="Microsoft YaHei"/>
              </a:rPr>
              <a:t> to stressors—commonly</a:t>
            </a:r>
            <a:r>
              <a:rPr sz="1150" b="0">
                <a:solidFill>
                  <a:srgbClr val="515159"/>
                </a:solidFill>
                <a:latin typeface="Arial"/>
                <a:ea typeface="Microsoft YaHei"/>
              </a:rPr>
              <a:t> co-exists with</a:t>
            </a:r>
            <a:r>
              <a:rPr sz="1150" b="0">
                <a:solidFill>
                  <a:srgbClr val="505057"/>
                </a:solidFill>
                <a:latin typeface="Arial"/>
                <a:ea typeface="Microsoft YaHei"/>
              </a:rPr>
              <a:t> </a:t>
            </a:r>
            <a:r>
              <a:rPr sz="1150" b="0">
                <a:solidFill>
                  <a:srgbClr val="525156"/>
                </a:solidFill>
                <a:latin typeface="Arial"/>
                <a:ea typeface="Microsoft YaHei"/>
              </a:rPr>
              <a:t>cardiovascular</a:t>
            </a:r>
          </a:p>
        </p:txBody>
      </p:sp>
      <p:sp>
        <p:nvSpPr>
          <p:cNvPr id="31" name="TextBox 30"/>
          <p:cNvSpPr txBox="1"/>
          <p:nvPr/>
        </p:nvSpPr>
        <p:spPr>
          <a:xfrm>
            <a:off x="1162050" y="6000750"/>
            <a:ext cx="2184400" cy="107950"/>
          </a:xfrm>
          <a:prstGeom prst="rect">
            <a:avLst/>
          </a:prstGeom>
          <a:noFill/>
        </p:spPr>
        <p:txBody>
          <a:bodyPr wrap="none" lIns="0" tIns="0" rIns="0" bIns="0" anchor="ctr">
            <a:noAutofit/>
          </a:bodyPr>
          <a:lstStyle/>
          <a:p>
            <a:pPr algn="l"/>
            <a:r>
              <a:rPr sz="950" b="1">
                <a:solidFill>
                  <a:srgbClr val="53535B"/>
                </a:solidFill>
                <a:latin typeface="Arial"/>
                <a:ea typeface="Microsoft YaHei"/>
              </a:rPr>
              <a:t>disease </a:t>
            </a:r>
            <a:r>
              <a:rPr sz="950" b="1">
                <a:solidFill>
                  <a:srgbClr val="505358"/>
                </a:solidFill>
                <a:latin typeface="Arial"/>
                <a:ea typeface="Microsoft YaHei"/>
              </a:rPr>
              <a:t>and worsens prognosis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4.png"/>
          <p:cNvPicPr>
            <a:picLocks noChangeAspect="1"/>
          </p:cNvPicPr>
          <p:nvPr/>
        </p:nvPicPr>
        <p:blipFill>
          <a:blip r:embed="rId3"/>
          <a:stretch>
            <a:fillRect/>
          </a:stretch>
        </p:blipFill>
        <p:spPr>
          <a:xfrm>
            <a:off x="0" y="0"/>
            <a:ext cx="12192000" cy="6858000"/>
          </a:xfrm>
          <a:prstGeom prst="rect">
            <a:avLst/>
          </a:prstGeom>
        </p:spPr>
      </p:pic>
      <p:pic>
        <p:nvPicPr>
          <p:cNvPr id="3" name="Picture 2" descr="el_4_0.png"/>
          <p:cNvPicPr>
            <a:picLocks noChangeAspect="1"/>
          </p:cNvPicPr>
          <p:nvPr/>
        </p:nvPicPr>
        <p:blipFill>
          <a:blip r:embed="rId4"/>
          <a:stretch>
            <a:fillRect/>
          </a:stretch>
        </p:blipFill>
        <p:spPr>
          <a:xfrm>
            <a:off x="0" y="0"/>
            <a:ext cx="12192000" cy="342900"/>
          </a:xfrm>
          <a:prstGeom prst="rect">
            <a:avLst/>
          </a:prstGeom>
        </p:spPr>
      </p:pic>
      <p:pic>
        <p:nvPicPr>
          <p:cNvPr id="4" name="Picture 3" descr="el_4_1.png"/>
          <p:cNvPicPr>
            <a:picLocks noChangeAspect="1"/>
          </p:cNvPicPr>
          <p:nvPr/>
        </p:nvPicPr>
        <p:blipFill>
          <a:blip r:embed="rId5"/>
          <a:stretch>
            <a:fillRect/>
          </a:stretch>
        </p:blipFill>
        <p:spPr>
          <a:xfrm>
            <a:off x="0" y="6521450"/>
            <a:ext cx="12192000" cy="336550"/>
          </a:xfrm>
          <a:prstGeom prst="rect">
            <a:avLst/>
          </a:prstGeom>
        </p:spPr>
      </p:pic>
      <p:pic>
        <p:nvPicPr>
          <p:cNvPr id="5" name="Picture 4" descr="el_4_2.png"/>
          <p:cNvPicPr>
            <a:picLocks noChangeAspect="1"/>
          </p:cNvPicPr>
          <p:nvPr/>
        </p:nvPicPr>
        <p:blipFill>
          <a:blip r:embed="rId6"/>
          <a:stretch>
            <a:fillRect/>
          </a:stretch>
        </p:blipFill>
        <p:spPr>
          <a:xfrm>
            <a:off x="539750" y="1212850"/>
            <a:ext cx="577850" cy="95250"/>
          </a:xfrm>
          <a:prstGeom prst="rect">
            <a:avLst/>
          </a:prstGeom>
        </p:spPr>
      </p:pic>
      <p:pic>
        <p:nvPicPr>
          <p:cNvPr id="6" name="Picture 5" descr="el_4_3.png"/>
          <p:cNvPicPr>
            <a:picLocks noChangeAspect="1"/>
          </p:cNvPicPr>
          <p:nvPr/>
        </p:nvPicPr>
        <p:blipFill>
          <a:blip r:embed="rId7"/>
          <a:stretch>
            <a:fillRect/>
          </a:stretch>
        </p:blipFill>
        <p:spPr>
          <a:xfrm>
            <a:off x="9867900" y="3409950"/>
            <a:ext cx="228600" cy="63500"/>
          </a:xfrm>
          <a:prstGeom prst="rect">
            <a:avLst/>
          </a:prstGeom>
        </p:spPr>
      </p:pic>
      <p:pic>
        <p:nvPicPr>
          <p:cNvPr id="7" name="Picture 6" descr="el_4_4.png"/>
          <p:cNvPicPr>
            <a:picLocks noChangeAspect="1"/>
          </p:cNvPicPr>
          <p:nvPr/>
        </p:nvPicPr>
        <p:blipFill>
          <a:blip r:embed="rId8"/>
          <a:stretch>
            <a:fillRect/>
          </a:stretch>
        </p:blipFill>
        <p:spPr>
          <a:xfrm>
            <a:off x="7651750" y="3409950"/>
            <a:ext cx="222250" cy="63500"/>
          </a:xfrm>
          <a:prstGeom prst="rect">
            <a:avLst/>
          </a:prstGeom>
        </p:spPr>
      </p:pic>
      <p:pic>
        <p:nvPicPr>
          <p:cNvPr id="8" name="Picture 7" descr="el_4_5.png"/>
          <p:cNvPicPr>
            <a:picLocks noChangeAspect="1"/>
          </p:cNvPicPr>
          <p:nvPr/>
        </p:nvPicPr>
        <p:blipFill>
          <a:blip r:embed="rId9"/>
          <a:stretch>
            <a:fillRect/>
          </a:stretch>
        </p:blipFill>
        <p:spPr>
          <a:xfrm>
            <a:off x="5422900" y="3409950"/>
            <a:ext cx="222250" cy="63500"/>
          </a:xfrm>
          <a:prstGeom prst="rect">
            <a:avLst/>
          </a:prstGeom>
        </p:spPr>
      </p:pic>
      <p:pic>
        <p:nvPicPr>
          <p:cNvPr id="9" name="Picture 8" descr="el_4_6.png"/>
          <p:cNvPicPr>
            <a:picLocks noChangeAspect="1"/>
          </p:cNvPicPr>
          <p:nvPr/>
        </p:nvPicPr>
        <p:blipFill>
          <a:blip r:embed="rId10"/>
          <a:stretch>
            <a:fillRect/>
          </a:stretch>
        </p:blipFill>
        <p:spPr>
          <a:xfrm>
            <a:off x="3232150" y="3409950"/>
            <a:ext cx="222250" cy="63500"/>
          </a:xfrm>
          <a:prstGeom prst="rect">
            <a:avLst/>
          </a:prstGeom>
        </p:spPr>
      </p:pic>
      <p:sp>
        <p:nvSpPr>
          <p:cNvPr id="10" name="TextBox 9"/>
          <p:cNvSpPr txBox="1"/>
          <p:nvPr/>
        </p:nvSpPr>
        <p:spPr>
          <a:xfrm>
            <a:off x="546100" y="590550"/>
            <a:ext cx="7632700" cy="419100"/>
          </a:xfrm>
          <a:prstGeom prst="rect">
            <a:avLst/>
          </a:prstGeom>
          <a:noFill/>
        </p:spPr>
        <p:txBody>
          <a:bodyPr wrap="none" lIns="0" tIns="0" rIns="0" bIns="0" anchor="ctr">
            <a:noAutofit/>
          </a:bodyPr>
          <a:lstStyle/>
          <a:p>
            <a:pPr algn="l"/>
            <a:r>
              <a:rPr sz="3700" b="1">
                <a:solidFill>
                  <a:srgbClr val="A30908"/>
                </a:solidFill>
                <a:latin typeface="Arial"/>
                <a:ea typeface="Microsoft YaHei"/>
              </a:rPr>
              <a:t>Research Question &amp; Hypothesis</a:t>
            </a:r>
          </a:p>
        </p:txBody>
      </p:sp>
      <p:sp>
        <p:nvSpPr>
          <p:cNvPr id="11" name="TextBox 10"/>
          <p:cNvSpPr txBox="1"/>
          <p:nvPr/>
        </p:nvSpPr>
        <p:spPr>
          <a:xfrm>
            <a:off x="533400" y="2000250"/>
            <a:ext cx="482600" cy="508000"/>
          </a:xfrm>
          <a:prstGeom prst="rect">
            <a:avLst/>
          </a:prstGeom>
          <a:noFill/>
        </p:spPr>
        <p:txBody>
          <a:bodyPr wrap="none" lIns="0" tIns="0" rIns="0" bIns="0" anchor="ctr">
            <a:noAutofit/>
          </a:bodyPr>
          <a:lstStyle/>
          <a:p>
            <a:pPr algn="l"/>
            <a:r>
              <a:rPr sz="4000" b="0">
                <a:solidFill>
                  <a:srgbClr val="A90909"/>
                </a:solidFill>
                <a:latin typeface="Arial"/>
                <a:ea typeface="Microsoft YaHei"/>
              </a:rPr>
              <a:t>01</a:t>
            </a:r>
          </a:p>
        </p:txBody>
      </p:sp>
      <p:sp>
        <p:nvSpPr>
          <p:cNvPr id="12" name="TextBox 11"/>
          <p:cNvSpPr txBox="1"/>
          <p:nvPr/>
        </p:nvSpPr>
        <p:spPr>
          <a:xfrm>
            <a:off x="1612900" y="2063750"/>
            <a:ext cx="6362700" cy="171450"/>
          </a:xfrm>
          <a:prstGeom prst="rect">
            <a:avLst/>
          </a:prstGeom>
          <a:noFill/>
        </p:spPr>
        <p:txBody>
          <a:bodyPr wrap="none" lIns="0" tIns="0" rIns="0" bIns="0" anchor="ctr">
            <a:noAutofit/>
          </a:bodyPr>
          <a:lstStyle/>
          <a:p>
            <a:pPr algn="l"/>
            <a:r>
              <a:rPr sz="1250" b="0">
                <a:solidFill>
                  <a:srgbClr val="151615"/>
                </a:solidFill>
                <a:latin typeface="Arial"/>
                <a:ea typeface="Microsoft YaHei"/>
              </a:rPr>
              <a:t>Central question: </a:t>
            </a:r>
            <a:r>
              <a:rPr sz="1250" b="0">
                <a:solidFill>
                  <a:srgbClr val="454445"/>
                </a:solidFill>
                <a:latin typeface="Arial"/>
                <a:ea typeface="Microsoft YaHei"/>
              </a:rPr>
              <a:t>What </a:t>
            </a:r>
            <a:r>
              <a:rPr sz="1250" b="0">
                <a:solidFill>
                  <a:srgbClr val="525252"/>
                </a:solidFill>
                <a:latin typeface="Arial"/>
                <a:ea typeface="Microsoft YaHei"/>
              </a:rPr>
              <a:t>is</a:t>
            </a:r>
            <a:r>
              <a:rPr sz="1250" b="0">
                <a:solidFill>
                  <a:srgbClr val="5D5D5D"/>
                </a:solidFill>
                <a:latin typeface="Arial"/>
                <a:ea typeface="Microsoft YaHei"/>
              </a:rPr>
              <a:t> the</a:t>
            </a:r>
            <a:r>
              <a:rPr sz="1250" b="0">
                <a:solidFill>
                  <a:srgbClr val="414244"/>
                </a:solidFill>
                <a:latin typeface="Arial"/>
                <a:ea typeface="Microsoft YaHei"/>
              </a:rPr>
              <a:t> </a:t>
            </a:r>
            <a:r>
              <a:rPr sz="1250" b="0">
                <a:solidFill>
                  <a:srgbClr val="474646"/>
                </a:solidFill>
                <a:latin typeface="Arial"/>
                <a:ea typeface="Microsoft YaHei"/>
              </a:rPr>
              <a:t>impact of frailty </a:t>
            </a:r>
            <a:r>
              <a:rPr sz="1250" b="0">
                <a:solidFill>
                  <a:srgbClr val="5C5C5C"/>
                </a:solidFill>
                <a:latin typeface="Arial"/>
                <a:ea typeface="Microsoft YaHei"/>
              </a:rPr>
              <a:t>on</a:t>
            </a:r>
            <a:r>
              <a:rPr sz="1250" b="0">
                <a:solidFill>
                  <a:srgbClr val="605F5F"/>
                </a:solidFill>
                <a:latin typeface="Arial"/>
                <a:ea typeface="Microsoft YaHei"/>
              </a:rPr>
              <a:t> </a:t>
            </a:r>
            <a:r>
              <a:rPr sz="1250" b="0">
                <a:solidFill>
                  <a:srgbClr val="414241"/>
                </a:solidFill>
                <a:latin typeface="Arial"/>
                <a:ea typeface="Microsoft YaHei"/>
              </a:rPr>
              <a:t>clinical </a:t>
            </a:r>
            <a:r>
              <a:rPr sz="1250" b="0">
                <a:solidFill>
                  <a:srgbClr val="606062"/>
                </a:solidFill>
                <a:latin typeface="Arial"/>
                <a:ea typeface="Microsoft YaHei"/>
              </a:rPr>
              <a:t>and</a:t>
            </a:r>
            <a:r>
              <a:rPr sz="1250" b="0">
                <a:solidFill>
                  <a:srgbClr val="494C4A"/>
                </a:solidFill>
                <a:latin typeface="Arial"/>
                <a:ea typeface="Microsoft YaHei"/>
              </a:rPr>
              <a:t> functional</a:t>
            </a:r>
            <a:r>
              <a:rPr sz="1250" b="0">
                <a:solidFill>
                  <a:srgbClr val="474748"/>
                </a:solidFill>
                <a:latin typeface="Arial"/>
                <a:ea typeface="Microsoft YaHei"/>
              </a:rPr>
              <a:t> outcomes </a:t>
            </a:r>
            <a:r>
              <a:rPr sz="1250" b="0">
                <a:solidFill>
                  <a:srgbClr val="646464"/>
                </a:solidFill>
                <a:latin typeface="Arial"/>
                <a:ea typeface="Microsoft YaHei"/>
              </a:rPr>
              <a:t>in</a:t>
            </a:r>
          </a:p>
        </p:txBody>
      </p:sp>
      <p:sp>
        <p:nvSpPr>
          <p:cNvPr id="13" name="TextBox 12"/>
          <p:cNvSpPr txBox="1"/>
          <p:nvPr/>
        </p:nvSpPr>
        <p:spPr>
          <a:xfrm>
            <a:off x="1619250" y="2349500"/>
            <a:ext cx="2584450" cy="158750"/>
          </a:xfrm>
          <a:prstGeom prst="rect">
            <a:avLst/>
          </a:prstGeom>
          <a:noFill/>
        </p:spPr>
        <p:txBody>
          <a:bodyPr wrap="none" lIns="0" tIns="0" rIns="0" bIns="0" anchor="ctr">
            <a:noAutofit/>
          </a:bodyPr>
          <a:lstStyle/>
          <a:p>
            <a:pPr algn="l"/>
            <a:r>
              <a:rPr sz="1250" b="0">
                <a:solidFill>
                  <a:srgbClr val="4F5050"/>
                </a:solidFill>
                <a:latin typeface="Arial"/>
                <a:ea typeface="Microsoft YaHei"/>
              </a:rPr>
              <a:t>patients with</a:t>
            </a:r>
            <a:r>
              <a:rPr sz="1250" b="0">
                <a:solidFill>
                  <a:srgbClr val="565756"/>
                </a:solidFill>
                <a:latin typeface="Arial"/>
                <a:ea typeface="Microsoft YaHei"/>
              </a:rPr>
              <a:t> cardiac </a:t>
            </a:r>
            <a:r>
              <a:rPr sz="1250" b="0">
                <a:solidFill>
                  <a:srgbClr val="464546"/>
                </a:solidFill>
                <a:latin typeface="Arial"/>
                <a:ea typeface="Microsoft YaHei"/>
              </a:rPr>
              <a:t>amyloidosis?</a:t>
            </a:r>
          </a:p>
        </p:txBody>
      </p:sp>
      <p:sp>
        <p:nvSpPr>
          <p:cNvPr id="14" name="TextBox 13"/>
          <p:cNvSpPr txBox="1"/>
          <p:nvPr/>
        </p:nvSpPr>
        <p:spPr>
          <a:xfrm>
            <a:off x="3232150" y="3149600"/>
            <a:ext cx="190500" cy="184150"/>
          </a:xfrm>
          <a:prstGeom prst="rect">
            <a:avLst/>
          </a:prstGeom>
          <a:noFill/>
        </p:spPr>
        <p:txBody>
          <a:bodyPr wrap="none" lIns="0" tIns="0" rIns="0" bIns="0" anchor="ctr">
            <a:noAutofit/>
          </a:bodyPr>
          <a:lstStyle/>
          <a:p>
            <a:pPr algn="l"/>
            <a:r>
              <a:rPr sz="1300" b="0">
                <a:solidFill>
                  <a:srgbClr val="B5393A"/>
                </a:solidFill>
                <a:latin typeface="Arial"/>
                <a:ea typeface="Microsoft YaHei"/>
              </a:rPr>
              <a:t>01</a:t>
            </a:r>
          </a:p>
        </p:txBody>
      </p:sp>
      <p:sp>
        <p:nvSpPr>
          <p:cNvPr id="15" name="TextBox 14"/>
          <p:cNvSpPr txBox="1"/>
          <p:nvPr/>
        </p:nvSpPr>
        <p:spPr>
          <a:xfrm>
            <a:off x="5422900" y="3149600"/>
            <a:ext cx="215900" cy="184150"/>
          </a:xfrm>
          <a:prstGeom prst="rect">
            <a:avLst/>
          </a:prstGeom>
          <a:noFill/>
        </p:spPr>
        <p:txBody>
          <a:bodyPr wrap="none" lIns="0" tIns="0" rIns="0" bIns="0" anchor="ctr">
            <a:noAutofit/>
          </a:bodyPr>
          <a:lstStyle/>
          <a:p>
            <a:pPr algn="l"/>
            <a:r>
              <a:rPr sz="1450" b="0">
                <a:solidFill>
                  <a:srgbClr val="B5393A"/>
                </a:solidFill>
                <a:latin typeface="Arial"/>
                <a:ea typeface="Microsoft YaHei"/>
              </a:rPr>
              <a:t>02</a:t>
            </a:r>
          </a:p>
        </p:txBody>
      </p:sp>
      <p:sp>
        <p:nvSpPr>
          <p:cNvPr id="16" name="TextBox 15"/>
          <p:cNvSpPr txBox="1"/>
          <p:nvPr/>
        </p:nvSpPr>
        <p:spPr>
          <a:xfrm>
            <a:off x="7651750" y="3155950"/>
            <a:ext cx="215900" cy="177800"/>
          </a:xfrm>
          <a:prstGeom prst="rect">
            <a:avLst/>
          </a:prstGeom>
          <a:noFill/>
        </p:spPr>
        <p:txBody>
          <a:bodyPr wrap="none" lIns="0" tIns="0" rIns="0" bIns="0" anchor="ctr">
            <a:noAutofit/>
          </a:bodyPr>
          <a:lstStyle/>
          <a:p>
            <a:pPr algn="l"/>
            <a:r>
              <a:rPr sz="1450" b="0">
                <a:solidFill>
                  <a:srgbClr val="B5393A"/>
                </a:solidFill>
                <a:latin typeface="Arial"/>
                <a:ea typeface="Microsoft YaHei"/>
              </a:rPr>
              <a:t>03</a:t>
            </a:r>
          </a:p>
        </p:txBody>
      </p:sp>
      <p:sp>
        <p:nvSpPr>
          <p:cNvPr id="17" name="TextBox 16"/>
          <p:cNvSpPr txBox="1"/>
          <p:nvPr/>
        </p:nvSpPr>
        <p:spPr>
          <a:xfrm>
            <a:off x="9874250" y="3155950"/>
            <a:ext cx="209550" cy="177800"/>
          </a:xfrm>
          <a:prstGeom prst="rect">
            <a:avLst/>
          </a:prstGeom>
          <a:noFill/>
        </p:spPr>
        <p:txBody>
          <a:bodyPr wrap="none" lIns="0" tIns="0" rIns="0" bIns="0" anchor="ctr">
            <a:noAutofit/>
          </a:bodyPr>
          <a:lstStyle/>
          <a:p>
            <a:pPr algn="l"/>
            <a:r>
              <a:rPr sz="1400" b="0">
                <a:solidFill>
                  <a:srgbClr val="B5393A"/>
                </a:solidFill>
                <a:latin typeface="Arial"/>
                <a:ea typeface="Microsoft YaHei"/>
              </a:rPr>
              <a:t>04</a:t>
            </a:r>
          </a:p>
        </p:txBody>
      </p:sp>
      <p:sp>
        <p:nvSpPr>
          <p:cNvPr id="18" name="TextBox 17"/>
          <p:cNvSpPr txBox="1"/>
          <p:nvPr/>
        </p:nvSpPr>
        <p:spPr>
          <a:xfrm>
            <a:off x="533400" y="3587750"/>
            <a:ext cx="558800" cy="508000"/>
          </a:xfrm>
          <a:prstGeom prst="rect">
            <a:avLst/>
          </a:prstGeom>
          <a:noFill/>
        </p:spPr>
        <p:txBody>
          <a:bodyPr wrap="none" lIns="0" tIns="0" rIns="0" bIns="0" anchor="ctr">
            <a:noAutofit/>
          </a:bodyPr>
          <a:lstStyle/>
          <a:p>
            <a:pPr algn="l"/>
            <a:r>
              <a:rPr sz="4000" b="0">
                <a:solidFill>
                  <a:srgbClr val="AA0B0B"/>
                </a:solidFill>
                <a:latin typeface="Arial"/>
                <a:ea typeface="Microsoft YaHei"/>
              </a:rPr>
              <a:t>02</a:t>
            </a:r>
          </a:p>
        </p:txBody>
      </p:sp>
      <p:sp>
        <p:nvSpPr>
          <p:cNvPr id="19" name="TextBox 18"/>
          <p:cNvSpPr txBox="1"/>
          <p:nvPr/>
        </p:nvSpPr>
        <p:spPr>
          <a:xfrm>
            <a:off x="3232150" y="3613150"/>
            <a:ext cx="1644650" cy="387350"/>
          </a:xfrm>
          <a:prstGeom prst="rect">
            <a:avLst/>
          </a:prstGeom>
          <a:noFill/>
        </p:spPr>
        <p:txBody>
          <a:bodyPr wrap="none" lIns="0" tIns="0" rIns="0" bIns="0" anchor="ctr">
            <a:noAutofit/>
          </a:bodyPr>
          <a:lstStyle/>
          <a:p>
            <a:pPr algn="l">
              <a:lnSpc>
                <a:spcPts val="1850"/>
              </a:lnSpc>
              <a:spcBef>
                <a:spcPts val="0"/>
              </a:spcBef>
              <a:spcAft>
                <a:spcPts val="0"/>
              </a:spcAft>
            </a:pPr>
            <a:r>
              <a:rPr sz="1100" b="0">
                <a:solidFill>
                  <a:srgbClr val="565757"/>
                </a:solidFill>
                <a:latin typeface="Arial"/>
                <a:ea typeface="Microsoft YaHei"/>
              </a:rPr>
              <a:t>Quantify</a:t>
            </a:r>
            <a:r>
              <a:rPr sz="1100" b="0">
                <a:solidFill>
                  <a:srgbClr val="5D5D5E"/>
                </a:solidFill>
                <a:latin typeface="Arial"/>
                <a:ea typeface="Microsoft YaHei"/>
              </a:rPr>
              <a:t> </a:t>
            </a:r>
            <a:r>
              <a:rPr sz="1100" b="0">
                <a:solidFill>
                  <a:srgbClr val="5D605D"/>
                </a:solidFill>
                <a:latin typeface="Arial"/>
                <a:ea typeface="Microsoft YaHei"/>
              </a:rPr>
              <a:t>the</a:t>
            </a:r>
            <a:r>
              <a:rPr sz="1100" b="0">
                <a:solidFill>
                  <a:srgbClr val="5E5D5F"/>
                </a:solidFill>
                <a:latin typeface="Arial"/>
                <a:ea typeface="Microsoft YaHei"/>
              </a:rPr>
              <a:t> prevalence</a:t>
            </a:r>
          </a:p>
          <a:p>
            <a:pPr algn="l">
              <a:lnSpc>
                <a:spcPts val="1850"/>
              </a:lnSpc>
              <a:spcBef>
                <a:spcPts val="0"/>
              </a:spcBef>
              <a:spcAft>
                <a:spcPts val="0"/>
              </a:spcAft>
            </a:pPr>
            <a:r>
              <a:rPr sz="1100" b="0">
                <a:solidFill>
                  <a:srgbClr val="464646"/>
                </a:solidFill>
                <a:latin typeface="Arial"/>
                <a:ea typeface="Microsoft YaHei"/>
              </a:rPr>
              <a:t>of</a:t>
            </a:r>
            <a:r>
              <a:rPr sz="1100" b="0">
                <a:solidFill>
                  <a:srgbClr val="7F7E7F"/>
                </a:solidFill>
                <a:latin typeface="Arial"/>
                <a:ea typeface="Microsoft YaHei"/>
              </a:rPr>
              <a:t> </a:t>
            </a:r>
            <a:r>
              <a:rPr sz="1100" b="0">
                <a:solidFill>
                  <a:srgbClr val="585757"/>
                </a:solidFill>
                <a:latin typeface="Arial"/>
                <a:ea typeface="Microsoft YaHei"/>
              </a:rPr>
              <a:t>frailty</a:t>
            </a:r>
            <a:r>
              <a:rPr sz="1100" b="0">
                <a:solidFill>
                  <a:srgbClr val="5E5E5F"/>
                </a:solidFill>
                <a:latin typeface="Arial"/>
                <a:ea typeface="Microsoft YaHei"/>
              </a:rPr>
              <a:t> across </a:t>
            </a:r>
            <a:r>
              <a:rPr sz="1100" b="0">
                <a:solidFill>
                  <a:srgbClr val="707171"/>
                </a:solidFill>
                <a:latin typeface="Arial"/>
                <a:ea typeface="Microsoft YaHei"/>
              </a:rPr>
              <a:t>cardiac</a:t>
            </a:r>
          </a:p>
        </p:txBody>
      </p:sp>
      <p:sp>
        <p:nvSpPr>
          <p:cNvPr id="20" name="TextBox 19"/>
          <p:cNvSpPr txBox="1"/>
          <p:nvPr/>
        </p:nvSpPr>
        <p:spPr>
          <a:xfrm>
            <a:off x="5429250" y="3613150"/>
            <a:ext cx="1714500" cy="419100"/>
          </a:xfrm>
          <a:prstGeom prst="rect">
            <a:avLst/>
          </a:prstGeom>
          <a:noFill/>
        </p:spPr>
        <p:txBody>
          <a:bodyPr wrap="none" lIns="0" tIns="0" rIns="0" bIns="0" anchor="ctr">
            <a:noAutofit/>
          </a:bodyPr>
          <a:lstStyle/>
          <a:p>
            <a:pPr algn="l">
              <a:lnSpc>
                <a:spcPts val="1850"/>
              </a:lnSpc>
              <a:spcBef>
                <a:spcPts val="0"/>
              </a:spcBef>
              <a:spcAft>
                <a:spcPts val="0"/>
              </a:spcAft>
            </a:pPr>
            <a:r>
              <a:rPr sz="1100" b="0">
                <a:solidFill>
                  <a:srgbClr val="50504F"/>
                </a:solidFill>
                <a:latin typeface="Arial"/>
                <a:ea typeface="Microsoft YaHei"/>
              </a:rPr>
              <a:t>Determine</a:t>
            </a:r>
            <a:r>
              <a:rPr sz="1100" b="0">
                <a:solidFill>
                  <a:srgbClr val="595B5B"/>
                </a:solidFill>
                <a:latin typeface="Arial"/>
                <a:ea typeface="Microsoft YaHei"/>
              </a:rPr>
              <a:t> whether</a:t>
            </a:r>
            <a:r>
              <a:rPr sz="1100" b="0">
                <a:solidFill>
                  <a:srgbClr val="5B5C5C"/>
                </a:solidFill>
                <a:latin typeface="Arial"/>
                <a:ea typeface="Microsoft YaHei"/>
              </a:rPr>
              <a:t> frailty</a:t>
            </a:r>
          </a:p>
          <a:p>
            <a:pPr algn="l">
              <a:lnSpc>
                <a:spcPts val="1850"/>
              </a:lnSpc>
              <a:spcBef>
                <a:spcPts val="0"/>
              </a:spcBef>
              <a:spcAft>
                <a:spcPts val="0"/>
              </a:spcAft>
            </a:pPr>
            <a:r>
              <a:rPr sz="1100" b="0">
                <a:solidFill>
                  <a:srgbClr val="6D6C6E"/>
                </a:solidFill>
                <a:latin typeface="Arial"/>
                <a:ea typeface="Microsoft YaHei"/>
              </a:rPr>
              <a:t>is</a:t>
            </a:r>
            <a:r>
              <a:rPr sz="1100" b="0">
                <a:solidFill>
                  <a:srgbClr val="363635"/>
                </a:solidFill>
                <a:latin typeface="Arial"/>
                <a:ea typeface="Microsoft YaHei"/>
              </a:rPr>
              <a:t> </a:t>
            </a:r>
            <a:r>
              <a:rPr sz="1100" b="0">
                <a:solidFill>
                  <a:srgbClr val="565655"/>
                </a:solidFill>
                <a:latin typeface="Arial"/>
                <a:ea typeface="Microsoft YaHei"/>
              </a:rPr>
              <a:t>independently</a:t>
            </a:r>
          </a:p>
        </p:txBody>
      </p:sp>
      <p:sp>
        <p:nvSpPr>
          <p:cNvPr id="21" name="TextBox 20"/>
          <p:cNvSpPr txBox="1"/>
          <p:nvPr/>
        </p:nvSpPr>
        <p:spPr>
          <a:xfrm>
            <a:off x="7651750" y="3613150"/>
            <a:ext cx="1422400" cy="387350"/>
          </a:xfrm>
          <a:prstGeom prst="rect">
            <a:avLst/>
          </a:prstGeom>
          <a:noFill/>
        </p:spPr>
        <p:txBody>
          <a:bodyPr wrap="none" lIns="0" tIns="0" rIns="0" bIns="0" anchor="ctr">
            <a:noAutofit/>
          </a:bodyPr>
          <a:lstStyle/>
          <a:p>
            <a:pPr algn="l">
              <a:lnSpc>
                <a:spcPts val="1850"/>
              </a:lnSpc>
              <a:spcBef>
                <a:spcPts val="0"/>
              </a:spcBef>
              <a:spcAft>
                <a:spcPts val="0"/>
              </a:spcAft>
            </a:pPr>
            <a:r>
              <a:rPr sz="1100" b="0">
                <a:solidFill>
                  <a:srgbClr val="575959"/>
                </a:solidFill>
                <a:latin typeface="Arial"/>
                <a:ea typeface="Microsoft YaHei"/>
              </a:rPr>
              <a:t>Evaluate</a:t>
            </a:r>
            <a:r>
              <a:rPr sz="1100" b="0">
                <a:solidFill>
                  <a:srgbClr val="575658"/>
                </a:solidFill>
                <a:latin typeface="Arial"/>
                <a:ea typeface="Microsoft YaHei"/>
              </a:rPr>
              <a:t> whether</a:t>
            </a:r>
          </a:p>
          <a:p>
            <a:pPr algn="l">
              <a:lnSpc>
                <a:spcPts val="1850"/>
              </a:lnSpc>
              <a:spcBef>
                <a:spcPts val="0"/>
              </a:spcBef>
              <a:spcAft>
                <a:spcPts val="0"/>
              </a:spcAft>
            </a:pPr>
            <a:r>
              <a:rPr sz="1100" b="0">
                <a:solidFill>
                  <a:srgbClr val="4F4D4F"/>
                </a:solidFill>
                <a:latin typeface="Arial"/>
                <a:ea typeface="Microsoft YaHei"/>
              </a:rPr>
              <a:t>functional </a:t>
            </a:r>
            <a:r>
              <a:rPr sz="1100" b="0">
                <a:solidFill>
                  <a:srgbClr val="5D5E5E"/>
                </a:solidFill>
                <a:latin typeface="Arial"/>
                <a:ea typeface="Microsoft YaHei"/>
              </a:rPr>
              <a:t>surrogates</a:t>
            </a:r>
          </a:p>
        </p:txBody>
      </p:sp>
      <p:sp>
        <p:nvSpPr>
          <p:cNvPr id="22" name="TextBox 21"/>
          <p:cNvSpPr txBox="1"/>
          <p:nvPr/>
        </p:nvSpPr>
        <p:spPr>
          <a:xfrm>
            <a:off x="9867900" y="3613150"/>
            <a:ext cx="1752600" cy="419100"/>
          </a:xfrm>
          <a:prstGeom prst="rect">
            <a:avLst/>
          </a:prstGeom>
          <a:noFill/>
        </p:spPr>
        <p:txBody>
          <a:bodyPr wrap="none" lIns="0" tIns="0" rIns="0" bIns="0" anchor="ctr">
            <a:noAutofit/>
          </a:bodyPr>
          <a:lstStyle/>
          <a:p>
            <a:pPr algn="l">
              <a:lnSpc>
                <a:spcPts val="1850"/>
              </a:lnSpc>
              <a:spcBef>
                <a:spcPts val="0"/>
              </a:spcBef>
              <a:spcAft>
                <a:spcPts val="0"/>
              </a:spcAft>
            </a:pPr>
            <a:r>
              <a:rPr sz="1050" b="0">
                <a:solidFill>
                  <a:srgbClr val="585859"/>
                </a:solidFill>
                <a:latin typeface="Arial"/>
                <a:ea typeface="Microsoft YaHei"/>
              </a:rPr>
              <a:t>Assess</a:t>
            </a:r>
            <a:r>
              <a:rPr sz="1050" b="0">
                <a:solidFill>
                  <a:srgbClr val="5F605E"/>
                </a:solidFill>
                <a:latin typeface="Arial"/>
                <a:ea typeface="Microsoft YaHei"/>
              </a:rPr>
              <a:t> the </a:t>
            </a:r>
            <a:r>
              <a:rPr sz="1050" b="0">
                <a:solidFill>
                  <a:srgbClr val="5B5C5C"/>
                </a:solidFill>
                <a:latin typeface="Arial"/>
                <a:ea typeface="Microsoft YaHei"/>
              </a:rPr>
              <a:t>effect of </a:t>
            </a:r>
            <a:r>
              <a:rPr sz="1050" b="0">
                <a:solidFill>
                  <a:srgbClr val="656464"/>
                </a:solidFill>
                <a:latin typeface="Arial"/>
                <a:ea typeface="Microsoft YaHei"/>
              </a:rPr>
              <a:t>frailty</a:t>
            </a:r>
          </a:p>
          <a:p>
            <a:pPr algn="l">
              <a:lnSpc>
                <a:spcPts val="1850"/>
              </a:lnSpc>
              <a:spcBef>
                <a:spcPts val="0"/>
              </a:spcBef>
              <a:spcAft>
                <a:spcPts val="0"/>
              </a:spcAft>
            </a:pPr>
            <a:r>
              <a:rPr sz="1050" b="0">
                <a:solidFill>
                  <a:srgbClr val="696968"/>
                </a:solidFill>
                <a:latin typeface="Arial"/>
                <a:ea typeface="Microsoft YaHei"/>
              </a:rPr>
              <a:t>on</a:t>
            </a:r>
            <a:r>
              <a:rPr sz="1050" b="0">
                <a:solidFill>
                  <a:srgbClr val="5F5F5F"/>
                </a:solidFill>
                <a:latin typeface="Arial"/>
                <a:ea typeface="Microsoft YaHei"/>
              </a:rPr>
              <a:t> </a:t>
            </a:r>
            <a:r>
              <a:rPr sz="1050" b="0">
                <a:solidFill>
                  <a:srgbClr val="616362"/>
                </a:solidFill>
                <a:latin typeface="Arial"/>
                <a:ea typeface="Microsoft YaHei"/>
              </a:rPr>
              <a:t>hospitalizations,</a:t>
            </a:r>
            <a:r>
              <a:rPr sz="1050" b="0">
                <a:solidFill>
                  <a:srgbClr val="504F51"/>
                </a:solidFill>
                <a:latin typeface="Arial"/>
                <a:ea typeface="Microsoft YaHei"/>
              </a:rPr>
              <a:t> </a:t>
            </a:r>
            <a:r>
              <a:rPr sz="1050" b="0">
                <a:solidFill>
                  <a:srgbClr val="5B5A5B"/>
                </a:solidFill>
                <a:latin typeface="Arial"/>
                <a:ea typeface="Microsoft YaHei"/>
              </a:rPr>
              <a:t>quality</a:t>
            </a:r>
          </a:p>
        </p:txBody>
      </p:sp>
      <p:sp>
        <p:nvSpPr>
          <p:cNvPr id="23" name="TextBox 22"/>
          <p:cNvSpPr txBox="1"/>
          <p:nvPr/>
        </p:nvSpPr>
        <p:spPr>
          <a:xfrm>
            <a:off x="1619250" y="3702050"/>
            <a:ext cx="1168400" cy="165100"/>
          </a:xfrm>
          <a:prstGeom prst="rect">
            <a:avLst/>
          </a:prstGeom>
          <a:noFill/>
        </p:spPr>
        <p:txBody>
          <a:bodyPr wrap="none" lIns="0" tIns="0" rIns="0" bIns="0" anchor="ctr">
            <a:noAutofit/>
          </a:bodyPr>
          <a:lstStyle/>
          <a:p>
            <a:pPr algn="l"/>
            <a:r>
              <a:rPr sz="1300" b="1">
                <a:solidFill>
                  <a:srgbClr val="1A1A1A"/>
                </a:solidFill>
                <a:latin typeface="Arial"/>
                <a:ea typeface="Microsoft YaHei"/>
              </a:rPr>
              <a:t>Specific</a:t>
            </a:r>
            <a:r>
              <a:rPr sz="1300" b="1">
                <a:solidFill>
                  <a:srgbClr val="2A2A2A"/>
                </a:solidFill>
                <a:latin typeface="Arial"/>
                <a:ea typeface="Microsoft YaHei"/>
              </a:rPr>
              <a:t> aims</a:t>
            </a:r>
            <a:r>
              <a:rPr sz="1300" b="1">
                <a:solidFill>
                  <a:srgbClr val="6D6C6E"/>
                </a:solidFill>
                <a:latin typeface="Arial"/>
                <a:ea typeface="Microsoft YaHei"/>
              </a:rPr>
              <a:t>:</a:t>
            </a:r>
          </a:p>
        </p:txBody>
      </p:sp>
      <p:sp>
        <p:nvSpPr>
          <p:cNvPr id="24" name="TextBox 23"/>
          <p:cNvSpPr txBox="1"/>
          <p:nvPr/>
        </p:nvSpPr>
        <p:spPr>
          <a:xfrm>
            <a:off x="3232150" y="4108450"/>
            <a:ext cx="1358900" cy="152400"/>
          </a:xfrm>
          <a:prstGeom prst="rect">
            <a:avLst/>
          </a:prstGeom>
          <a:noFill/>
        </p:spPr>
        <p:txBody>
          <a:bodyPr wrap="none" lIns="0" tIns="0" rIns="0" bIns="0" anchor="ctr">
            <a:noAutofit/>
          </a:bodyPr>
          <a:lstStyle/>
          <a:p>
            <a:pPr algn="l"/>
            <a:r>
              <a:rPr sz="1150" b="0">
                <a:solidFill>
                  <a:srgbClr val="646365"/>
                </a:solidFill>
                <a:latin typeface="Arial"/>
                <a:ea typeface="Microsoft YaHei"/>
              </a:rPr>
              <a:t>amyloidosis cohorts</a:t>
            </a:r>
          </a:p>
        </p:txBody>
      </p:sp>
      <p:sp>
        <p:nvSpPr>
          <p:cNvPr id="25" name="TextBox 24"/>
          <p:cNvSpPr txBox="1"/>
          <p:nvPr/>
        </p:nvSpPr>
        <p:spPr>
          <a:xfrm>
            <a:off x="5422900" y="4108450"/>
            <a:ext cx="1701800" cy="450850"/>
          </a:xfrm>
          <a:prstGeom prst="rect">
            <a:avLst/>
          </a:prstGeom>
          <a:noFill/>
        </p:spPr>
        <p:txBody>
          <a:bodyPr wrap="none" lIns="0" tIns="0" rIns="0" bIns="0" anchor="ctr">
            <a:noAutofit/>
          </a:bodyPr>
          <a:lstStyle/>
          <a:p>
            <a:pPr algn="l">
              <a:lnSpc>
                <a:spcPts val="2100"/>
              </a:lnSpc>
              <a:spcBef>
                <a:spcPts val="0"/>
              </a:spcBef>
              <a:spcAft>
                <a:spcPts val="0"/>
              </a:spcAft>
            </a:pPr>
            <a:r>
              <a:rPr sz="1100" b="0">
                <a:solidFill>
                  <a:srgbClr val="5F5F60"/>
                </a:solidFill>
                <a:latin typeface="Arial"/>
                <a:ea typeface="Microsoft YaHei"/>
              </a:rPr>
              <a:t>associated</a:t>
            </a:r>
            <a:r>
              <a:rPr sz="1100" b="0">
                <a:solidFill>
                  <a:srgbClr val="C3C1C4"/>
                </a:solidFill>
                <a:latin typeface="Arial"/>
                <a:ea typeface="Microsoft YaHei"/>
              </a:rPr>
              <a:t> </a:t>
            </a:r>
            <a:r>
              <a:rPr sz="1100" b="0">
                <a:solidFill>
                  <a:srgbClr val="626160"/>
                </a:solidFill>
                <a:latin typeface="Arial"/>
                <a:ea typeface="Microsoft YaHei"/>
              </a:rPr>
              <a:t>with</a:t>
            </a:r>
            <a:r>
              <a:rPr sz="1100" b="0">
                <a:solidFill>
                  <a:srgbClr val="646464"/>
                </a:solidFill>
                <a:latin typeface="Arial"/>
                <a:ea typeface="Microsoft YaHei"/>
              </a:rPr>
              <a:t> </a:t>
            </a:r>
            <a:r>
              <a:rPr sz="1100" b="0">
                <a:solidFill>
                  <a:srgbClr val="606161"/>
                </a:solidFill>
                <a:latin typeface="Arial"/>
                <a:ea typeface="Microsoft YaHei"/>
              </a:rPr>
              <a:t>all-cause</a:t>
            </a:r>
          </a:p>
          <a:p>
            <a:pPr algn="l">
              <a:lnSpc>
                <a:spcPts val="2100"/>
              </a:lnSpc>
              <a:spcBef>
                <a:spcPts val="0"/>
              </a:spcBef>
              <a:spcAft>
                <a:spcPts val="0"/>
              </a:spcAft>
            </a:pPr>
            <a:r>
              <a:rPr sz="1100" b="0">
                <a:solidFill>
                  <a:srgbClr val="5D5F5D"/>
                </a:solidFill>
                <a:latin typeface="Arial"/>
                <a:ea typeface="Microsoft YaHei"/>
              </a:rPr>
              <a:t>mortality</a:t>
            </a:r>
          </a:p>
        </p:txBody>
      </p:sp>
      <p:sp>
        <p:nvSpPr>
          <p:cNvPr id="26" name="TextBox 25"/>
          <p:cNvSpPr txBox="1"/>
          <p:nvPr/>
        </p:nvSpPr>
        <p:spPr>
          <a:xfrm>
            <a:off x="7651750" y="4108450"/>
            <a:ext cx="1593850" cy="419100"/>
          </a:xfrm>
          <a:prstGeom prst="rect">
            <a:avLst/>
          </a:prstGeom>
          <a:noFill/>
        </p:spPr>
        <p:txBody>
          <a:bodyPr wrap="none" lIns="0" tIns="0" rIns="0" bIns="0" anchor="ctr">
            <a:noAutofit/>
          </a:bodyPr>
          <a:lstStyle/>
          <a:p>
            <a:pPr algn="l">
              <a:lnSpc>
                <a:spcPts val="2100"/>
              </a:lnSpc>
              <a:spcBef>
                <a:spcPts val="0"/>
              </a:spcBef>
              <a:spcAft>
                <a:spcPts val="0"/>
              </a:spcAft>
            </a:pPr>
            <a:r>
              <a:rPr sz="1050" b="0">
                <a:solidFill>
                  <a:srgbClr val="5E5D5D"/>
                </a:solidFill>
                <a:latin typeface="Arial"/>
                <a:ea typeface="Microsoft YaHei"/>
              </a:rPr>
              <a:t>of</a:t>
            </a:r>
            <a:r>
              <a:rPr sz="1050" b="0">
                <a:solidFill>
                  <a:srgbClr val="787879"/>
                </a:solidFill>
                <a:latin typeface="Arial"/>
                <a:ea typeface="Microsoft YaHei"/>
              </a:rPr>
              <a:t> </a:t>
            </a:r>
            <a:r>
              <a:rPr sz="1050" b="0">
                <a:solidFill>
                  <a:srgbClr val="6A6B69"/>
                </a:solidFill>
                <a:latin typeface="Arial"/>
                <a:ea typeface="Microsoft YaHei"/>
              </a:rPr>
              <a:t>frailty</a:t>
            </a:r>
            <a:r>
              <a:rPr sz="1050" b="0">
                <a:solidFill>
                  <a:srgbClr val="49484A"/>
                </a:solidFill>
                <a:latin typeface="Arial"/>
                <a:ea typeface="Microsoft YaHei"/>
              </a:rPr>
              <a:t> (</a:t>
            </a:r>
            <a:r>
              <a:rPr sz="1050" b="0">
                <a:solidFill>
                  <a:srgbClr val="6E6F6E"/>
                </a:solidFill>
                <a:latin typeface="Arial"/>
                <a:ea typeface="Microsoft YaHei"/>
              </a:rPr>
              <a:t>e.g., 6</a:t>
            </a:r>
            <a:r>
              <a:rPr sz="1050" b="0">
                <a:solidFill>
                  <a:srgbClr val="3E3E3E"/>
                </a:solidFill>
                <a:latin typeface="Arial"/>
                <a:ea typeface="Microsoft YaHei"/>
              </a:rPr>
              <a:t>-</a:t>
            </a:r>
            <a:r>
              <a:rPr sz="1050" b="0">
                <a:solidFill>
                  <a:srgbClr val="595859"/>
                </a:solidFill>
                <a:latin typeface="Arial"/>
                <a:ea typeface="Microsoft YaHei"/>
              </a:rPr>
              <a:t>minute</a:t>
            </a:r>
          </a:p>
          <a:p>
            <a:pPr algn="l">
              <a:lnSpc>
                <a:spcPts val="2100"/>
              </a:lnSpc>
              <a:spcBef>
                <a:spcPts val="0"/>
              </a:spcBef>
              <a:spcAft>
                <a:spcPts val="0"/>
              </a:spcAft>
            </a:pPr>
            <a:r>
              <a:rPr sz="1050" b="0">
                <a:solidFill>
                  <a:srgbClr val="656665"/>
                </a:solidFill>
                <a:latin typeface="Arial"/>
                <a:ea typeface="Microsoft YaHei"/>
              </a:rPr>
              <a:t>walk distance) </a:t>
            </a:r>
            <a:r>
              <a:rPr sz="1050" b="0">
                <a:solidFill>
                  <a:srgbClr val="585858"/>
                </a:solidFill>
                <a:latin typeface="Arial"/>
                <a:ea typeface="Microsoft YaHei"/>
              </a:rPr>
              <a:t>predict</a:t>
            </a:r>
          </a:p>
        </p:txBody>
      </p:sp>
      <p:sp>
        <p:nvSpPr>
          <p:cNvPr id="27" name="TextBox 26"/>
          <p:cNvSpPr txBox="1"/>
          <p:nvPr/>
        </p:nvSpPr>
        <p:spPr>
          <a:xfrm>
            <a:off x="9867900" y="4114800"/>
            <a:ext cx="1720850" cy="673100"/>
          </a:xfrm>
          <a:prstGeom prst="rect">
            <a:avLst/>
          </a:prstGeom>
          <a:noFill/>
        </p:spPr>
        <p:txBody>
          <a:bodyPr wrap="none" lIns="0" tIns="0" rIns="0" bIns="0" anchor="ctr">
            <a:noAutofit/>
          </a:bodyPr>
          <a:lstStyle/>
          <a:p>
            <a:pPr algn="l">
              <a:lnSpc>
                <a:spcPts val="2150"/>
              </a:lnSpc>
              <a:spcBef>
                <a:spcPts val="0"/>
              </a:spcBef>
              <a:spcAft>
                <a:spcPts val="0"/>
              </a:spcAft>
            </a:pPr>
            <a:r>
              <a:rPr sz="1050" b="0">
                <a:solidFill>
                  <a:srgbClr val="595859"/>
                </a:solidFill>
                <a:latin typeface="Arial"/>
                <a:ea typeface="Microsoft YaHei"/>
              </a:rPr>
              <a:t>of</a:t>
            </a:r>
            <a:r>
              <a:rPr sz="1050" b="0">
                <a:solidFill>
                  <a:srgbClr val="737273"/>
                </a:solidFill>
                <a:latin typeface="Arial"/>
                <a:ea typeface="Microsoft YaHei"/>
              </a:rPr>
              <a:t> </a:t>
            </a:r>
            <a:r>
              <a:rPr sz="1050" b="0">
                <a:solidFill>
                  <a:srgbClr val="6B6B6B"/>
                </a:solidFill>
                <a:latin typeface="Arial"/>
                <a:ea typeface="Microsoft YaHei"/>
              </a:rPr>
              <a:t>life, </a:t>
            </a:r>
            <a:r>
              <a:rPr sz="1050" b="0">
                <a:solidFill>
                  <a:srgbClr val="737273"/>
                </a:solidFill>
                <a:latin typeface="Arial"/>
                <a:ea typeface="Microsoft YaHei"/>
              </a:rPr>
              <a:t>and</a:t>
            </a:r>
            <a:r>
              <a:rPr sz="1050" b="0">
                <a:solidFill>
                  <a:srgbClr val="B6B6B7"/>
                </a:solidFill>
                <a:latin typeface="Arial"/>
                <a:ea typeface="Microsoft YaHei"/>
              </a:rPr>
              <a:t> </a:t>
            </a:r>
            <a:r>
              <a:rPr sz="1050" b="0">
                <a:solidFill>
                  <a:srgbClr val="6F6F70"/>
                </a:solidFill>
                <a:latin typeface="Arial"/>
                <a:ea typeface="Microsoft YaHei"/>
              </a:rPr>
              <a:t>prescription</a:t>
            </a:r>
            <a:r>
              <a:rPr sz="1050" b="0">
                <a:solidFill>
                  <a:srgbClr val="565555"/>
                </a:solidFill>
                <a:latin typeface="Arial"/>
                <a:ea typeface="Microsoft YaHei"/>
              </a:rPr>
              <a:t> of</a:t>
            </a:r>
          </a:p>
          <a:p>
            <a:pPr algn="l">
              <a:lnSpc>
                <a:spcPts val="2150"/>
              </a:lnSpc>
              <a:spcBef>
                <a:spcPts val="0"/>
              </a:spcBef>
              <a:spcAft>
                <a:spcPts val="0"/>
              </a:spcAft>
            </a:pPr>
            <a:r>
              <a:rPr sz="1050" b="0">
                <a:solidFill>
                  <a:srgbClr val="626262"/>
                </a:solidFill>
                <a:latin typeface="Arial"/>
                <a:ea typeface="Microsoft YaHei"/>
              </a:rPr>
              <a:t>disease-modifying</a:t>
            </a:r>
          </a:p>
          <a:p>
            <a:pPr algn="l">
              <a:lnSpc>
                <a:spcPts val="2150"/>
              </a:lnSpc>
              <a:spcBef>
                <a:spcPts val="0"/>
              </a:spcBef>
              <a:spcAft>
                <a:spcPts val="0"/>
              </a:spcAft>
            </a:pPr>
            <a:r>
              <a:rPr sz="1050" b="0">
                <a:solidFill>
                  <a:srgbClr val="5C5B5C"/>
                </a:solidFill>
                <a:latin typeface="Arial"/>
                <a:ea typeface="Microsoft YaHei"/>
              </a:rPr>
              <a:t>treatment</a:t>
            </a:r>
          </a:p>
        </p:txBody>
      </p:sp>
      <p:sp>
        <p:nvSpPr>
          <p:cNvPr id="28" name="TextBox 27"/>
          <p:cNvSpPr txBox="1"/>
          <p:nvPr/>
        </p:nvSpPr>
        <p:spPr>
          <a:xfrm>
            <a:off x="7651750" y="4667250"/>
            <a:ext cx="685800" cy="120650"/>
          </a:xfrm>
          <a:prstGeom prst="rect">
            <a:avLst/>
          </a:prstGeom>
          <a:noFill/>
        </p:spPr>
        <p:txBody>
          <a:bodyPr wrap="none" lIns="0" tIns="0" rIns="0" bIns="0" anchor="ctr">
            <a:noAutofit/>
          </a:bodyPr>
          <a:lstStyle/>
          <a:p>
            <a:pPr algn="l"/>
            <a:r>
              <a:rPr sz="1350" b="0">
                <a:solidFill>
                  <a:srgbClr val="575958"/>
                </a:solidFill>
                <a:latin typeface="Arial"/>
                <a:ea typeface="Microsoft YaHei"/>
              </a:rPr>
              <a:t>outcomes</a:t>
            </a:r>
          </a:p>
        </p:txBody>
      </p:sp>
      <p:sp>
        <p:nvSpPr>
          <p:cNvPr id="29" name="TextBox 28"/>
          <p:cNvSpPr txBox="1"/>
          <p:nvPr/>
        </p:nvSpPr>
        <p:spPr>
          <a:xfrm>
            <a:off x="533400" y="5365750"/>
            <a:ext cx="558800" cy="508000"/>
          </a:xfrm>
          <a:prstGeom prst="rect">
            <a:avLst/>
          </a:prstGeom>
          <a:noFill/>
        </p:spPr>
        <p:txBody>
          <a:bodyPr wrap="none" lIns="0" tIns="0" rIns="0" bIns="0" anchor="ctr">
            <a:noAutofit/>
          </a:bodyPr>
          <a:lstStyle/>
          <a:p>
            <a:pPr algn="l"/>
            <a:r>
              <a:rPr sz="4000" b="0">
                <a:solidFill>
                  <a:srgbClr val="A90A0B"/>
                </a:solidFill>
                <a:latin typeface="Arial"/>
                <a:ea typeface="Microsoft YaHei"/>
              </a:rPr>
              <a:t>03</a:t>
            </a:r>
          </a:p>
        </p:txBody>
      </p:sp>
      <p:sp>
        <p:nvSpPr>
          <p:cNvPr id="30" name="TextBox 29"/>
          <p:cNvSpPr txBox="1"/>
          <p:nvPr/>
        </p:nvSpPr>
        <p:spPr>
          <a:xfrm>
            <a:off x="1612900" y="5397500"/>
            <a:ext cx="7346950" cy="723900"/>
          </a:xfrm>
          <a:prstGeom prst="rect">
            <a:avLst/>
          </a:prstGeom>
          <a:noFill/>
        </p:spPr>
        <p:txBody>
          <a:bodyPr wrap="none" lIns="0" tIns="0" rIns="0" bIns="0" anchor="ctr">
            <a:noAutofit/>
          </a:bodyPr>
          <a:lstStyle/>
          <a:p>
            <a:pPr algn="l">
              <a:lnSpc>
                <a:spcPts val="2250"/>
              </a:lnSpc>
              <a:spcBef>
                <a:spcPts val="0"/>
              </a:spcBef>
              <a:spcAft>
                <a:spcPts val="0"/>
              </a:spcAft>
            </a:pPr>
            <a:r>
              <a:rPr sz="1200" b="1">
                <a:solidFill>
                  <a:srgbClr val="121212"/>
                </a:solidFill>
                <a:latin typeface="Arial"/>
                <a:ea typeface="Microsoft YaHei"/>
              </a:rPr>
              <a:t>Working </a:t>
            </a:r>
            <a:r>
              <a:rPr sz="1200" b="1">
                <a:solidFill>
                  <a:srgbClr val="1A1919"/>
                </a:solidFill>
                <a:latin typeface="Arial"/>
                <a:ea typeface="Microsoft YaHei"/>
              </a:rPr>
              <a:t>hypothesis: </a:t>
            </a:r>
            <a:r>
              <a:rPr sz="1200" b="0">
                <a:solidFill>
                  <a:srgbClr val="4E4E4F"/>
                </a:solidFill>
                <a:latin typeface="Arial"/>
                <a:ea typeface="Microsoft YaHei"/>
              </a:rPr>
              <a:t>Frailty,</a:t>
            </a:r>
            <a:r>
              <a:rPr sz="1200" b="0">
                <a:solidFill>
                  <a:srgbClr val="575758"/>
                </a:solidFill>
                <a:latin typeface="Arial"/>
                <a:ea typeface="Microsoft YaHei"/>
              </a:rPr>
              <a:t> whether assessed by validated frailty</a:t>
            </a:r>
            <a:r>
              <a:rPr sz="1200" b="0">
                <a:solidFill>
                  <a:srgbClr val="555556"/>
                </a:solidFill>
                <a:latin typeface="Arial"/>
                <a:ea typeface="Microsoft YaHei"/>
              </a:rPr>
              <a:t> scales </a:t>
            </a:r>
            <a:r>
              <a:rPr sz="1200" b="0">
                <a:solidFill>
                  <a:srgbClr val="5C5C5C"/>
                </a:solidFill>
                <a:latin typeface="Arial"/>
                <a:ea typeface="Microsoft YaHei"/>
              </a:rPr>
              <a:t>or</a:t>
            </a:r>
            <a:r>
              <a:rPr sz="1200" b="0">
                <a:solidFill>
                  <a:srgbClr val="565656"/>
                </a:solidFill>
                <a:latin typeface="Arial"/>
                <a:ea typeface="Microsoft YaHei"/>
              </a:rPr>
              <a:t> </a:t>
            </a:r>
            <a:r>
              <a:rPr sz="1200" b="0">
                <a:solidFill>
                  <a:srgbClr val="4F5050"/>
                </a:solidFill>
                <a:latin typeface="Arial"/>
                <a:ea typeface="Microsoft YaHei"/>
              </a:rPr>
              <a:t>functional</a:t>
            </a:r>
            <a:r>
              <a:rPr sz="1200" b="0">
                <a:solidFill>
                  <a:srgbClr val="8D8C8D"/>
                </a:solidFill>
                <a:latin typeface="Arial"/>
                <a:ea typeface="Microsoft YaHei"/>
              </a:rPr>
              <a:t> </a:t>
            </a:r>
            <a:r>
              <a:rPr sz="1200" b="0">
                <a:solidFill>
                  <a:srgbClr val="505151"/>
                </a:solidFill>
                <a:latin typeface="Arial"/>
                <a:ea typeface="Microsoft YaHei"/>
              </a:rPr>
              <a:t>surrogates,</a:t>
            </a:r>
          </a:p>
          <a:p>
            <a:pPr algn="l">
              <a:lnSpc>
                <a:spcPts val="2250"/>
              </a:lnSpc>
              <a:spcBef>
                <a:spcPts val="0"/>
              </a:spcBef>
              <a:spcAft>
                <a:spcPts val="0"/>
              </a:spcAft>
            </a:pPr>
            <a:r>
              <a:rPr sz="1200" b="0">
                <a:solidFill>
                  <a:srgbClr val="515252"/>
                </a:solidFill>
                <a:latin typeface="Arial"/>
                <a:ea typeface="Microsoft YaHei"/>
              </a:rPr>
              <a:t>is associated</a:t>
            </a:r>
            <a:r>
              <a:rPr sz="1200" b="0">
                <a:solidFill>
                  <a:srgbClr val="777578"/>
                </a:solidFill>
                <a:latin typeface="Arial"/>
                <a:ea typeface="Microsoft YaHei"/>
              </a:rPr>
              <a:t> </a:t>
            </a:r>
            <a:r>
              <a:rPr sz="1200" b="0">
                <a:solidFill>
                  <a:srgbClr val="525453"/>
                </a:solidFill>
                <a:latin typeface="Arial"/>
                <a:ea typeface="Microsoft YaHei"/>
              </a:rPr>
              <a:t>with worse </a:t>
            </a:r>
            <a:r>
              <a:rPr sz="1200" b="0">
                <a:solidFill>
                  <a:srgbClr val="605D5F"/>
                </a:solidFill>
                <a:latin typeface="Arial"/>
                <a:ea typeface="Microsoft YaHei"/>
              </a:rPr>
              <a:t>clinical</a:t>
            </a:r>
            <a:r>
              <a:rPr sz="1200" b="0">
                <a:solidFill>
                  <a:srgbClr val="545454"/>
                </a:solidFill>
                <a:latin typeface="Arial"/>
                <a:ea typeface="Microsoft YaHei"/>
              </a:rPr>
              <a:t> and functional outcomes </a:t>
            </a:r>
            <a:r>
              <a:rPr sz="1200" b="0">
                <a:solidFill>
                  <a:srgbClr val="717070"/>
                </a:solidFill>
                <a:latin typeface="Arial"/>
                <a:ea typeface="Microsoft YaHei"/>
              </a:rPr>
              <a:t>in</a:t>
            </a:r>
            <a:r>
              <a:rPr sz="1200" b="0">
                <a:solidFill>
                  <a:srgbClr val="545454"/>
                </a:solidFill>
                <a:latin typeface="Arial"/>
                <a:ea typeface="Microsoft YaHei"/>
              </a:rPr>
              <a:t> </a:t>
            </a:r>
            <a:r>
              <a:rPr sz="1200" b="0">
                <a:solidFill>
                  <a:srgbClr val="4E4D4E"/>
                </a:solidFill>
                <a:latin typeface="Arial"/>
                <a:ea typeface="Microsoft YaHei"/>
              </a:rPr>
              <a:t>cardiac </a:t>
            </a:r>
            <a:r>
              <a:rPr sz="1200" b="0">
                <a:solidFill>
                  <a:srgbClr val="555556"/>
                </a:solidFill>
                <a:latin typeface="Arial"/>
                <a:ea typeface="Microsoft YaHei"/>
              </a:rPr>
              <a:t>amyloidosis,</a:t>
            </a:r>
            <a:r>
              <a:rPr sz="1200" b="0">
                <a:solidFill>
                  <a:srgbClr val="545454"/>
                </a:solidFill>
                <a:latin typeface="Arial"/>
                <a:ea typeface="Microsoft YaHei"/>
              </a:rPr>
              <a:t> </a:t>
            </a:r>
            <a:r>
              <a:rPr sz="1200" b="0">
                <a:solidFill>
                  <a:srgbClr val="444545"/>
                </a:solidFill>
                <a:latin typeface="Arial"/>
                <a:ea typeface="Microsoft YaHei"/>
              </a:rPr>
              <a:t>independent</a:t>
            </a:r>
          </a:p>
          <a:p>
            <a:pPr algn="l">
              <a:lnSpc>
                <a:spcPts val="2250"/>
              </a:lnSpc>
              <a:spcBef>
                <a:spcPts val="0"/>
              </a:spcBef>
              <a:spcAft>
                <a:spcPts val="0"/>
              </a:spcAft>
            </a:pPr>
            <a:r>
              <a:rPr sz="1200" b="0">
                <a:solidFill>
                  <a:srgbClr val="414142"/>
                </a:solidFill>
                <a:latin typeface="Arial"/>
                <a:ea typeface="Microsoft YaHei"/>
              </a:rPr>
              <a:t>of</a:t>
            </a:r>
            <a:r>
              <a:rPr sz="1200" b="0">
                <a:solidFill>
                  <a:srgbClr val="474846"/>
                </a:solidFill>
                <a:latin typeface="Arial"/>
                <a:ea typeface="Microsoft YaHei"/>
              </a:rPr>
              <a:t> age and </a:t>
            </a:r>
            <a:r>
              <a:rPr sz="1200" b="0">
                <a:solidFill>
                  <a:srgbClr val="363436"/>
                </a:solidFill>
                <a:latin typeface="Arial"/>
                <a:ea typeface="Microsoft YaHei"/>
              </a:rPr>
              <a:t>other</a:t>
            </a:r>
            <a:r>
              <a:rPr sz="1200" b="0">
                <a:solidFill>
                  <a:srgbClr val="454546"/>
                </a:solidFill>
                <a:latin typeface="Arial"/>
                <a:ea typeface="Microsoft YaHei"/>
              </a:rPr>
              <a:t> clinical covariates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5.png"/>
          <p:cNvPicPr>
            <a:picLocks noChangeAspect="1"/>
          </p:cNvPicPr>
          <p:nvPr/>
        </p:nvPicPr>
        <p:blipFill>
          <a:blip r:embed="rId3"/>
          <a:stretch>
            <a:fillRect/>
          </a:stretch>
        </p:blipFill>
        <p:spPr>
          <a:xfrm>
            <a:off x="0" y="0"/>
            <a:ext cx="12192000" cy="6858000"/>
          </a:xfrm>
          <a:prstGeom prst="rect">
            <a:avLst/>
          </a:prstGeom>
        </p:spPr>
      </p:pic>
      <p:pic>
        <p:nvPicPr>
          <p:cNvPr id="3" name="Picture 2" descr="el_5_0.png"/>
          <p:cNvPicPr>
            <a:picLocks noChangeAspect="1"/>
          </p:cNvPicPr>
          <p:nvPr/>
        </p:nvPicPr>
        <p:blipFill>
          <a:blip r:embed="rId4"/>
          <a:stretch>
            <a:fillRect/>
          </a:stretch>
        </p:blipFill>
        <p:spPr>
          <a:xfrm>
            <a:off x="266700" y="3365500"/>
            <a:ext cx="6851650" cy="1631950"/>
          </a:xfrm>
          <a:prstGeom prst="rect">
            <a:avLst/>
          </a:prstGeom>
        </p:spPr>
      </p:pic>
      <p:pic>
        <p:nvPicPr>
          <p:cNvPr id="4" name="Picture 3" descr="el_5_1.png"/>
          <p:cNvPicPr>
            <a:picLocks noChangeAspect="1"/>
          </p:cNvPicPr>
          <p:nvPr/>
        </p:nvPicPr>
        <p:blipFill>
          <a:blip r:embed="rId5"/>
          <a:stretch>
            <a:fillRect/>
          </a:stretch>
        </p:blipFill>
        <p:spPr>
          <a:xfrm>
            <a:off x="0" y="6477000"/>
            <a:ext cx="12192000" cy="381000"/>
          </a:xfrm>
          <a:prstGeom prst="rect">
            <a:avLst/>
          </a:prstGeom>
        </p:spPr>
      </p:pic>
      <p:pic>
        <p:nvPicPr>
          <p:cNvPr id="5" name="Picture 4" descr="el_5_2.png"/>
          <p:cNvPicPr>
            <a:picLocks noChangeAspect="1"/>
          </p:cNvPicPr>
          <p:nvPr/>
        </p:nvPicPr>
        <p:blipFill>
          <a:blip r:embed="rId6"/>
          <a:stretch>
            <a:fillRect/>
          </a:stretch>
        </p:blipFill>
        <p:spPr>
          <a:xfrm>
            <a:off x="266700" y="1892300"/>
            <a:ext cx="6851650" cy="565150"/>
          </a:xfrm>
          <a:prstGeom prst="rect">
            <a:avLst/>
          </a:prstGeom>
        </p:spPr>
      </p:pic>
      <p:pic>
        <p:nvPicPr>
          <p:cNvPr id="6" name="Picture 5" descr="el_5_3.png"/>
          <p:cNvPicPr>
            <a:picLocks noChangeAspect="1"/>
          </p:cNvPicPr>
          <p:nvPr/>
        </p:nvPicPr>
        <p:blipFill>
          <a:blip r:embed="rId7"/>
          <a:stretch>
            <a:fillRect/>
          </a:stretch>
        </p:blipFill>
        <p:spPr>
          <a:xfrm>
            <a:off x="273050" y="5327650"/>
            <a:ext cx="3346450" cy="546100"/>
          </a:xfrm>
          <a:prstGeom prst="rect">
            <a:avLst/>
          </a:prstGeom>
        </p:spPr>
      </p:pic>
      <p:pic>
        <p:nvPicPr>
          <p:cNvPr id="7" name="Picture 6" descr="el_5_4.png"/>
          <p:cNvPicPr>
            <a:picLocks noChangeAspect="1"/>
          </p:cNvPicPr>
          <p:nvPr/>
        </p:nvPicPr>
        <p:blipFill>
          <a:blip r:embed="rId8"/>
          <a:stretch>
            <a:fillRect/>
          </a:stretch>
        </p:blipFill>
        <p:spPr>
          <a:xfrm>
            <a:off x="7232650" y="1422400"/>
            <a:ext cx="127000" cy="5054600"/>
          </a:xfrm>
          <a:prstGeom prst="rect">
            <a:avLst/>
          </a:prstGeom>
        </p:spPr>
      </p:pic>
      <p:pic>
        <p:nvPicPr>
          <p:cNvPr id="8" name="Picture 7" descr="el_5_5.png"/>
          <p:cNvPicPr>
            <a:picLocks noChangeAspect="1"/>
          </p:cNvPicPr>
          <p:nvPr/>
        </p:nvPicPr>
        <p:blipFill>
          <a:blip r:embed="rId9"/>
          <a:stretch>
            <a:fillRect/>
          </a:stretch>
        </p:blipFill>
        <p:spPr>
          <a:xfrm>
            <a:off x="3619500" y="5524500"/>
            <a:ext cx="990600" cy="133350"/>
          </a:xfrm>
          <a:prstGeom prst="rect">
            <a:avLst/>
          </a:prstGeom>
        </p:spPr>
      </p:pic>
      <p:pic>
        <p:nvPicPr>
          <p:cNvPr id="9" name="Picture 8" descr="el_5_6.png"/>
          <p:cNvPicPr>
            <a:picLocks noChangeAspect="1"/>
          </p:cNvPicPr>
          <p:nvPr/>
        </p:nvPicPr>
        <p:blipFill>
          <a:blip r:embed="rId10"/>
          <a:stretch>
            <a:fillRect/>
          </a:stretch>
        </p:blipFill>
        <p:spPr>
          <a:xfrm>
            <a:off x="4629150" y="5524500"/>
            <a:ext cx="482600" cy="133350"/>
          </a:xfrm>
          <a:prstGeom prst="rect">
            <a:avLst/>
          </a:prstGeom>
        </p:spPr>
      </p:pic>
      <p:pic>
        <p:nvPicPr>
          <p:cNvPr id="10" name="Picture 9" descr="el_5_7.png"/>
          <p:cNvPicPr>
            <a:picLocks noChangeAspect="1"/>
          </p:cNvPicPr>
          <p:nvPr/>
        </p:nvPicPr>
        <p:blipFill>
          <a:blip r:embed="rId11"/>
          <a:stretch>
            <a:fillRect/>
          </a:stretch>
        </p:blipFill>
        <p:spPr>
          <a:xfrm>
            <a:off x="5346700" y="5524500"/>
            <a:ext cx="450850" cy="133350"/>
          </a:xfrm>
          <a:prstGeom prst="rect">
            <a:avLst/>
          </a:prstGeom>
        </p:spPr>
      </p:pic>
      <p:pic>
        <p:nvPicPr>
          <p:cNvPr id="11" name="Picture 10" descr="el_5_8.png"/>
          <p:cNvPicPr>
            <a:picLocks noChangeAspect="1"/>
          </p:cNvPicPr>
          <p:nvPr/>
        </p:nvPicPr>
        <p:blipFill>
          <a:blip r:embed="rId12"/>
          <a:stretch>
            <a:fillRect/>
          </a:stretch>
        </p:blipFill>
        <p:spPr>
          <a:xfrm>
            <a:off x="5822950" y="5524500"/>
            <a:ext cx="444500" cy="133350"/>
          </a:xfrm>
          <a:prstGeom prst="rect">
            <a:avLst/>
          </a:prstGeom>
        </p:spPr>
      </p:pic>
      <p:pic>
        <p:nvPicPr>
          <p:cNvPr id="12" name="Picture 11" descr="el_5_9.png"/>
          <p:cNvPicPr>
            <a:picLocks noChangeAspect="1"/>
          </p:cNvPicPr>
          <p:nvPr/>
        </p:nvPicPr>
        <p:blipFill>
          <a:blip r:embed="rId13"/>
          <a:stretch>
            <a:fillRect/>
          </a:stretch>
        </p:blipFill>
        <p:spPr>
          <a:xfrm>
            <a:off x="6292850" y="5524500"/>
            <a:ext cx="361950" cy="133350"/>
          </a:xfrm>
          <a:prstGeom prst="rect">
            <a:avLst/>
          </a:prstGeom>
        </p:spPr>
      </p:pic>
      <p:pic>
        <p:nvPicPr>
          <p:cNvPr id="13" name="Picture 12" descr="el_5_10.png"/>
          <p:cNvPicPr>
            <a:picLocks noChangeAspect="1"/>
          </p:cNvPicPr>
          <p:nvPr/>
        </p:nvPicPr>
        <p:blipFill>
          <a:blip r:embed="rId14"/>
          <a:stretch>
            <a:fillRect/>
          </a:stretch>
        </p:blipFill>
        <p:spPr>
          <a:xfrm>
            <a:off x="5130800" y="5518150"/>
            <a:ext cx="196850" cy="139700"/>
          </a:xfrm>
          <a:prstGeom prst="rect">
            <a:avLst/>
          </a:prstGeom>
        </p:spPr>
      </p:pic>
      <p:sp>
        <p:nvSpPr>
          <p:cNvPr id="14" name="TextBox 13"/>
          <p:cNvSpPr txBox="1"/>
          <p:nvPr/>
        </p:nvSpPr>
        <p:spPr>
          <a:xfrm>
            <a:off x="819150" y="1485900"/>
            <a:ext cx="977900" cy="177800"/>
          </a:xfrm>
          <a:prstGeom prst="rect">
            <a:avLst/>
          </a:prstGeom>
          <a:noFill/>
        </p:spPr>
        <p:txBody>
          <a:bodyPr wrap="none" lIns="0" tIns="0" rIns="0" bIns="0" anchor="ctr">
            <a:noAutofit/>
          </a:bodyPr>
          <a:lstStyle/>
          <a:p>
            <a:pPr algn="l"/>
            <a:r>
              <a:rPr sz="1200" b="0">
                <a:solidFill>
                  <a:srgbClr val="2A2A2D"/>
                </a:solidFill>
                <a:latin typeface="Arial"/>
                <a:ea typeface="Microsoft YaHei"/>
              </a:rPr>
              <a:t>Study</a:t>
            </a:r>
            <a:r>
              <a:rPr sz="1200" b="0">
                <a:solidFill>
                  <a:srgbClr val="9B9A9D"/>
                </a:solidFill>
                <a:latin typeface="Arial"/>
                <a:ea typeface="Microsoft YaHei"/>
              </a:rPr>
              <a:t> </a:t>
            </a:r>
            <a:r>
              <a:rPr sz="1200" b="0">
                <a:solidFill>
                  <a:srgbClr val="272828"/>
                </a:solidFill>
                <a:latin typeface="Arial"/>
                <a:ea typeface="Microsoft YaHei"/>
              </a:rPr>
              <a:t>design</a:t>
            </a:r>
            <a:r>
              <a:rPr sz="1200" b="0">
                <a:solidFill>
                  <a:srgbClr val="636264"/>
                </a:solidFill>
                <a:latin typeface="Arial"/>
                <a:ea typeface="Microsoft YaHei"/>
              </a:rPr>
              <a:t>:</a:t>
            </a:r>
          </a:p>
        </p:txBody>
      </p:sp>
      <p:sp>
        <p:nvSpPr>
          <p:cNvPr id="15" name="TextBox 14"/>
          <p:cNvSpPr txBox="1"/>
          <p:nvPr/>
        </p:nvSpPr>
        <p:spPr>
          <a:xfrm>
            <a:off x="2419350" y="1492250"/>
            <a:ext cx="4165600" cy="336550"/>
          </a:xfrm>
          <a:prstGeom prst="rect">
            <a:avLst/>
          </a:prstGeom>
          <a:noFill/>
        </p:spPr>
        <p:txBody>
          <a:bodyPr wrap="none" lIns="0" tIns="0" rIns="0" bIns="0" anchor="ctr">
            <a:noAutofit/>
          </a:bodyPr>
          <a:lstStyle/>
          <a:p>
            <a:pPr algn="l">
              <a:lnSpc>
                <a:spcPts val="1400"/>
              </a:lnSpc>
              <a:spcBef>
                <a:spcPts val="0"/>
              </a:spcBef>
              <a:spcAft>
                <a:spcPts val="0"/>
              </a:spcAft>
            </a:pPr>
            <a:r>
              <a:rPr sz="1150" b="0">
                <a:solidFill>
                  <a:srgbClr val="545556"/>
                </a:solidFill>
                <a:latin typeface="Arial"/>
                <a:ea typeface="Microsoft YaHei"/>
              </a:rPr>
              <a:t>Systematic review and </a:t>
            </a:r>
            <a:r>
              <a:rPr sz="1150" b="0">
                <a:solidFill>
                  <a:srgbClr val="535353"/>
                </a:solidFill>
                <a:latin typeface="Arial"/>
                <a:ea typeface="Microsoft YaHei"/>
              </a:rPr>
              <a:t>meta-</a:t>
            </a:r>
            <a:r>
              <a:rPr sz="1150" b="0">
                <a:solidFill>
                  <a:srgbClr val="595B5B"/>
                </a:solidFill>
                <a:latin typeface="Arial"/>
                <a:ea typeface="Microsoft YaHei"/>
              </a:rPr>
              <a:t>analysis,</a:t>
            </a:r>
            <a:r>
              <a:rPr sz="1150" b="0">
                <a:solidFill>
                  <a:srgbClr val="616263"/>
                </a:solidFill>
                <a:latin typeface="Arial"/>
                <a:ea typeface="Microsoft YaHei"/>
              </a:rPr>
              <a:t> registered</a:t>
            </a:r>
            <a:r>
              <a:rPr sz="1150" b="0">
                <a:solidFill>
                  <a:srgbClr val="545556"/>
                </a:solidFill>
                <a:latin typeface="Arial"/>
                <a:ea typeface="Microsoft YaHei"/>
              </a:rPr>
              <a:t> </a:t>
            </a:r>
            <a:r>
              <a:rPr sz="1150" b="0">
                <a:solidFill>
                  <a:srgbClr val="49484A"/>
                </a:solidFill>
                <a:latin typeface="Arial"/>
                <a:ea typeface="Microsoft YaHei"/>
              </a:rPr>
              <a:t>on</a:t>
            </a:r>
            <a:r>
              <a:rPr sz="1150" b="0">
                <a:solidFill>
                  <a:srgbClr val="545556"/>
                </a:solidFill>
                <a:latin typeface="Arial"/>
                <a:ea typeface="Microsoft YaHei"/>
              </a:rPr>
              <a:t> </a:t>
            </a:r>
            <a:r>
              <a:rPr sz="1150" b="0">
                <a:solidFill>
                  <a:srgbClr val="4D4E50"/>
                </a:solidFill>
                <a:latin typeface="Arial"/>
                <a:ea typeface="Microsoft YaHei"/>
              </a:rPr>
              <a:t>PROSPERO</a:t>
            </a:r>
          </a:p>
          <a:p>
            <a:pPr algn="l">
              <a:lnSpc>
                <a:spcPts val="1400"/>
              </a:lnSpc>
              <a:spcBef>
                <a:spcPts val="0"/>
              </a:spcBef>
              <a:spcAft>
                <a:spcPts val="0"/>
              </a:spcAft>
            </a:pPr>
            <a:r>
              <a:rPr sz="1150" b="0">
                <a:solidFill>
                  <a:srgbClr val="636467"/>
                </a:solidFill>
                <a:latin typeface="Arial"/>
                <a:ea typeface="Microsoft YaHei"/>
              </a:rPr>
              <a:t>(</a:t>
            </a:r>
            <a:r>
              <a:rPr sz="1150" b="0">
                <a:solidFill>
                  <a:srgbClr val="4F5052"/>
                </a:solidFill>
                <a:latin typeface="Arial"/>
                <a:ea typeface="Microsoft YaHei"/>
              </a:rPr>
              <a:t>CRD420251152212</a:t>
            </a:r>
            <a:r>
              <a:rPr sz="1150" b="0">
                <a:solidFill>
                  <a:srgbClr val="767575"/>
                </a:solidFill>
                <a:latin typeface="Arial"/>
                <a:ea typeface="Microsoft YaHei"/>
              </a:rPr>
              <a:t>)</a:t>
            </a:r>
            <a:r>
              <a:rPr sz="1150" b="0">
                <a:solidFill>
                  <a:srgbClr val="565859"/>
                </a:solidFill>
                <a:latin typeface="Arial"/>
                <a:ea typeface="Microsoft YaHei"/>
              </a:rPr>
              <a:t>, conducted</a:t>
            </a:r>
            <a:r>
              <a:rPr sz="1150" b="0">
                <a:solidFill>
                  <a:srgbClr val="CFCED1"/>
                </a:solidFill>
                <a:latin typeface="Arial"/>
                <a:ea typeface="Microsoft YaHei"/>
              </a:rPr>
              <a:t> </a:t>
            </a:r>
            <a:r>
              <a:rPr sz="1150" b="0">
                <a:solidFill>
                  <a:srgbClr val="4F5051"/>
                </a:solidFill>
                <a:latin typeface="Arial"/>
                <a:ea typeface="Microsoft YaHei"/>
              </a:rPr>
              <a:t>per</a:t>
            </a:r>
            <a:r>
              <a:rPr sz="1150" b="0">
                <a:solidFill>
                  <a:srgbClr val="5C5B5F"/>
                </a:solidFill>
                <a:latin typeface="Arial"/>
                <a:ea typeface="Microsoft YaHei"/>
              </a:rPr>
              <a:t> PRISMA </a:t>
            </a:r>
            <a:r>
              <a:rPr sz="1150" b="0">
                <a:solidFill>
                  <a:srgbClr val="555557"/>
                </a:solidFill>
                <a:latin typeface="Arial"/>
                <a:ea typeface="Microsoft YaHei"/>
              </a:rPr>
              <a:t>guidelines</a:t>
            </a:r>
          </a:p>
        </p:txBody>
      </p:sp>
      <p:sp>
        <p:nvSpPr>
          <p:cNvPr id="16" name="TextBox 15"/>
          <p:cNvSpPr txBox="1"/>
          <p:nvPr/>
        </p:nvSpPr>
        <p:spPr>
          <a:xfrm>
            <a:off x="10229850" y="1854200"/>
            <a:ext cx="1111250" cy="241300"/>
          </a:xfrm>
          <a:prstGeom prst="rect">
            <a:avLst/>
          </a:prstGeom>
          <a:noFill/>
        </p:spPr>
        <p:txBody>
          <a:bodyPr wrap="none" lIns="0" tIns="0" rIns="0" bIns="0" anchor="ctr">
            <a:noAutofit/>
          </a:bodyPr>
          <a:lstStyle/>
          <a:p>
            <a:pPr algn="l">
              <a:lnSpc>
                <a:spcPts val="1100"/>
              </a:lnSpc>
              <a:spcBef>
                <a:spcPts val="0"/>
              </a:spcBef>
              <a:spcAft>
                <a:spcPts val="0"/>
              </a:spcAft>
            </a:pPr>
            <a:r>
              <a:rPr sz="800" b="1">
                <a:solidFill>
                  <a:srgbClr val="78787B"/>
                </a:solidFill>
                <a:latin typeface="Arial"/>
                <a:ea typeface="Microsoft YaHei"/>
              </a:rPr>
              <a:t>Records</a:t>
            </a:r>
            <a:r>
              <a:rPr sz="800" b="1">
                <a:solidFill>
                  <a:srgbClr val="6B6B6C"/>
                </a:solidFill>
                <a:latin typeface="Arial"/>
                <a:ea typeface="Microsoft YaHei"/>
              </a:rPr>
              <a:t> </a:t>
            </a:r>
            <a:r>
              <a:rPr sz="800" b="1">
                <a:solidFill>
                  <a:srgbClr val="6F7070"/>
                </a:solidFill>
                <a:latin typeface="Arial"/>
                <a:ea typeface="Microsoft YaHei"/>
              </a:rPr>
              <a:t>removed</a:t>
            </a:r>
            <a:r>
              <a:rPr sz="800" b="1">
                <a:solidFill>
                  <a:srgbClr val="605E5F"/>
                </a:solidFill>
                <a:latin typeface="Arial"/>
                <a:ea typeface="Microsoft YaHei"/>
              </a:rPr>
              <a:t> before</a:t>
            </a:r>
          </a:p>
          <a:p>
            <a:pPr algn="l">
              <a:lnSpc>
                <a:spcPts val="1100"/>
              </a:lnSpc>
              <a:spcBef>
                <a:spcPts val="0"/>
              </a:spcBef>
              <a:spcAft>
                <a:spcPts val="0"/>
              </a:spcAft>
            </a:pPr>
            <a:r>
              <a:rPr sz="800" b="1">
                <a:solidFill>
                  <a:srgbClr val="767578"/>
                </a:solidFill>
                <a:latin typeface="Arial"/>
                <a:ea typeface="Microsoft YaHei"/>
              </a:rPr>
              <a:t>screening</a:t>
            </a:r>
            <a:r>
              <a:rPr sz="800" b="1">
                <a:solidFill>
                  <a:srgbClr val="989898"/>
                </a:solidFill>
                <a:latin typeface="Arial"/>
                <a:ea typeface="Microsoft YaHei"/>
              </a:rPr>
              <a:t>:</a:t>
            </a:r>
          </a:p>
        </p:txBody>
      </p:sp>
      <p:sp>
        <p:nvSpPr>
          <p:cNvPr id="17" name="TextBox 16"/>
          <p:cNvSpPr txBox="1"/>
          <p:nvPr/>
        </p:nvSpPr>
        <p:spPr>
          <a:xfrm>
            <a:off x="8255000" y="1974850"/>
            <a:ext cx="800100" cy="120650"/>
          </a:xfrm>
          <a:prstGeom prst="rect">
            <a:avLst/>
          </a:prstGeom>
          <a:noFill/>
        </p:spPr>
        <p:txBody>
          <a:bodyPr wrap="none" lIns="0" tIns="0" rIns="0" bIns="0" anchor="ctr">
            <a:noAutofit/>
          </a:bodyPr>
          <a:lstStyle/>
          <a:p>
            <a:pPr algn="l"/>
            <a:r>
              <a:rPr sz="850" b="1" dirty="0">
                <a:solidFill>
                  <a:srgbClr val="646564"/>
                </a:solidFill>
                <a:latin typeface="Arial"/>
                <a:ea typeface="Microsoft YaHei"/>
              </a:rPr>
              <a:t>PubMed </a:t>
            </a:r>
            <a:r>
              <a:rPr sz="850" b="1" dirty="0">
                <a:solidFill>
                  <a:srgbClr val="A1A0A1"/>
                </a:solidFill>
                <a:latin typeface="Arial"/>
                <a:ea typeface="Microsoft YaHei"/>
              </a:rPr>
              <a:t>(</a:t>
            </a:r>
            <a:r>
              <a:rPr sz="850" b="1" dirty="0">
                <a:solidFill>
                  <a:srgbClr val="717272"/>
                </a:solidFill>
                <a:latin typeface="Arial"/>
                <a:ea typeface="Microsoft YaHei"/>
              </a:rPr>
              <a:t>n = 732)</a:t>
            </a:r>
          </a:p>
        </p:txBody>
      </p:sp>
      <p:sp>
        <p:nvSpPr>
          <p:cNvPr id="18" name="TextBox 17"/>
          <p:cNvSpPr txBox="1"/>
          <p:nvPr/>
        </p:nvSpPr>
        <p:spPr>
          <a:xfrm>
            <a:off x="8255000" y="2095500"/>
            <a:ext cx="927100" cy="120650"/>
          </a:xfrm>
          <a:prstGeom prst="rect">
            <a:avLst/>
          </a:prstGeom>
          <a:noFill/>
        </p:spPr>
        <p:txBody>
          <a:bodyPr wrap="none" lIns="0" tIns="0" rIns="0" bIns="0" anchor="ctr">
            <a:noAutofit/>
          </a:bodyPr>
          <a:lstStyle/>
          <a:p>
            <a:pPr algn="l"/>
            <a:r>
              <a:rPr sz="850" b="0">
                <a:solidFill>
                  <a:srgbClr val="78797A"/>
                </a:solidFill>
                <a:latin typeface="Arial"/>
                <a:ea typeface="Microsoft YaHei"/>
              </a:rPr>
              <a:t>EMBASE</a:t>
            </a:r>
            <a:r>
              <a:rPr sz="850" b="0">
                <a:solidFill>
                  <a:srgbClr val="626263"/>
                </a:solidFill>
                <a:latin typeface="Arial"/>
                <a:ea typeface="Microsoft YaHei"/>
              </a:rPr>
              <a:t> </a:t>
            </a:r>
            <a:r>
              <a:rPr sz="850" b="0">
                <a:solidFill>
                  <a:srgbClr val="B6B5B5"/>
                </a:solidFill>
                <a:latin typeface="Arial"/>
                <a:ea typeface="Microsoft YaHei"/>
              </a:rPr>
              <a:t>(</a:t>
            </a:r>
            <a:r>
              <a:rPr sz="850" b="0">
                <a:solidFill>
                  <a:srgbClr val="7F7F7E"/>
                </a:solidFill>
                <a:latin typeface="Arial"/>
                <a:ea typeface="Microsoft YaHei"/>
              </a:rPr>
              <a:t>n</a:t>
            </a:r>
            <a:r>
              <a:rPr sz="850" b="0">
                <a:solidFill>
                  <a:srgbClr val="DBDCDB"/>
                </a:solidFill>
                <a:latin typeface="Arial"/>
                <a:ea typeface="Microsoft YaHei"/>
              </a:rPr>
              <a:t> =</a:t>
            </a:r>
            <a:r>
              <a:rPr sz="850" b="0">
                <a:solidFill>
                  <a:srgbClr val="676968"/>
                </a:solidFill>
                <a:latin typeface="Arial"/>
                <a:ea typeface="Microsoft YaHei"/>
              </a:rPr>
              <a:t> 1,706)</a:t>
            </a:r>
          </a:p>
        </p:txBody>
      </p:sp>
      <p:sp>
        <p:nvSpPr>
          <p:cNvPr id="19" name="TextBox 18"/>
          <p:cNvSpPr txBox="1"/>
          <p:nvPr/>
        </p:nvSpPr>
        <p:spPr>
          <a:xfrm>
            <a:off x="812800" y="2108200"/>
            <a:ext cx="1162050" cy="177800"/>
          </a:xfrm>
          <a:prstGeom prst="rect">
            <a:avLst/>
          </a:prstGeom>
          <a:noFill/>
        </p:spPr>
        <p:txBody>
          <a:bodyPr wrap="none" lIns="0" tIns="0" rIns="0" bIns="0" anchor="ctr">
            <a:noAutofit/>
          </a:bodyPr>
          <a:lstStyle/>
          <a:p>
            <a:pPr algn="l"/>
            <a:r>
              <a:rPr sz="1150" b="0">
                <a:solidFill>
                  <a:srgbClr val="363638"/>
                </a:solidFill>
                <a:latin typeface="Arial"/>
                <a:ea typeface="Microsoft YaHei"/>
              </a:rPr>
              <a:t>Search strategy:</a:t>
            </a:r>
          </a:p>
        </p:txBody>
      </p:sp>
      <p:sp>
        <p:nvSpPr>
          <p:cNvPr id="20" name="TextBox 19"/>
          <p:cNvSpPr txBox="1"/>
          <p:nvPr/>
        </p:nvSpPr>
        <p:spPr>
          <a:xfrm>
            <a:off x="2584450" y="2108200"/>
            <a:ext cx="3663950" cy="146050"/>
          </a:xfrm>
          <a:prstGeom prst="rect">
            <a:avLst/>
          </a:prstGeom>
          <a:noFill/>
        </p:spPr>
        <p:txBody>
          <a:bodyPr wrap="none" lIns="0" tIns="0" rIns="0" bIns="0" anchor="ctr">
            <a:noAutofit/>
          </a:bodyPr>
          <a:lstStyle/>
          <a:p>
            <a:pPr algn="l"/>
            <a:r>
              <a:rPr sz="1200" b="0">
                <a:solidFill>
                  <a:srgbClr val="4F4E50"/>
                </a:solidFill>
                <a:latin typeface="Arial"/>
                <a:ea typeface="Microsoft YaHei"/>
              </a:rPr>
              <a:t>Four</a:t>
            </a:r>
            <a:r>
              <a:rPr sz="1200" b="0">
                <a:solidFill>
                  <a:srgbClr val="5B5B5D"/>
                </a:solidFill>
                <a:latin typeface="Arial"/>
                <a:ea typeface="Microsoft YaHei"/>
              </a:rPr>
              <a:t> databases searched (PubMed, EMBASE, SCOPUS,</a:t>
            </a:r>
          </a:p>
        </p:txBody>
      </p:sp>
      <p:sp>
        <p:nvSpPr>
          <p:cNvPr id="21" name="TextBox 20"/>
          <p:cNvSpPr txBox="1"/>
          <p:nvPr/>
        </p:nvSpPr>
        <p:spPr>
          <a:xfrm>
            <a:off x="8255000" y="2216150"/>
            <a:ext cx="933450" cy="120650"/>
          </a:xfrm>
          <a:prstGeom prst="rect">
            <a:avLst/>
          </a:prstGeom>
          <a:noFill/>
        </p:spPr>
        <p:txBody>
          <a:bodyPr wrap="none" lIns="0" tIns="0" rIns="0" bIns="0" anchor="ctr">
            <a:noAutofit/>
          </a:bodyPr>
          <a:lstStyle/>
          <a:p>
            <a:pPr algn="l"/>
            <a:r>
              <a:rPr sz="800" b="1" dirty="0">
                <a:solidFill>
                  <a:srgbClr val="6C6C6D"/>
                </a:solidFill>
                <a:latin typeface="Arial"/>
                <a:ea typeface="Microsoft YaHei"/>
              </a:rPr>
              <a:t>SCOPUS (</a:t>
            </a:r>
            <a:r>
              <a:rPr sz="800" b="1" dirty="0">
                <a:solidFill>
                  <a:srgbClr val="939494"/>
                </a:solidFill>
                <a:latin typeface="Arial"/>
                <a:ea typeface="Microsoft YaHei"/>
              </a:rPr>
              <a:t>n </a:t>
            </a:r>
            <a:r>
              <a:rPr sz="800" b="1" dirty="0">
                <a:solidFill>
                  <a:srgbClr val="535453"/>
                </a:solidFill>
                <a:latin typeface="Arial"/>
                <a:ea typeface="Microsoft YaHei"/>
              </a:rPr>
              <a:t>=</a:t>
            </a:r>
            <a:r>
              <a:rPr sz="800" b="1" dirty="0">
                <a:solidFill>
                  <a:srgbClr val="7B7C7C"/>
                </a:solidFill>
                <a:latin typeface="Arial"/>
                <a:ea typeface="Microsoft YaHei"/>
              </a:rPr>
              <a:t> 1</a:t>
            </a:r>
            <a:r>
              <a:rPr sz="800" b="1" dirty="0">
                <a:solidFill>
                  <a:srgbClr val="A8A7A9"/>
                </a:solidFill>
                <a:latin typeface="Arial"/>
                <a:ea typeface="Microsoft YaHei"/>
              </a:rPr>
              <a:t>,</a:t>
            </a:r>
            <a:r>
              <a:rPr sz="800" b="1" dirty="0">
                <a:solidFill>
                  <a:srgbClr val="707170"/>
                </a:solidFill>
                <a:latin typeface="Arial"/>
                <a:ea typeface="Microsoft YaHei"/>
              </a:rPr>
              <a:t>084)</a:t>
            </a:r>
          </a:p>
        </p:txBody>
      </p:sp>
      <p:sp>
        <p:nvSpPr>
          <p:cNvPr id="22" name="TextBox 21"/>
          <p:cNvSpPr txBox="1"/>
          <p:nvPr/>
        </p:nvSpPr>
        <p:spPr>
          <a:xfrm>
            <a:off x="2584450" y="2292350"/>
            <a:ext cx="4235450" cy="1066800"/>
          </a:xfrm>
          <a:prstGeom prst="rect">
            <a:avLst/>
          </a:prstGeom>
          <a:noFill/>
        </p:spPr>
        <p:txBody>
          <a:bodyPr wrap="none" lIns="0" tIns="0" rIns="0" bIns="0" anchor="ctr">
            <a:noAutofit/>
          </a:bodyPr>
          <a:lstStyle/>
          <a:p>
            <a:pPr algn="l">
              <a:lnSpc>
                <a:spcPts val="1450"/>
              </a:lnSpc>
              <a:spcBef>
                <a:spcPts val="0"/>
              </a:spcBef>
              <a:spcAft>
                <a:spcPts val="0"/>
              </a:spcAft>
            </a:pPr>
            <a:r>
              <a:rPr sz="1050" b="0">
                <a:solidFill>
                  <a:srgbClr val="636368"/>
                </a:solidFill>
                <a:latin typeface="Arial"/>
                <a:ea typeface="Microsoft YaHei"/>
              </a:rPr>
              <a:t>Cochrane</a:t>
            </a:r>
            <a:r>
              <a:rPr sz="1050" b="0">
                <a:solidFill>
                  <a:srgbClr val="5E5E60"/>
                </a:solidFill>
                <a:latin typeface="Arial"/>
                <a:ea typeface="Microsoft YaHei"/>
              </a:rPr>
              <a:t> Library) for studies published January 2015–</a:t>
            </a:r>
            <a:r>
              <a:rPr sz="1050" b="0">
                <a:solidFill>
                  <a:srgbClr val="646565"/>
                </a:solidFill>
                <a:latin typeface="Arial"/>
                <a:ea typeface="Microsoft YaHei"/>
              </a:rPr>
              <a:t>April</a:t>
            </a:r>
            <a:r>
              <a:rPr sz="1050" b="0">
                <a:solidFill>
                  <a:srgbClr val="5E5E60"/>
                </a:solidFill>
                <a:latin typeface="Arial"/>
                <a:ea typeface="Microsoft YaHei"/>
              </a:rPr>
              <a:t> 2026</a:t>
            </a:r>
          </a:p>
          <a:p>
            <a:pPr algn="l">
              <a:lnSpc>
                <a:spcPts val="1450"/>
              </a:lnSpc>
              <a:spcBef>
                <a:spcPts val="0"/>
              </a:spcBef>
              <a:spcAft>
                <a:spcPts val="0"/>
              </a:spcAft>
            </a:pPr>
            <a:r>
              <a:rPr sz="1050" b="0">
                <a:solidFill>
                  <a:srgbClr val="67696A"/>
                </a:solidFill>
                <a:latin typeface="Arial"/>
                <a:ea typeface="Microsoft YaHei"/>
              </a:rPr>
              <a:t>English-</a:t>
            </a:r>
            <a:r>
              <a:rPr sz="1050" b="0">
                <a:solidFill>
                  <a:srgbClr val="5F6164"/>
                </a:solidFill>
                <a:latin typeface="Arial"/>
                <a:ea typeface="Microsoft YaHei"/>
              </a:rPr>
              <a:t>language</a:t>
            </a:r>
            <a:r>
              <a:rPr sz="1050" b="0">
                <a:solidFill>
                  <a:srgbClr val="5E5E61"/>
                </a:solidFill>
                <a:latin typeface="Arial"/>
                <a:ea typeface="Microsoft YaHei"/>
              </a:rPr>
              <a:t> articles </a:t>
            </a:r>
            <a:r>
              <a:rPr sz="1050" b="0">
                <a:solidFill>
                  <a:srgbClr val="464449"/>
                </a:solidFill>
                <a:latin typeface="Arial"/>
                <a:ea typeface="Microsoft YaHei"/>
              </a:rPr>
              <a:t>only;</a:t>
            </a:r>
            <a:r>
              <a:rPr sz="1050" b="0">
                <a:solidFill>
                  <a:srgbClr val="5B5B5E"/>
                </a:solidFill>
                <a:latin typeface="Arial"/>
                <a:ea typeface="Microsoft YaHei"/>
              </a:rPr>
              <a:t> conference </a:t>
            </a:r>
            <a:r>
              <a:rPr sz="1050" b="0">
                <a:solidFill>
                  <a:srgbClr val="585759"/>
                </a:solidFill>
                <a:latin typeface="Arial"/>
                <a:ea typeface="Microsoft YaHei"/>
              </a:rPr>
              <a:t>abstracts excluded</a:t>
            </a:r>
          </a:p>
          <a:p>
            <a:pPr algn="l">
              <a:lnSpc>
                <a:spcPts val="1450"/>
              </a:lnSpc>
              <a:spcBef>
                <a:spcPts val="0"/>
              </a:spcBef>
              <a:spcAft>
                <a:spcPts val="0"/>
              </a:spcAft>
            </a:pPr>
            <a:r>
              <a:rPr sz="1050" b="0">
                <a:solidFill>
                  <a:srgbClr val="646466"/>
                </a:solidFill>
                <a:latin typeface="Arial"/>
                <a:ea typeface="Microsoft YaHei"/>
              </a:rPr>
              <a:t>Frailty</a:t>
            </a:r>
            <a:r>
              <a:rPr sz="1050" b="0">
                <a:solidFill>
                  <a:srgbClr val="5A5A5E"/>
                </a:solidFill>
                <a:latin typeface="Arial"/>
                <a:ea typeface="Microsoft YaHei"/>
              </a:rPr>
              <a:t> </a:t>
            </a:r>
            <a:r>
              <a:rPr sz="1050" b="0">
                <a:solidFill>
                  <a:srgbClr val="5C5B60"/>
                </a:solidFill>
                <a:latin typeface="Arial"/>
                <a:ea typeface="Microsoft YaHei"/>
              </a:rPr>
              <a:t>must </a:t>
            </a:r>
            <a:r>
              <a:rPr sz="1050" b="0">
                <a:solidFill>
                  <a:srgbClr val="646468"/>
                </a:solidFill>
                <a:latin typeface="Arial"/>
                <a:ea typeface="Microsoft YaHei"/>
              </a:rPr>
              <a:t>have</a:t>
            </a:r>
            <a:r>
              <a:rPr sz="1050" b="0">
                <a:solidFill>
                  <a:srgbClr val="5A5A5F"/>
                </a:solidFill>
                <a:latin typeface="Arial"/>
                <a:ea typeface="Microsoft YaHei"/>
              </a:rPr>
              <a:t> been pre-defined</a:t>
            </a:r>
            <a:r>
              <a:rPr sz="1050" b="0">
                <a:solidFill>
                  <a:srgbClr val="DBDBDD"/>
                </a:solidFill>
                <a:latin typeface="Arial"/>
                <a:ea typeface="Microsoft YaHei"/>
              </a:rPr>
              <a:t> </a:t>
            </a:r>
            <a:r>
              <a:rPr sz="1050" b="0">
                <a:solidFill>
                  <a:srgbClr val="5B595E"/>
                </a:solidFill>
                <a:latin typeface="Arial"/>
                <a:ea typeface="Microsoft YaHei"/>
              </a:rPr>
              <a:t>using </a:t>
            </a:r>
            <a:r>
              <a:rPr sz="1050" b="0">
                <a:solidFill>
                  <a:srgbClr val="505053"/>
                </a:solidFill>
                <a:latin typeface="Arial"/>
                <a:ea typeface="Microsoft YaHei"/>
              </a:rPr>
              <a:t>validated</a:t>
            </a:r>
            <a:r>
              <a:rPr sz="1050" b="0">
                <a:solidFill>
                  <a:srgbClr val="585A5D"/>
                </a:solidFill>
                <a:latin typeface="Arial"/>
                <a:ea typeface="Microsoft YaHei"/>
              </a:rPr>
              <a:t> tools</a:t>
            </a:r>
          </a:p>
          <a:p>
            <a:pPr algn="l">
              <a:lnSpc>
                <a:spcPts val="1450"/>
              </a:lnSpc>
              <a:spcBef>
                <a:spcPts val="0"/>
              </a:spcBef>
              <a:spcAft>
                <a:spcPts val="0"/>
              </a:spcAft>
            </a:pPr>
            <a:r>
              <a:rPr sz="1050" b="0">
                <a:solidFill>
                  <a:srgbClr val="666568"/>
                </a:solidFill>
                <a:latin typeface="Arial"/>
                <a:ea typeface="Microsoft YaHei"/>
              </a:rPr>
              <a:t>(e.g</a:t>
            </a:r>
            <a:r>
              <a:rPr sz="1050" b="0">
                <a:solidFill>
                  <a:srgbClr val="3F3E42"/>
                </a:solidFill>
                <a:latin typeface="Arial"/>
                <a:ea typeface="Microsoft YaHei"/>
              </a:rPr>
              <a:t>.</a:t>
            </a:r>
            <a:r>
              <a:rPr sz="1050" b="0">
                <a:solidFill>
                  <a:srgbClr val="979899"/>
                </a:solidFill>
                <a:latin typeface="Arial"/>
                <a:ea typeface="Microsoft YaHei"/>
              </a:rPr>
              <a:t>,</a:t>
            </a:r>
            <a:r>
              <a:rPr sz="1050" b="0">
                <a:solidFill>
                  <a:srgbClr val="59595C"/>
                </a:solidFill>
                <a:latin typeface="Arial"/>
                <a:ea typeface="Microsoft YaHei"/>
              </a:rPr>
              <a:t> Clinical Frailty Scale </a:t>
            </a:r>
            <a:r>
              <a:rPr sz="1050" b="0">
                <a:solidFill>
                  <a:srgbClr val="69686A"/>
                </a:solidFill>
                <a:latin typeface="Arial"/>
                <a:ea typeface="Microsoft YaHei"/>
              </a:rPr>
              <a:t>[</a:t>
            </a:r>
            <a:r>
              <a:rPr sz="1050" b="0">
                <a:solidFill>
                  <a:srgbClr val="4E4D50"/>
                </a:solidFill>
                <a:latin typeface="Arial"/>
                <a:ea typeface="Microsoft YaHei"/>
              </a:rPr>
              <a:t>CFS]</a:t>
            </a:r>
            <a:r>
              <a:rPr sz="1050" b="0">
                <a:solidFill>
                  <a:srgbClr val="817F82"/>
                </a:solidFill>
                <a:latin typeface="Arial"/>
                <a:ea typeface="Microsoft YaHei"/>
              </a:rPr>
              <a:t>,</a:t>
            </a:r>
            <a:r>
              <a:rPr sz="1050" b="0">
                <a:solidFill>
                  <a:srgbClr val="606164"/>
                </a:solidFill>
                <a:latin typeface="Arial"/>
                <a:ea typeface="Microsoft YaHei"/>
              </a:rPr>
              <a:t> Fried </a:t>
            </a:r>
            <a:r>
              <a:rPr sz="1050" b="0">
                <a:solidFill>
                  <a:srgbClr val="545458"/>
                </a:solidFill>
                <a:latin typeface="Arial"/>
                <a:ea typeface="Microsoft YaHei"/>
              </a:rPr>
              <a:t>Frailty </a:t>
            </a:r>
            <a:r>
              <a:rPr sz="1050" b="0">
                <a:solidFill>
                  <a:srgbClr val="575758"/>
                </a:solidFill>
                <a:latin typeface="Arial"/>
                <a:ea typeface="Microsoft YaHei"/>
              </a:rPr>
              <a:t>Phenotype</a:t>
            </a:r>
            <a:r>
              <a:rPr sz="1050" b="0">
                <a:solidFill>
                  <a:srgbClr val="59595C"/>
                </a:solidFill>
                <a:latin typeface="Arial"/>
                <a:ea typeface="Microsoft YaHei"/>
              </a:rPr>
              <a:t> [FFP])</a:t>
            </a:r>
          </a:p>
          <a:p>
            <a:pPr algn="l">
              <a:lnSpc>
                <a:spcPts val="1450"/>
              </a:lnSpc>
              <a:spcBef>
                <a:spcPts val="0"/>
              </a:spcBef>
              <a:spcAft>
                <a:spcPts val="0"/>
              </a:spcAft>
            </a:pPr>
            <a:r>
              <a:rPr sz="1050" b="0">
                <a:solidFill>
                  <a:srgbClr val="4B4E50"/>
                </a:solidFill>
                <a:latin typeface="Arial"/>
                <a:ea typeface="Microsoft YaHei"/>
              </a:rPr>
              <a:t>or functional</a:t>
            </a:r>
            <a:r>
              <a:rPr sz="1050" b="0">
                <a:solidFill>
                  <a:srgbClr val="9C9DA3"/>
                </a:solidFill>
                <a:latin typeface="Arial"/>
                <a:ea typeface="Microsoft YaHei"/>
              </a:rPr>
              <a:t> </a:t>
            </a:r>
            <a:r>
              <a:rPr sz="1050" b="0">
                <a:solidFill>
                  <a:srgbClr val="545157"/>
                </a:solidFill>
                <a:latin typeface="Arial"/>
                <a:ea typeface="Microsoft YaHei"/>
              </a:rPr>
              <a:t>surrogates (6</a:t>
            </a:r>
            <a:r>
              <a:rPr sz="1050" b="0">
                <a:solidFill>
                  <a:srgbClr val="272828"/>
                </a:solidFill>
                <a:latin typeface="Arial"/>
                <a:ea typeface="Microsoft YaHei"/>
              </a:rPr>
              <a:t>-</a:t>
            </a:r>
            <a:r>
              <a:rPr sz="1050" b="0">
                <a:solidFill>
                  <a:srgbClr val="515155"/>
                </a:solidFill>
                <a:latin typeface="Arial"/>
                <a:ea typeface="Microsoft YaHei"/>
              </a:rPr>
              <a:t>minute walk distance [6MWD</a:t>
            </a:r>
            <a:r>
              <a:rPr sz="1050" b="0">
                <a:solidFill>
                  <a:srgbClr val="323338"/>
                </a:solidFill>
                <a:latin typeface="Arial"/>
                <a:ea typeface="Microsoft YaHei"/>
              </a:rPr>
              <a:t>]</a:t>
            </a:r>
            <a:r>
              <a:rPr sz="1050" b="0">
                <a:solidFill>
                  <a:srgbClr val="555555"/>
                </a:solidFill>
                <a:latin typeface="Arial"/>
                <a:ea typeface="Microsoft YaHei"/>
              </a:rPr>
              <a:t>,</a:t>
            </a:r>
          </a:p>
          <a:p>
            <a:pPr algn="l">
              <a:lnSpc>
                <a:spcPts val="1450"/>
              </a:lnSpc>
              <a:spcBef>
                <a:spcPts val="0"/>
              </a:spcBef>
              <a:spcAft>
                <a:spcPts val="0"/>
              </a:spcAft>
            </a:pPr>
            <a:r>
              <a:rPr sz="1050" b="0">
                <a:solidFill>
                  <a:srgbClr val="555658"/>
                </a:solidFill>
                <a:latin typeface="Arial"/>
                <a:ea typeface="Microsoft YaHei"/>
              </a:rPr>
              <a:t>gait </a:t>
            </a:r>
            <a:r>
              <a:rPr sz="1050" b="0">
                <a:solidFill>
                  <a:srgbClr val="4C5055"/>
                </a:solidFill>
                <a:latin typeface="Arial"/>
                <a:ea typeface="Microsoft YaHei"/>
              </a:rPr>
              <a:t>speed</a:t>
            </a:r>
            <a:r>
              <a:rPr sz="1050" b="0">
                <a:solidFill>
                  <a:srgbClr val="737577"/>
                </a:solidFill>
                <a:latin typeface="Arial"/>
                <a:ea typeface="Microsoft YaHei"/>
              </a:rPr>
              <a:t>,</a:t>
            </a:r>
            <a:r>
              <a:rPr sz="1050" b="0">
                <a:solidFill>
                  <a:srgbClr val="525357"/>
                </a:solidFill>
                <a:latin typeface="Arial"/>
                <a:ea typeface="Microsoft YaHei"/>
              </a:rPr>
              <a:t> grip strength)</a:t>
            </a:r>
          </a:p>
        </p:txBody>
      </p:sp>
      <p:sp>
        <p:nvSpPr>
          <p:cNvPr id="23" name="TextBox 22"/>
          <p:cNvSpPr txBox="1"/>
          <p:nvPr/>
        </p:nvSpPr>
        <p:spPr>
          <a:xfrm>
            <a:off x="8255000" y="2336800"/>
            <a:ext cx="1193800" cy="127000"/>
          </a:xfrm>
          <a:prstGeom prst="rect">
            <a:avLst/>
          </a:prstGeom>
          <a:noFill/>
        </p:spPr>
        <p:txBody>
          <a:bodyPr wrap="none" lIns="0" tIns="0" rIns="0" bIns="0" anchor="ctr">
            <a:noAutofit/>
          </a:bodyPr>
          <a:lstStyle/>
          <a:p>
            <a:pPr algn="l"/>
            <a:r>
              <a:rPr sz="750" b="1">
                <a:solidFill>
                  <a:srgbClr val="6D6C6D"/>
                </a:solidFill>
                <a:latin typeface="Arial"/>
                <a:ea typeface="Microsoft YaHei"/>
              </a:rPr>
              <a:t>Cochrane </a:t>
            </a:r>
            <a:r>
              <a:rPr sz="750" b="1">
                <a:solidFill>
                  <a:srgbClr val="6B6B6B"/>
                </a:solidFill>
                <a:latin typeface="Arial"/>
                <a:ea typeface="Microsoft YaHei"/>
              </a:rPr>
              <a:t>Library</a:t>
            </a:r>
            <a:r>
              <a:rPr sz="750" b="1">
                <a:solidFill>
                  <a:srgbClr val="626262"/>
                </a:solidFill>
                <a:latin typeface="Arial"/>
                <a:ea typeface="Microsoft YaHei"/>
              </a:rPr>
              <a:t> (n </a:t>
            </a:r>
            <a:r>
              <a:rPr sz="750" b="1">
                <a:solidFill>
                  <a:srgbClr val="686868"/>
                </a:solidFill>
                <a:latin typeface="Arial"/>
                <a:ea typeface="Microsoft YaHei"/>
              </a:rPr>
              <a:t>= 495)</a:t>
            </a:r>
          </a:p>
        </p:txBody>
      </p:sp>
      <p:sp>
        <p:nvSpPr>
          <p:cNvPr id="24" name="TextBox 23"/>
          <p:cNvSpPr txBox="1"/>
          <p:nvPr/>
        </p:nvSpPr>
        <p:spPr>
          <a:xfrm>
            <a:off x="10223500" y="2876550"/>
            <a:ext cx="1352550" cy="107950"/>
          </a:xfrm>
          <a:prstGeom prst="rect">
            <a:avLst/>
          </a:prstGeom>
          <a:noFill/>
        </p:spPr>
        <p:txBody>
          <a:bodyPr wrap="none" lIns="0" tIns="0" rIns="0" bIns="0" anchor="ctr">
            <a:noAutofit/>
          </a:bodyPr>
          <a:lstStyle/>
          <a:p>
            <a:pPr algn="l"/>
            <a:r>
              <a:rPr sz="750" b="1">
                <a:solidFill>
                  <a:srgbClr val="6D6C6E"/>
                </a:solidFill>
                <a:latin typeface="Arial"/>
                <a:ea typeface="Microsoft YaHei"/>
              </a:rPr>
              <a:t>Records </a:t>
            </a:r>
            <a:r>
              <a:rPr sz="750" b="1">
                <a:solidFill>
                  <a:srgbClr val="69696C"/>
                </a:solidFill>
                <a:latin typeface="Arial"/>
                <a:ea typeface="Microsoft YaHei"/>
              </a:rPr>
              <a:t>excluded</a:t>
            </a:r>
            <a:r>
              <a:rPr sz="750" b="1">
                <a:solidFill>
                  <a:srgbClr val="767777"/>
                </a:solidFill>
                <a:latin typeface="Arial"/>
                <a:ea typeface="Microsoft YaHei"/>
              </a:rPr>
              <a:t> via </a:t>
            </a:r>
            <a:r>
              <a:rPr sz="750" b="1">
                <a:solidFill>
                  <a:srgbClr val="79797A"/>
                </a:solidFill>
                <a:latin typeface="Arial"/>
                <a:ea typeface="Microsoft YaHei"/>
              </a:rPr>
              <a:t>title </a:t>
            </a:r>
            <a:r>
              <a:rPr sz="750" b="1">
                <a:solidFill>
                  <a:srgbClr val="848285"/>
                </a:solidFill>
                <a:latin typeface="Arial"/>
                <a:ea typeface="Microsoft YaHei"/>
              </a:rPr>
              <a:t>and</a:t>
            </a:r>
          </a:p>
        </p:txBody>
      </p:sp>
      <p:sp>
        <p:nvSpPr>
          <p:cNvPr id="25" name="TextBox 24"/>
          <p:cNvSpPr txBox="1"/>
          <p:nvPr/>
        </p:nvSpPr>
        <p:spPr>
          <a:xfrm>
            <a:off x="10217150" y="3003550"/>
            <a:ext cx="857250" cy="114300"/>
          </a:xfrm>
          <a:prstGeom prst="rect">
            <a:avLst/>
          </a:prstGeom>
          <a:noFill/>
        </p:spPr>
        <p:txBody>
          <a:bodyPr wrap="none" lIns="0" tIns="0" rIns="0" bIns="0" anchor="ctr">
            <a:noAutofit/>
          </a:bodyPr>
          <a:lstStyle/>
          <a:p>
            <a:pPr algn="l"/>
            <a:r>
              <a:rPr sz="750" b="0">
                <a:solidFill>
                  <a:srgbClr val="6F7070"/>
                </a:solidFill>
                <a:latin typeface="Arial"/>
                <a:ea typeface="Microsoft YaHei"/>
              </a:rPr>
              <a:t>abstract</a:t>
            </a:r>
            <a:r>
              <a:rPr sz="750" b="0">
                <a:solidFill>
                  <a:srgbClr val="727373"/>
                </a:solidFill>
                <a:latin typeface="Arial"/>
                <a:ea typeface="Microsoft YaHei"/>
              </a:rPr>
              <a:t> screening:</a:t>
            </a:r>
          </a:p>
        </p:txBody>
      </p:sp>
      <p:sp>
        <p:nvSpPr>
          <p:cNvPr id="26" name="TextBox 25"/>
          <p:cNvSpPr txBox="1"/>
          <p:nvPr/>
        </p:nvSpPr>
        <p:spPr>
          <a:xfrm>
            <a:off x="8115300" y="3067050"/>
            <a:ext cx="514350" cy="127000"/>
          </a:xfrm>
          <a:prstGeom prst="rect">
            <a:avLst/>
          </a:prstGeom>
          <a:noFill/>
        </p:spPr>
        <p:txBody>
          <a:bodyPr wrap="none" lIns="0" tIns="0" rIns="0" bIns="0" anchor="ctr">
            <a:noAutofit/>
          </a:bodyPr>
          <a:lstStyle/>
          <a:p>
            <a:pPr algn="l"/>
            <a:r>
              <a:rPr sz="850" b="0" dirty="0">
                <a:solidFill>
                  <a:srgbClr val="858586"/>
                </a:solidFill>
                <a:latin typeface="Arial"/>
                <a:ea typeface="Microsoft YaHei"/>
              </a:rPr>
              <a:t>(n</a:t>
            </a:r>
            <a:r>
              <a:rPr sz="850" b="0" dirty="0">
                <a:solidFill>
                  <a:srgbClr val="5F5F60"/>
                </a:solidFill>
                <a:latin typeface="Arial"/>
                <a:ea typeface="Microsoft YaHei"/>
              </a:rPr>
              <a:t> =</a:t>
            </a:r>
            <a:r>
              <a:rPr sz="850" b="0" dirty="0">
                <a:solidFill>
                  <a:srgbClr val="878788"/>
                </a:solidFill>
                <a:latin typeface="Arial"/>
                <a:ea typeface="Microsoft YaHei"/>
              </a:rPr>
              <a:t> 2,237)</a:t>
            </a:r>
          </a:p>
        </p:txBody>
      </p:sp>
      <p:sp>
        <p:nvSpPr>
          <p:cNvPr id="27" name="TextBox 26"/>
          <p:cNvSpPr txBox="1"/>
          <p:nvPr/>
        </p:nvSpPr>
        <p:spPr>
          <a:xfrm>
            <a:off x="812800" y="3543300"/>
            <a:ext cx="1143000" cy="146050"/>
          </a:xfrm>
          <a:prstGeom prst="rect">
            <a:avLst/>
          </a:prstGeom>
          <a:noFill/>
        </p:spPr>
        <p:txBody>
          <a:bodyPr wrap="none" lIns="0" tIns="0" rIns="0" bIns="0" anchor="ctr">
            <a:noAutofit/>
          </a:bodyPr>
          <a:lstStyle/>
          <a:p>
            <a:pPr algn="l"/>
            <a:r>
              <a:rPr sz="1150" b="1">
                <a:solidFill>
                  <a:srgbClr val="323435"/>
                </a:solidFill>
                <a:latin typeface="Arial"/>
                <a:ea typeface="Microsoft YaHei"/>
              </a:rPr>
              <a:t>Study selection:</a:t>
            </a:r>
          </a:p>
        </p:txBody>
      </p:sp>
      <p:sp>
        <p:nvSpPr>
          <p:cNvPr id="28" name="TextBox 27"/>
          <p:cNvSpPr txBox="1"/>
          <p:nvPr/>
        </p:nvSpPr>
        <p:spPr>
          <a:xfrm>
            <a:off x="10217150" y="3581400"/>
            <a:ext cx="971550" cy="107950"/>
          </a:xfrm>
          <a:prstGeom prst="rect">
            <a:avLst/>
          </a:prstGeom>
          <a:noFill/>
        </p:spPr>
        <p:txBody>
          <a:bodyPr wrap="none" lIns="0" tIns="0" rIns="0" bIns="0" anchor="ctr">
            <a:noAutofit/>
          </a:bodyPr>
          <a:lstStyle/>
          <a:p>
            <a:pPr algn="l"/>
            <a:r>
              <a:rPr sz="750" b="1">
                <a:solidFill>
                  <a:srgbClr val="868686"/>
                </a:solidFill>
                <a:latin typeface="Arial"/>
                <a:ea typeface="Microsoft YaHei"/>
              </a:rPr>
              <a:t>Reports</a:t>
            </a:r>
            <a:r>
              <a:rPr sz="750" b="1">
                <a:solidFill>
                  <a:srgbClr val="626263"/>
                </a:solidFill>
                <a:latin typeface="Arial"/>
                <a:ea typeface="Microsoft YaHei"/>
              </a:rPr>
              <a:t> </a:t>
            </a:r>
            <a:r>
              <a:rPr sz="750" b="1">
                <a:solidFill>
                  <a:srgbClr val="7B7C7E"/>
                </a:solidFill>
                <a:latin typeface="Arial"/>
                <a:ea typeface="Microsoft YaHei"/>
              </a:rPr>
              <a:t>not</a:t>
            </a:r>
            <a:r>
              <a:rPr sz="750" b="1">
                <a:solidFill>
                  <a:srgbClr val="91908F"/>
                </a:solidFill>
                <a:latin typeface="Arial"/>
                <a:ea typeface="Microsoft YaHei"/>
              </a:rPr>
              <a:t> </a:t>
            </a:r>
            <a:r>
              <a:rPr sz="750" b="1">
                <a:solidFill>
                  <a:srgbClr val="777778"/>
                </a:solidFill>
                <a:latin typeface="Arial"/>
                <a:ea typeface="Microsoft YaHei"/>
              </a:rPr>
              <a:t>retrieved</a:t>
            </a:r>
          </a:p>
        </p:txBody>
      </p:sp>
      <p:sp>
        <p:nvSpPr>
          <p:cNvPr id="29" name="TextBox 28"/>
          <p:cNvSpPr txBox="1"/>
          <p:nvPr/>
        </p:nvSpPr>
        <p:spPr>
          <a:xfrm>
            <a:off x="2520950" y="3721100"/>
            <a:ext cx="3651250" cy="158750"/>
          </a:xfrm>
          <a:prstGeom prst="rect">
            <a:avLst/>
          </a:prstGeom>
          <a:noFill/>
        </p:spPr>
        <p:txBody>
          <a:bodyPr wrap="none" lIns="0" tIns="0" rIns="0" bIns="0" anchor="ctr">
            <a:noAutofit/>
          </a:bodyPr>
          <a:lstStyle/>
          <a:p>
            <a:pPr algn="l"/>
            <a:r>
              <a:rPr sz="1050" b="0">
                <a:solidFill>
                  <a:srgbClr val="666568"/>
                </a:solidFill>
                <a:latin typeface="Arial"/>
                <a:ea typeface="Microsoft YaHei"/>
              </a:rPr>
              <a:t>discrepancies </a:t>
            </a:r>
            <a:r>
              <a:rPr sz="1050" b="0">
                <a:solidFill>
                  <a:srgbClr val="646466"/>
                </a:solidFill>
                <a:latin typeface="Arial"/>
                <a:ea typeface="Microsoft YaHei"/>
              </a:rPr>
              <a:t>adjudicated</a:t>
            </a:r>
            <a:r>
              <a:rPr sz="1050" b="0">
                <a:solidFill>
                  <a:srgbClr val="DBDADD"/>
                </a:solidFill>
                <a:latin typeface="Arial"/>
                <a:ea typeface="Microsoft YaHei"/>
              </a:rPr>
              <a:t> </a:t>
            </a:r>
            <a:r>
              <a:rPr sz="1050" b="0">
                <a:solidFill>
                  <a:srgbClr val="5C5C5F"/>
                </a:solidFill>
                <a:latin typeface="Arial"/>
                <a:ea typeface="Microsoft YaHei"/>
              </a:rPr>
              <a:t>by a </a:t>
            </a:r>
            <a:r>
              <a:rPr sz="1050" b="0">
                <a:solidFill>
                  <a:srgbClr val="49484B"/>
                </a:solidFill>
                <a:latin typeface="Arial"/>
                <a:ea typeface="Microsoft YaHei"/>
              </a:rPr>
              <a:t>third</a:t>
            </a:r>
            <a:r>
              <a:rPr sz="1050" b="0">
                <a:solidFill>
                  <a:srgbClr val="5C5B5F"/>
                </a:solidFill>
                <a:latin typeface="Arial"/>
                <a:ea typeface="Microsoft YaHei"/>
              </a:rPr>
              <a:t> senior investigator</a:t>
            </a:r>
          </a:p>
        </p:txBody>
      </p:sp>
      <p:sp>
        <p:nvSpPr>
          <p:cNvPr id="30" name="TextBox 29"/>
          <p:cNvSpPr txBox="1"/>
          <p:nvPr/>
        </p:nvSpPr>
        <p:spPr>
          <a:xfrm>
            <a:off x="2520950" y="4095750"/>
            <a:ext cx="3105150" cy="317500"/>
          </a:xfrm>
          <a:prstGeom prst="rect">
            <a:avLst/>
          </a:prstGeom>
          <a:noFill/>
        </p:spPr>
        <p:txBody>
          <a:bodyPr wrap="none" lIns="0" tIns="0" rIns="0" bIns="0" anchor="ctr">
            <a:noAutofit/>
          </a:bodyPr>
          <a:lstStyle/>
          <a:p>
            <a:pPr algn="l">
              <a:lnSpc>
                <a:spcPts val="1450"/>
              </a:lnSpc>
              <a:spcBef>
                <a:spcPts val="0"/>
              </a:spcBef>
              <a:spcAft>
                <a:spcPts val="0"/>
              </a:spcAft>
            </a:pPr>
            <a:r>
              <a:rPr sz="1150" b="0">
                <a:solidFill>
                  <a:srgbClr val="59595D"/>
                </a:solidFill>
                <a:latin typeface="Arial"/>
                <a:ea typeface="Microsoft YaHei"/>
              </a:rPr>
              <a:t>Newcastle–Ottawa Scale </a:t>
            </a:r>
            <a:r>
              <a:rPr sz="1150" b="0">
                <a:solidFill>
                  <a:srgbClr val="68686D"/>
                </a:solidFill>
                <a:latin typeface="Arial"/>
                <a:ea typeface="Microsoft YaHei"/>
              </a:rPr>
              <a:t>(cohort</a:t>
            </a:r>
            <a:r>
              <a:rPr sz="1150" b="0">
                <a:solidFill>
                  <a:srgbClr val="59595E"/>
                </a:solidFill>
                <a:latin typeface="Arial"/>
                <a:ea typeface="Microsoft YaHei"/>
              </a:rPr>
              <a:t> and modified</a:t>
            </a:r>
          </a:p>
          <a:p>
            <a:pPr algn="l">
              <a:lnSpc>
                <a:spcPts val="1450"/>
              </a:lnSpc>
              <a:spcBef>
                <a:spcPts val="0"/>
              </a:spcBef>
              <a:spcAft>
                <a:spcPts val="0"/>
              </a:spcAft>
            </a:pPr>
            <a:r>
              <a:rPr sz="1150" b="0">
                <a:solidFill>
                  <a:srgbClr val="5F6065"/>
                </a:solidFill>
                <a:latin typeface="Arial"/>
                <a:ea typeface="Microsoft YaHei"/>
              </a:rPr>
              <a:t>cross-sectional</a:t>
            </a:r>
            <a:r>
              <a:rPr sz="1150" b="0">
                <a:solidFill>
                  <a:srgbClr val="D6D5D8"/>
                </a:solidFill>
                <a:latin typeface="Arial"/>
                <a:ea typeface="Microsoft YaHei"/>
              </a:rPr>
              <a:t> </a:t>
            </a:r>
            <a:r>
              <a:rPr sz="1150" b="0">
                <a:solidFill>
                  <a:srgbClr val="636265"/>
                </a:solidFill>
                <a:latin typeface="Arial"/>
                <a:ea typeface="Microsoft YaHei"/>
              </a:rPr>
              <a:t>versions)</a:t>
            </a:r>
          </a:p>
        </p:txBody>
      </p:sp>
      <p:sp>
        <p:nvSpPr>
          <p:cNvPr id="31" name="TextBox 30"/>
          <p:cNvSpPr txBox="1"/>
          <p:nvPr/>
        </p:nvSpPr>
        <p:spPr>
          <a:xfrm>
            <a:off x="812800" y="4102100"/>
            <a:ext cx="1428750" cy="158750"/>
          </a:xfrm>
          <a:prstGeom prst="rect">
            <a:avLst/>
          </a:prstGeom>
          <a:noFill/>
        </p:spPr>
        <p:txBody>
          <a:bodyPr wrap="none" lIns="0" tIns="0" rIns="0" bIns="0" anchor="ctr">
            <a:noAutofit/>
          </a:bodyPr>
          <a:lstStyle/>
          <a:p>
            <a:pPr algn="l"/>
            <a:r>
              <a:rPr sz="1200" b="0">
                <a:solidFill>
                  <a:srgbClr val="353639"/>
                </a:solidFill>
                <a:latin typeface="Arial"/>
                <a:ea typeface="Microsoft YaHei"/>
              </a:rPr>
              <a:t>Quality assessment</a:t>
            </a:r>
            <a:r>
              <a:rPr sz="1200" b="0">
                <a:solidFill>
                  <a:srgbClr val="69686B"/>
                </a:solidFill>
                <a:latin typeface="Arial"/>
                <a:ea typeface="Microsoft YaHei"/>
              </a:rPr>
              <a:t>:</a:t>
            </a:r>
          </a:p>
        </p:txBody>
      </p:sp>
      <p:sp>
        <p:nvSpPr>
          <p:cNvPr id="32" name="TextBox 31"/>
          <p:cNvSpPr txBox="1"/>
          <p:nvPr/>
        </p:nvSpPr>
        <p:spPr>
          <a:xfrm>
            <a:off x="10210800" y="4248150"/>
            <a:ext cx="882650" cy="127000"/>
          </a:xfrm>
          <a:prstGeom prst="rect">
            <a:avLst/>
          </a:prstGeom>
          <a:noFill/>
        </p:spPr>
        <p:txBody>
          <a:bodyPr wrap="none" lIns="0" tIns="0" rIns="0" bIns="0" anchor="ctr">
            <a:noAutofit/>
          </a:bodyPr>
          <a:lstStyle/>
          <a:p>
            <a:pPr algn="l"/>
            <a:r>
              <a:rPr sz="800" b="0" dirty="0">
                <a:solidFill>
                  <a:srgbClr val="818081"/>
                </a:solidFill>
                <a:latin typeface="Arial"/>
                <a:ea typeface="Microsoft YaHei"/>
              </a:rPr>
              <a:t>screening</a:t>
            </a:r>
            <a:r>
              <a:rPr sz="800" b="0" dirty="0">
                <a:solidFill>
                  <a:srgbClr val="F8F8F8"/>
                </a:solidFill>
                <a:latin typeface="Arial"/>
                <a:ea typeface="Microsoft YaHei"/>
              </a:rPr>
              <a:t> </a:t>
            </a:r>
            <a:r>
              <a:rPr sz="800" b="0" dirty="0">
                <a:solidFill>
                  <a:srgbClr val="737376"/>
                </a:solidFill>
                <a:latin typeface="Arial"/>
                <a:ea typeface="Microsoft YaHei"/>
              </a:rPr>
              <a:t>(n=194</a:t>
            </a:r>
            <a:r>
              <a:rPr sz="800" b="0" dirty="0">
                <a:solidFill>
                  <a:srgbClr val="8D8E8E"/>
                </a:solidFill>
                <a:latin typeface="Arial"/>
                <a:ea typeface="Microsoft YaHei"/>
              </a:rPr>
              <a:t>)</a:t>
            </a:r>
            <a:r>
              <a:rPr sz="800" b="0" dirty="0">
                <a:solidFill>
                  <a:srgbClr val="AFB1AF"/>
                </a:solidFill>
                <a:latin typeface="Arial"/>
                <a:ea typeface="Microsoft YaHei"/>
              </a:rPr>
              <a:t>:</a:t>
            </a:r>
          </a:p>
        </p:txBody>
      </p:sp>
      <p:sp>
        <p:nvSpPr>
          <p:cNvPr id="33" name="TextBox 32"/>
          <p:cNvSpPr txBox="1"/>
          <p:nvPr/>
        </p:nvSpPr>
        <p:spPr>
          <a:xfrm>
            <a:off x="10309225" y="4847924"/>
            <a:ext cx="1327150" cy="114300"/>
          </a:xfrm>
          <a:prstGeom prst="rect">
            <a:avLst/>
          </a:prstGeom>
          <a:noFill/>
        </p:spPr>
        <p:txBody>
          <a:bodyPr wrap="none" lIns="0" tIns="0" rIns="0" bIns="0" anchor="ctr">
            <a:noAutofit/>
          </a:bodyPr>
          <a:lstStyle/>
          <a:p>
            <a:pPr algn="l"/>
            <a:r>
              <a:rPr sz="950" b="0" dirty="0">
                <a:solidFill>
                  <a:srgbClr val="6F6D6D"/>
                </a:solidFill>
                <a:latin typeface="Arial"/>
                <a:ea typeface="Microsoft YaHei"/>
              </a:rPr>
              <a:t>Conference </a:t>
            </a:r>
            <a:r>
              <a:rPr sz="950" b="0" dirty="0">
                <a:solidFill>
                  <a:srgbClr val="6A6A6A"/>
                </a:solidFill>
                <a:latin typeface="Arial"/>
                <a:ea typeface="Microsoft YaHei"/>
              </a:rPr>
              <a:t>abstracts</a:t>
            </a:r>
            <a:r>
              <a:rPr sz="950" b="0" dirty="0">
                <a:solidFill>
                  <a:srgbClr val="C8C8C7"/>
                </a:solidFill>
                <a:latin typeface="Arial"/>
                <a:ea typeface="Microsoft YaHei"/>
              </a:rPr>
              <a:t> </a:t>
            </a:r>
            <a:r>
              <a:rPr sz="950" b="0" dirty="0">
                <a:solidFill>
                  <a:srgbClr val="959596"/>
                </a:solidFill>
                <a:latin typeface="Arial"/>
                <a:ea typeface="Microsoft YaHei"/>
              </a:rPr>
              <a:t>(</a:t>
            </a:r>
            <a:r>
              <a:rPr sz="950" b="0" dirty="0">
                <a:solidFill>
                  <a:srgbClr val="C2C2C2"/>
                </a:solidFill>
                <a:latin typeface="Arial"/>
                <a:ea typeface="Microsoft YaHei"/>
              </a:rPr>
              <a:t>n</a:t>
            </a:r>
            <a:r>
              <a:rPr sz="950" b="0" dirty="0">
                <a:solidFill>
                  <a:srgbClr val="636364"/>
                </a:solidFill>
                <a:latin typeface="Arial"/>
                <a:ea typeface="Microsoft YaHei"/>
              </a:rPr>
              <a:t>=34)</a:t>
            </a:r>
          </a:p>
        </p:txBody>
      </p:sp>
      <p:sp>
        <p:nvSpPr>
          <p:cNvPr id="34" name="TextBox 33"/>
          <p:cNvSpPr txBox="1"/>
          <p:nvPr/>
        </p:nvSpPr>
        <p:spPr>
          <a:xfrm>
            <a:off x="2578100" y="4641850"/>
            <a:ext cx="3949700" cy="704850"/>
          </a:xfrm>
          <a:prstGeom prst="rect">
            <a:avLst/>
          </a:prstGeom>
          <a:noFill/>
        </p:spPr>
        <p:txBody>
          <a:bodyPr wrap="none" lIns="0" tIns="0" rIns="0" bIns="0" anchor="ctr">
            <a:noAutofit/>
          </a:bodyPr>
          <a:lstStyle/>
          <a:p>
            <a:pPr algn="l">
              <a:lnSpc>
                <a:spcPts val="1450"/>
              </a:lnSpc>
              <a:spcBef>
                <a:spcPts val="0"/>
              </a:spcBef>
              <a:spcAft>
                <a:spcPts val="0"/>
              </a:spcAft>
            </a:pPr>
            <a:r>
              <a:rPr sz="1050" b="0">
                <a:solidFill>
                  <a:srgbClr val="54545B"/>
                </a:solidFill>
                <a:latin typeface="Arial"/>
                <a:ea typeface="Microsoft YaHei"/>
              </a:rPr>
              <a:t>Primary </a:t>
            </a:r>
            <a:r>
              <a:rPr sz="1050" b="0">
                <a:solidFill>
                  <a:srgbClr val="58575D"/>
                </a:solidFill>
                <a:latin typeface="Arial"/>
                <a:ea typeface="Microsoft YaHei"/>
              </a:rPr>
              <a:t>analysis: </a:t>
            </a:r>
            <a:r>
              <a:rPr sz="1050" b="0">
                <a:solidFill>
                  <a:srgbClr val="35373D"/>
                </a:solidFill>
                <a:latin typeface="Arial"/>
                <a:ea typeface="Microsoft YaHei"/>
              </a:rPr>
              <a:t>10</a:t>
            </a:r>
            <a:r>
              <a:rPr sz="1050" b="0">
                <a:solidFill>
                  <a:srgbClr val="56565C"/>
                </a:solidFill>
                <a:latin typeface="Arial"/>
                <a:ea typeface="Microsoft YaHei"/>
              </a:rPr>
              <a:t> </a:t>
            </a:r>
            <a:r>
              <a:rPr sz="1050" b="0">
                <a:solidFill>
                  <a:srgbClr val="5A5B5F"/>
                </a:solidFill>
                <a:latin typeface="Arial"/>
                <a:ea typeface="Microsoft YaHei"/>
              </a:rPr>
              <a:t>studies</a:t>
            </a:r>
            <a:r>
              <a:rPr sz="1050" b="0">
                <a:solidFill>
                  <a:srgbClr val="7A797E"/>
                </a:solidFill>
                <a:latin typeface="Arial"/>
                <a:ea typeface="Microsoft YaHei"/>
              </a:rPr>
              <a:t>,</a:t>
            </a:r>
            <a:r>
              <a:rPr sz="1050" b="0">
                <a:solidFill>
                  <a:srgbClr val="56565C"/>
                </a:solidFill>
                <a:latin typeface="Arial"/>
                <a:ea typeface="Microsoft YaHei"/>
              </a:rPr>
              <a:t> 2435 patients </a:t>
            </a:r>
            <a:r>
              <a:rPr sz="1050" b="0">
                <a:solidFill>
                  <a:srgbClr val="5C5D62"/>
                </a:solidFill>
                <a:latin typeface="Arial"/>
                <a:ea typeface="Microsoft YaHei"/>
              </a:rPr>
              <a:t>with</a:t>
            </a:r>
            <a:r>
              <a:rPr sz="1050" b="0">
                <a:solidFill>
                  <a:srgbClr val="4D4D54"/>
                </a:solidFill>
                <a:latin typeface="Arial"/>
                <a:ea typeface="Microsoft YaHei"/>
              </a:rPr>
              <a:t> objective</a:t>
            </a:r>
          </a:p>
          <a:p>
            <a:pPr algn="l">
              <a:lnSpc>
                <a:spcPts val="1450"/>
              </a:lnSpc>
              <a:spcBef>
                <a:spcPts val="0"/>
              </a:spcBef>
              <a:spcAft>
                <a:spcPts val="0"/>
              </a:spcAft>
            </a:pPr>
            <a:r>
              <a:rPr sz="1050" b="0">
                <a:solidFill>
                  <a:srgbClr val="646469"/>
                </a:solidFill>
                <a:latin typeface="Arial"/>
                <a:ea typeface="Microsoft YaHei"/>
              </a:rPr>
              <a:t>frailty scales </a:t>
            </a:r>
            <a:r>
              <a:rPr sz="1050" b="0">
                <a:solidFill>
                  <a:srgbClr val="878A8D"/>
                </a:solidFill>
                <a:latin typeface="Arial"/>
                <a:ea typeface="Microsoft YaHei"/>
              </a:rPr>
              <a:t>(</a:t>
            </a:r>
            <a:r>
              <a:rPr sz="1050" b="0">
                <a:solidFill>
                  <a:srgbClr val="55555D"/>
                </a:solidFill>
                <a:latin typeface="Arial"/>
                <a:ea typeface="Microsoft YaHei"/>
              </a:rPr>
              <a:t>prevalence</a:t>
            </a:r>
            <a:r>
              <a:rPr sz="1050" b="0">
                <a:solidFill>
                  <a:srgbClr val="5A5A61"/>
                </a:solidFill>
                <a:latin typeface="Arial"/>
                <a:ea typeface="Microsoft YaHei"/>
              </a:rPr>
              <a:t> and mortality)</a:t>
            </a:r>
          </a:p>
          <a:p>
            <a:pPr algn="l">
              <a:lnSpc>
                <a:spcPts val="1450"/>
              </a:lnSpc>
              <a:spcBef>
                <a:spcPts val="0"/>
              </a:spcBef>
              <a:spcAft>
                <a:spcPts val="0"/>
              </a:spcAft>
            </a:pPr>
            <a:r>
              <a:rPr sz="1050" b="0">
                <a:solidFill>
                  <a:srgbClr val="57585F"/>
                </a:solidFill>
                <a:latin typeface="Arial"/>
                <a:ea typeface="Microsoft YaHei"/>
              </a:rPr>
              <a:t>Extended analysis: 6 additional </a:t>
            </a:r>
            <a:r>
              <a:rPr sz="1050" b="0">
                <a:solidFill>
                  <a:srgbClr val="575861"/>
                </a:solidFill>
                <a:latin typeface="Arial"/>
                <a:ea typeface="Microsoft YaHei"/>
              </a:rPr>
              <a:t>studies, 3130 patients</a:t>
            </a:r>
            <a:r>
              <a:rPr sz="1050" b="0">
                <a:solidFill>
                  <a:srgbClr val="57585F"/>
                </a:solidFill>
                <a:latin typeface="Arial"/>
                <a:ea typeface="Microsoft YaHei"/>
              </a:rPr>
              <a:t> </a:t>
            </a:r>
            <a:r>
              <a:rPr sz="1050" b="0">
                <a:solidFill>
                  <a:srgbClr val="5C5D64"/>
                </a:solidFill>
                <a:latin typeface="Arial"/>
                <a:ea typeface="Microsoft YaHei"/>
              </a:rPr>
              <a:t>using</a:t>
            </a:r>
          </a:p>
          <a:p>
            <a:pPr algn="l">
              <a:lnSpc>
                <a:spcPts val="1450"/>
              </a:lnSpc>
              <a:spcBef>
                <a:spcPts val="0"/>
              </a:spcBef>
              <a:spcAft>
                <a:spcPts val="0"/>
              </a:spcAft>
            </a:pPr>
            <a:r>
              <a:rPr sz="1050" b="0">
                <a:solidFill>
                  <a:srgbClr val="5F5D65"/>
                </a:solidFill>
                <a:latin typeface="Arial"/>
                <a:ea typeface="Microsoft YaHei"/>
              </a:rPr>
              <a:t>physical</a:t>
            </a:r>
            <a:r>
              <a:rPr sz="1050" b="0">
                <a:solidFill>
                  <a:srgbClr val="67686D"/>
                </a:solidFill>
                <a:latin typeface="Arial"/>
                <a:ea typeface="Microsoft YaHei"/>
              </a:rPr>
              <a:t>/functional</a:t>
            </a:r>
            <a:r>
              <a:rPr sz="1050" b="0">
                <a:solidFill>
                  <a:srgbClr val="4A4A55"/>
                </a:solidFill>
                <a:latin typeface="Arial"/>
                <a:ea typeface="Microsoft YaHei"/>
              </a:rPr>
              <a:t> </a:t>
            </a:r>
            <a:r>
              <a:rPr sz="1050" b="0">
                <a:solidFill>
                  <a:srgbClr val="57565F"/>
                </a:solidFill>
                <a:latin typeface="Arial"/>
                <a:ea typeface="Microsoft YaHei"/>
              </a:rPr>
              <a:t>surrogates</a:t>
            </a:r>
          </a:p>
        </p:txBody>
      </p:sp>
      <p:sp>
        <p:nvSpPr>
          <p:cNvPr id="35" name="TextBox 34"/>
          <p:cNvSpPr txBox="1"/>
          <p:nvPr/>
        </p:nvSpPr>
        <p:spPr>
          <a:xfrm>
            <a:off x="812800" y="4648200"/>
            <a:ext cx="1257300" cy="139700"/>
          </a:xfrm>
          <a:prstGeom prst="rect">
            <a:avLst/>
          </a:prstGeom>
          <a:noFill/>
        </p:spPr>
        <p:txBody>
          <a:bodyPr wrap="none" lIns="0" tIns="0" rIns="0" bIns="0" anchor="ctr">
            <a:noAutofit/>
          </a:bodyPr>
          <a:lstStyle/>
          <a:p>
            <a:pPr algn="l"/>
            <a:r>
              <a:rPr sz="1050" b="0">
                <a:solidFill>
                  <a:srgbClr val="454448"/>
                </a:solidFill>
                <a:latin typeface="Arial"/>
                <a:ea typeface="Microsoft YaHei"/>
              </a:rPr>
              <a:t>Analysis</a:t>
            </a:r>
            <a:r>
              <a:rPr sz="1050" b="0">
                <a:solidFill>
                  <a:srgbClr val="3B3B3D"/>
                </a:solidFill>
                <a:latin typeface="Arial"/>
                <a:ea typeface="Microsoft YaHei"/>
              </a:rPr>
              <a:t> structure:</a:t>
            </a:r>
          </a:p>
        </p:txBody>
      </p:sp>
      <p:sp>
        <p:nvSpPr>
          <p:cNvPr id="36" name="TextBox 35"/>
          <p:cNvSpPr txBox="1"/>
          <p:nvPr/>
        </p:nvSpPr>
        <p:spPr>
          <a:xfrm>
            <a:off x="10337800" y="4749800"/>
            <a:ext cx="1270000" cy="234950"/>
          </a:xfrm>
          <a:prstGeom prst="rect">
            <a:avLst/>
          </a:prstGeom>
          <a:noFill/>
        </p:spPr>
        <p:txBody>
          <a:bodyPr wrap="none" lIns="0" tIns="0" rIns="0" bIns="0" anchor="ctr">
            <a:noAutofit/>
          </a:bodyPr>
          <a:lstStyle/>
          <a:p>
            <a:pPr algn="l">
              <a:lnSpc>
                <a:spcPts val="1000"/>
              </a:lnSpc>
              <a:spcBef>
                <a:spcPts val="0"/>
              </a:spcBef>
              <a:spcAft>
                <a:spcPts val="0"/>
              </a:spcAft>
            </a:pPr>
            <a:r>
              <a:rPr sz="850" b="1" dirty="0">
                <a:solidFill>
                  <a:srgbClr val="636463"/>
                </a:solidFill>
                <a:latin typeface="Arial"/>
                <a:ea typeface="Microsoft YaHei"/>
              </a:rPr>
              <a:t>Wrong study</a:t>
            </a:r>
            <a:r>
              <a:rPr sz="850" b="1" dirty="0">
                <a:solidFill>
                  <a:srgbClr val="737574"/>
                </a:solidFill>
                <a:latin typeface="Arial"/>
                <a:ea typeface="Microsoft YaHei"/>
              </a:rPr>
              <a:t> design</a:t>
            </a:r>
            <a:r>
              <a:rPr sz="850" b="1" dirty="0">
                <a:solidFill>
                  <a:srgbClr val="7B7B7D"/>
                </a:solidFill>
                <a:latin typeface="Arial"/>
                <a:ea typeface="Microsoft YaHei"/>
              </a:rPr>
              <a:t> (n=17)</a:t>
            </a:r>
          </a:p>
          <a:p>
            <a:pPr algn="l">
              <a:lnSpc>
                <a:spcPts val="1000"/>
              </a:lnSpc>
              <a:spcBef>
                <a:spcPts val="0"/>
              </a:spcBef>
              <a:spcAft>
                <a:spcPts val="0"/>
              </a:spcAft>
            </a:pPr>
            <a:r>
              <a:rPr sz="850" b="1" dirty="0">
                <a:solidFill>
                  <a:srgbClr val="525252"/>
                </a:solidFill>
                <a:latin typeface="Arial"/>
                <a:ea typeface="Microsoft YaHei"/>
              </a:rPr>
              <a:t>No</a:t>
            </a:r>
            <a:r>
              <a:rPr sz="850" b="1" dirty="0">
                <a:solidFill>
                  <a:srgbClr val="8C8C8D"/>
                </a:solidFill>
                <a:latin typeface="Arial"/>
                <a:ea typeface="Microsoft YaHei"/>
              </a:rPr>
              <a:t> </a:t>
            </a:r>
            <a:r>
              <a:rPr sz="850" b="1" dirty="0">
                <a:solidFill>
                  <a:srgbClr val="5E5D5F"/>
                </a:solidFill>
                <a:latin typeface="Arial"/>
                <a:ea typeface="Microsoft YaHei"/>
              </a:rPr>
              <a:t>data</a:t>
            </a:r>
            <a:r>
              <a:rPr sz="850" b="1" dirty="0">
                <a:solidFill>
                  <a:srgbClr val="8E8E8E"/>
                </a:solidFill>
                <a:latin typeface="Arial"/>
                <a:ea typeface="Microsoft YaHei"/>
              </a:rPr>
              <a:t> </a:t>
            </a:r>
            <a:r>
              <a:rPr sz="850" b="1" dirty="0">
                <a:solidFill>
                  <a:srgbClr val="6C6C6F"/>
                </a:solidFill>
                <a:latin typeface="Arial"/>
                <a:ea typeface="Microsoft YaHei"/>
              </a:rPr>
              <a:t>on</a:t>
            </a:r>
            <a:r>
              <a:rPr sz="850" b="1" dirty="0">
                <a:solidFill>
                  <a:srgbClr val="696A6A"/>
                </a:solidFill>
                <a:latin typeface="Arial"/>
                <a:ea typeface="Microsoft YaHei"/>
              </a:rPr>
              <a:t> prevalence</a:t>
            </a:r>
          </a:p>
        </p:txBody>
      </p:sp>
      <p:sp>
        <p:nvSpPr>
          <p:cNvPr id="37" name="TextBox 36"/>
          <p:cNvSpPr txBox="1"/>
          <p:nvPr/>
        </p:nvSpPr>
        <p:spPr>
          <a:xfrm>
            <a:off x="10337800" y="5003800"/>
            <a:ext cx="336550" cy="127000"/>
          </a:xfrm>
          <a:prstGeom prst="rect">
            <a:avLst/>
          </a:prstGeom>
          <a:noFill/>
        </p:spPr>
        <p:txBody>
          <a:bodyPr wrap="none" lIns="0" tIns="0" rIns="0" bIns="0" anchor="ctr">
            <a:noAutofit/>
          </a:bodyPr>
          <a:lstStyle/>
          <a:p>
            <a:pPr algn="l"/>
            <a:r>
              <a:rPr sz="900" b="1">
                <a:solidFill>
                  <a:srgbClr val="737374"/>
                </a:solidFill>
                <a:latin typeface="Arial"/>
                <a:ea typeface="Microsoft YaHei"/>
              </a:rPr>
              <a:t>(n=</a:t>
            </a:r>
            <a:r>
              <a:rPr sz="900" b="1">
                <a:solidFill>
                  <a:srgbClr val="8B8B8A"/>
                </a:solidFill>
                <a:latin typeface="Arial"/>
                <a:ea typeface="Microsoft YaHei"/>
              </a:rPr>
              <a:t>15)</a:t>
            </a:r>
          </a:p>
        </p:txBody>
      </p:sp>
      <p:sp>
        <p:nvSpPr>
          <p:cNvPr id="38" name="TextBox 37"/>
          <p:cNvSpPr txBox="1"/>
          <p:nvPr/>
        </p:nvSpPr>
        <p:spPr>
          <a:xfrm>
            <a:off x="8089900" y="5137150"/>
            <a:ext cx="1193800" cy="241300"/>
          </a:xfrm>
          <a:prstGeom prst="rect">
            <a:avLst/>
          </a:prstGeom>
          <a:noFill/>
        </p:spPr>
        <p:txBody>
          <a:bodyPr wrap="none" lIns="0" tIns="0" rIns="0" bIns="0" anchor="ctr">
            <a:noAutofit/>
          </a:bodyPr>
          <a:lstStyle/>
          <a:p>
            <a:pPr algn="l">
              <a:lnSpc>
                <a:spcPts val="950"/>
              </a:lnSpc>
              <a:spcBef>
                <a:spcPts val="0"/>
              </a:spcBef>
              <a:spcAft>
                <a:spcPts val="0"/>
              </a:spcAft>
            </a:pPr>
            <a:r>
              <a:rPr sz="800" b="1">
                <a:solidFill>
                  <a:srgbClr val="717173"/>
                </a:solidFill>
                <a:latin typeface="Arial"/>
                <a:ea typeface="Microsoft YaHei"/>
              </a:rPr>
              <a:t>studies included</a:t>
            </a:r>
            <a:r>
              <a:rPr sz="800" b="1">
                <a:solidFill>
                  <a:srgbClr val="6C6C6C"/>
                </a:solidFill>
                <a:latin typeface="Arial"/>
                <a:ea typeface="Microsoft YaHei"/>
              </a:rPr>
              <a:t> in </a:t>
            </a:r>
            <a:r>
              <a:rPr sz="800" b="1">
                <a:solidFill>
                  <a:srgbClr val="6E6E6D"/>
                </a:solidFill>
                <a:latin typeface="Arial"/>
                <a:ea typeface="Microsoft YaHei"/>
              </a:rPr>
              <a:t>the</a:t>
            </a:r>
            <a:r>
              <a:rPr sz="800" b="1">
                <a:solidFill>
                  <a:srgbClr val="706F6F"/>
                </a:solidFill>
                <a:latin typeface="Arial"/>
                <a:ea typeface="Microsoft YaHei"/>
              </a:rPr>
              <a:t> </a:t>
            </a:r>
            <a:r>
              <a:rPr sz="800" b="1">
                <a:solidFill>
                  <a:srgbClr val="676968"/>
                </a:solidFill>
                <a:latin typeface="Arial"/>
                <a:ea typeface="Microsoft YaHei"/>
              </a:rPr>
              <a:t>final</a:t>
            </a:r>
            <a:r>
              <a:rPr sz="800" b="1">
                <a:solidFill>
                  <a:srgbClr val="B4B2B4"/>
                </a:solidFill>
                <a:latin typeface="Arial"/>
                <a:ea typeface="Microsoft YaHei"/>
              </a:rPr>
              <a:t>:</a:t>
            </a:r>
          </a:p>
          <a:p>
            <a:pPr algn="l">
              <a:lnSpc>
                <a:spcPts val="950"/>
              </a:lnSpc>
              <a:spcBef>
                <a:spcPts val="0"/>
              </a:spcBef>
              <a:spcAft>
                <a:spcPts val="0"/>
              </a:spcAft>
            </a:pPr>
            <a:r>
              <a:rPr sz="800" b="1">
                <a:solidFill>
                  <a:srgbClr val="717273"/>
                </a:solidFill>
                <a:latin typeface="Arial"/>
                <a:ea typeface="Microsoft YaHei"/>
              </a:rPr>
              <a:t>(n </a:t>
            </a:r>
            <a:r>
              <a:rPr sz="800" b="1">
                <a:solidFill>
                  <a:srgbClr val="919191"/>
                </a:solidFill>
                <a:latin typeface="Arial"/>
                <a:ea typeface="Microsoft YaHei"/>
              </a:rPr>
              <a:t>=</a:t>
            </a:r>
            <a:r>
              <a:rPr sz="800" b="1">
                <a:solidFill>
                  <a:srgbClr val="6A6B6C"/>
                </a:solidFill>
                <a:latin typeface="Arial"/>
                <a:ea typeface="Microsoft YaHei"/>
              </a:rPr>
              <a:t> 16)</a:t>
            </a:r>
          </a:p>
        </p:txBody>
      </p:sp>
      <p:sp>
        <p:nvSpPr>
          <p:cNvPr id="39" name="TextBox 38"/>
          <p:cNvSpPr txBox="1"/>
          <p:nvPr/>
        </p:nvSpPr>
        <p:spPr>
          <a:xfrm>
            <a:off x="8089900" y="5473700"/>
            <a:ext cx="1511300" cy="241300"/>
          </a:xfrm>
          <a:prstGeom prst="rect">
            <a:avLst/>
          </a:prstGeom>
          <a:noFill/>
        </p:spPr>
        <p:txBody>
          <a:bodyPr wrap="none" lIns="0" tIns="0" rIns="0" bIns="0" anchor="ctr">
            <a:noAutofit/>
          </a:bodyPr>
          <a:lstStyle/>
          <a:p>
            <a:pPr algn="l">
              <a:lnSpc>
                <a:spcPts val="950"/>
              </a:lnSpc>
              <a:spcBef>
                <a:spcPts val="0"/>
              </a:spcBef>
              <a:spcAft>
                <a:spcPts val="0"/>
              </a:spcAft>
            </a:pPr>
            <a:r>
              <a:rPr sz="700" b="1">
                <a:solidFill>
                  <a:srgbClr val="717272"/>
                </a:solidFill>
                <a:latin typeface="Arial"/>
                <a:ea typeface="Microsoft YaHei"/>
              </a:rPr>
              <a:t>Primary</a:t>
            </a:r>
            <a:r>
              <a:rPr sz="700" b="1">
                <a:solidFill>
                  <a:srgbClr val="5E5F5E"/>
                </a:solidFill>
                <a:latin typeface="Arial"/>
                <a:ea typeface="Microsoft YaHei"/>
              </a:rPr>
              <a:t> </a:t>
            </a:r>
            <a:r>
              <a:rPr sz="700" b="1">
                <a:solidFill>
                  <a:srgbClr val="7A7A7A"/>
                </a:solidFill>
                <a:latin typeface="Arial"/>
                <a:ea typeface="Microsoft YaHei"/>
              </a:rPr>
              <a:t>analysis</a:t>
            </a:r>
            <a:r>
              <a:rPr sz="700" b="1">
                <a:solidFill>
                  <a:srgbClr val="717271"/>
                </a:solidFill>
                <a:latin typeface="Arial"/>
                <a:ea typeface="Microsoft YaHei"/>
              </a:rPr>
              <a:t> </a:t>
            </a:r>
            <a:r>
              <a:rPr sz="700" b="1">
                <a:solidFill>
                  <a:srgbClr val="8A8B8A"/>
                </a:solidFill>
                <a:latin typeface="Arial"/>
                <a:ea typeface="Microsoft YaHei"/>
              </a:rPr>
              <a:t>on </a:t>
            </a:r>
            <a:r>
              <a:rPr sz="700" b="1">
                <a:solidFill>
                  <a:srgbClr val="7A7A79"/>
                </a:solidFill>
                <a:latin typeface="Arial"/>
                <a:ea typeface="Microsoft YaHei"/>
              </a:rPr>
              <a:t>fraiity</a:t>
            </a:r>
            <a:r>
              <a:rPr sz="700" b="1">
                <a:solidFill>
                  <a:srgbClr val="666564"/>
                </a:solidFill>
                <a:latin typeface="Arial"/>
                <a:ea typeface="Microsoft YaHei"/>
              </a:rPr>
              <a:t> </a:t>
            </a:r>
            <a:r>
              <a:rPr sz="700" b="1">
                <a:solidFill>
                  <a:srgbClr val="8B8B8B"/>
                </a:solidFill>
                <a:latin typeface="Arial"/>
                <a:ea typeface="Microsoft YaHei"/>
              </a:rPr>
              <a:t>(</a:t>
            </a:r>
            <a:r>
              <a:rPr sz="700" b="0">
                <a:solidFill>
                  <a:srgbClr val="BCBABC"/>
                </a:solidFill>
                <a:latin typeface="Arial"/>
                <a:ea typeface="Microsoft YaHei"/>
              </a:rPr>
              <a:t>n</a:t>
            </a:r>
            <a:r>
              <a:rPr sz="700" b="1">
                <a:solidFill>
                  <a:srgbClr val="606060"/>
                </a:solidFill>
                <a:latin typeface="Arial"/>
                <a:ea typeface="Microsoft YaHei"/>
              </a:rPr>
              <a:t> </a:t>
            </a:r>
            <a:r>
              <a:rPr sz="700" b="1">
                <a:solidFill>
                  <a:srgbClr val="7D7D7D"/>
                </a:solidFill>
                <a:latin typeface="Arial"/>
                <a:ea typeface="Microsoft YaHei"/>
              </a:rPr>
              <a:t>= 10)</a:t>
            </a:r>
          </a:p>
          <a:p>
            <a:pPr algn="l">
              <a:lnSpc>
                <a:spcPts val="950"/>
              </a:lnSpc>
              <a:spcBef>
                <a:spcPts val="0"/>
              </a:spcBef>
              <a:spcAft>
                <a:spcPts val="0"/>
              </a:spcAft>
            </a:pPr>
            <a:r>
              <a:rPr sz="700" b="1">
                <a:solidFill>
                  <a:srgbClr val="7B7B7A"/>
                </a:solidFill>
                <a:latin typeface="Arial"/>
                <a:ea typeface="Microsoft YaHei"/>
              </a:rPr>
              <a:t>Extended analysis</a:t>
            </a:r>
            <a:r>
              <a:rPr sz="700" b="1">
                <a:solidFill>
                  <a:srgbClr val="606161"/>
                </a:solidFill>
                <a:latin typeface="Arial"/>
                <a:ea typeface="Microsoft YaHei"/>
              </a:rPr>
              <a:t> (</a:t>
            </a:r>
            <a:r>
              <a:rPr sz="700" b="1">
                <a:solidFill>
                  <a:srgbClr val="707172"/>
                </a:solidFill>
                <a:latin typeface="Arial"/>
                <a:ea typeface="Microsoft YaHei"/>
              </a:rPr>
              <a:t>n = 6</a:t>
            </a:r>
            <a:r>
              <a:rPr sz="700" b="1">
                <a:solidFill>
                  <a:srgbClr val="616060"/>
                </a:solidFill>
                <a:latin typeface="Arial"/>
                <a:ea typeface="Microsoft YaHei"/>
              </a:rPr>
              <a:t>)</a:t>
            </a:r>
          </a:p>
        </p:txBody>
      </p:sp>
      <p:sp>
        <p:nvSpPr>
          <p:cNvPr id="40" name="TextBox 39"/>
          <p:cNvSpPr txBox="1"/>
          <p:nvPr/>
        </p:nvSpPr>
        <p:spPr>
          <a:xfrm>
            <a:off x="819150" y="5518150"/>
            <a:ext cx="1377950" cy="165100"/>
          </a:xfrm>
          <a:prstGeom prst="rect">
            <a:avLst/>
          </a:prstGeom>
          <a:noFill/>
        </p:spPr>
        <p:txBody>
          <a:bodyPr wrap="none" lIns="0" tIns="0" rIns="0" bIns="0" anchor="ctr">
            <a:noAutofit/>
          </a:bodyPr>
          <a:lstStyle/>
          <a:p>
            <a:pPr algn="l"/>
            <a:r>
              <a:rPr sz="1050" b="0">
                <a:solidFill>
                  <a:srgbClr val="313236"/>
                </a:solidFill>
                <a:latin typeface="Arial"/>
                <a:ea typeface="Microsoft YaHei"/>
              </a:rPr>
              <a:t>Statistical</a:t>
            </a:r>
            <a:r>
              <a:rPr sz="1050" b="0">
                <a:solidFill>
                  <a:srgbClr val="6D6C70"/>
                </a:solidFill>
                <a:latin typeface="Arial"/>
                <a:ea typeface="Microsoft YaHei"/>
              </a:rPr>
              <a:t> </a:t>
            </a:r>
            <a:r>
              <a:rPr sz="1050" b="0">
                <a:solidFill>
                  <a:srgbClr val="35363B"/>
                </a:solidFill>
                <a:latin typeface="Arial"/>
                <a:ea typeface="Microsoft YaHei"/>
              </a:rPr>
              <a:t>approach:</a:t>
            </a:r>
          </a:p>
        </p:txBody>
      </p:sp>
      <p:sp>
        <p:nvSpPr>
          <p:cNvPr id="41" name="TextBox 40"/>
          <p:cNvSpPr txBox="1"/>
          <p:nvPr/>
        </p:nvSpPr>
        <p:spPr>
          <a:xfrm>
            <a:off x="2520950" y="5695950"/>
            <a:ext cx="4235450" cy="666750"/>
          </a:xfrm>
          <a:prstGeom prst="rect">
            <a:avLst/>
          </a:prstGeom>
          <a:noFill/>
        </p:spPr>
        <p:txBody>
          <a:bodyPr wrap="none" lIns="0" tIns="0" rIns="0" bIns="0" anchor="ctr">
            <a:noAutofit/>
          </a:bodyPr>
          <a:lstStyle/>
          <a:p>
            <a:pPr algn="l">
              <a:lnSpc>
                <a:spcPts val="1400"/>
              </a:lnSpc>
              <a:spcBef>
                <a:spcPts val="0"/>
              </a:spcBef>
              <a:spcAft>
                <a:spcPts val="0"/>
              </a:spcAft>
            </a:pPr>
            <a:r>
              <a:rPr sz="1050" b="0">
                <a:solidFill>
                  <a:srgbClr val="595A5C"/>
                </a:solidFill>
                <a:latin typeface="Arial"/>
                <a:ea typeface="Microsoft YaHei"/>
              </a:rPr>
              <a:t>(HR) or</a:t>
            </a:r>
            <a:r>
              <a:rPr sz="1050" b="0">
                <a:solidFill>
                  <a:srgbClr val="828285"/>
                </a:solidFill>
                <a:latin typeface="Arial"/>
                <a:ea typeface="Microsoft YaHei"/>
              </a:rPr>
              <a:t> </a:t>
            </a:r>
            <a:r>
              <a:rPr sz="1050" b="0">
                <a:solidFill>
                  <a:srgbClr val="6A696D"/>
                </a:solidFill>
                <a:latin typeface="Arial"/>
                <a:ea typeface="Microsoft YaHei"/>
              </a:rPr>
              <a:t>risk</a:t>
            </a:r>
            <a:r>
              <a:rPr sz="1050" b="0">
                <a:solidFill>
                  <a:srgbClr val="5C5B5E"/>
                </a:solidFill>
                <a:latin typeface="Arial"/>
                <a:ea typeface="Microsoft YaHei"/>
              </a:rPr>
              <a:t> ratios </a:t>
            </a:r>
            <a:r>
              <a:rPr sz="1050" b="0">
                <a:solidFill>
                  <a:srgbClr val="323339"/>
                </a:solidFill>
                <a:latin typeface="Arial"/>
                <a:ea typeface="Microsoft YaHei"/>
              </a:rPr>
              <a:t>(</a:t>
            </a:r>
            <a:r>
              <a:rPr sz="1050" b="0">
                <a:solidFill>
                  <a:srgbClr val="58595D"/>
                </a:solidFill>
                <a:latin typeface="Arial"/>
                <a:ea typeface="Microsoft YaHei"/>
              </a:rPr>
              <a:t>RR)</a:t>
            </a:r>
            <a:r>
              <a:rPr sz="1050" b="0">
                <a:solidFill>
                  <a:srgbClr val="B2B2B4"/>
                </a:solidFill>
                <a:latin typeface="Arial"/>
                <a:ea typeface="Microsoft YaHei"/>
              </a:rPr>
              <a:t>;</a:t>
            </a:r>
            <a:r>
              <a:rPr sz="1050" b="0">
                <a:solidFill>
                  <a:srgbClr val="2F2F32"/>
                </a:solidFill>
                <a:latin typeface="Arial"/>
                <a:ea typeface="Microsoft YaHei"/>
              </a:rPr>
              <a:t> </a:t>
            </a:r>
            <a:r>
              <a:rPr sz="1050" b="0">
                <a:solidFill>
                  <a:srgbClr val="5B5962"/>
                </a:solidFill>
                <a:latin typeface="Arial"/>
                <a:ea typeface="Microsoft YaHei"/>
              </a:rPr>
              <a:t>heterogeneity via</a:t>
            </a:r>
            <a:r>
              <a:rPr sz="1050" b="0">
                <a:solidFill>
                  <a:srgbClr val="616368"/>
                </a:solidFill>
                <a:latin typeface="Arial"/>
                <a:ea typeface="Microsoft YaHei"/>
              </a:rPr>
              <a:t> Cochrane</a:t>
            </a:r>
            <a:r>
              <a:rPr sz="1050" b="0">
                <a:solidFill>
                  <a:srgbClr val="64646B"/>
                </a:solidFill>
                <a:latin typeface="Arial"/>
                <a:ea typeface="Microsoft YaHei"/>
              </a:rPr>
              <a:t> Q</a:t>
            </a:r>
            <a:r>
              <a:rPr sz="1050" b="0">
                <a:solidFill>
                  <a:srgbClr val="424348"/>
                </a:solidFill>
                <a:latin typeface="Arial"/>
                <a:ea typeface="Microsoft YaHei"/>
              </a:rPr>
              <a:t>-</a:t>
            </a:r>
            <a:r>
              <a:rPr sz="1050" b="0">
                <a:solidFill>
                  <a:srgbClr val="5A5B60"/>
                </a:solidFill>
                <a:latin typeface="Arial"/>
                <a:ea typeface="Microsoft YaHei"/>
              </a:rPr>
              <a:t>test</a:t>
            </a:r>
            <a:r>
              <a:rPr sz="1050" b="0">
                <a:solidFill>
                  <a:srgbClr val="929296"/>
                </a:solidFill>
                <a:latin typeface="Arial"/>
                <a:ea typeface="Microsoft YaHei"/>
              </a:rPr>
              <a:t> </a:t>
            </a:r>
            <a:r>
              <a:rPr sz="1050" b="0">
                <a:solidFill>
                  <a:srgbClr val="545557"/>
                </a:solidFill>
                <a:latin typeface="Arial"/>
                <a:ea typeface="Microsoft YaHei"/>
              </a:rPr>
              <a:t>and</a:t>
            </a:r>
            <a:r>
              <a:rPr sz="1050" b="0">
                <a:solidFill>
                  <a:srgbClr val="35353C"/>
                </a:solidFill>
                <a:latin typeface="Arial"/>
                <a:ea typeface="Microsoft YaHei"/>
              </a:rPr>
              <a:t> I</a:t>
            </a:r>
            <a:r>
              <a:rPr sz="1050" b="0">
                <a:solidFill>
                  <a:srgbClr val="827C84"/>
                </a:solidFill>
                <a:latin typeface="Arial"/>
                <a:ea typeface="Microsoft YaHei"/>
              </a:rPr>
              <a:t>²</a:t>
            </a:r>
          </a:p>
          <a:p>
            <a:pPr algn="l">
              <a:lnSpc>
                <a:spcPts val="1400"/>
              </a:lnSpc>
              <a:spcBef>
                <a:spcPts val="0"/>
              </a:spcBef>
              <a:spcAft>
                <a:spcPts val="0"/>
              </a:spcAft>
            </a:pPr>
            <a:r>
              <a:rPr sz="1050" b="0">
                <a:solidFill>
                  <a:srgbClr val="606163"/>
                </a:solidFill>
                <a:latin typeface="Arial"/>
                <a:ea typeface="Microsoft YaHei"/>
              </a:rPr>
              <a:t>statistic</a:t>
            </a:r>
            <a:r>
              <a:rPr sz="1050" b="0">
                <a:solidFill>
                  <a:srgbClr val="929292"/>
                </a:solidFill>
                <a:latin typeface="Arial"/>
                <a:ea typeface="Microsoft YaHei"/>
              </a:rPr>
              <a:t>;</a:t>
            </a:r>
            <a:r>
              <a:rPr sz="1050" b="0">
                <a:solidFill>
                  <a:srgbClr val="58595E"/>
                </a:solidFill>
                <a:latin typeface="Arial"/>
                <a:ea typeface="Microsoft YaHei"/>
              </a:rPr>
              <a:t> dose–response</a:t>
            </a:r>
            <a:r>
              <a:rPr sz="1050" b="0">
                <a:solidFill>
                  <a:srgbClr val="A7A6AA"/>
                </a:solidFill>
                <a:latin typeface="Arial"/>
                <a:ea typeface="Microsoft YaHei"/>
              </a:rPr>
              <a:t> </a:t>
            </a:r>
            <a:r>
              <a:rPr sz="1050" b="0">
                <a:solidFill>
                  <a:srgbClr val="525457"/>
                </a:solidFill>
                <a:latin typeface="Arial"/>
                <a:ea typeface="Microsoft YaHei"/>
              </a:rPr>
              <a:t>meta-regression </a:t>
            </a:r>
            <a:r>
              <a:rPr sz="1050" b="0">
                <a:solidFill>
                  <a:srgbClr val="4F4E54"/>
                </a:solidFill>
                <a:latin typeface="Arial"/>
                <a:ea typeface="Microsoft YaHei"/>
              </a:rPr>
              <a:t>using </a:t>
            </a:r>
            <a:r>
              <a:rPr sz="1050" b="0">
                <a:solidFill>
                  <a:srgbClr val="504F53"/>
                </a:solidFill>
                <a:latin typeface="Arial"/>
                <a:ea typeface="Microsoft YaHei"/>
              </a:rPr>
              <a:t>restricted </a:t>
            </a:r>
            <a:r>
              <a:rPr sz="1050" b="0">
                <a:solidFill>
                  <a:srgbClr val="4D4D52"/>
                </a:solidFill>
                <a:latin typeface="Arial"/>
                <a:ea typeface="Microsoft YaHei"/>
              </a:rPr>
              <a:t>cubic</a:t>
            </a:r>
          </a:p>
          <a:p>
            <a:pPr algn="l">
              <a:lnSpc>
                <a:spcPts val="1400"/>
              </a:lnSpc>
              <a:spcBef>
                <a:spcPts val="0"/>
              </a:spcBef>
              <a:spcAft>
                <a:spcPts val="0"/>
              </a:spcAft>
            </a:pPr>
            <a:r>
              <a:rPr sz="1050" b="0">
                <a:solidFill>
                  <a:srgbClr val="5D5F63"/>
                </a:solidFill>
                <a:latin typeface="Arial"/>
                <a:ea typeface="Microsoft YaHei"/>
              </a:rPr>
              <a:t>splines</a:t>
            </a:r>
            <a:r>
              <a:rPr sz="1050" b="0">
                <a:solidFill>
                  <a:srgbClr val="808183"/>
                </a:solidFill>
                <a:latin typeface="Arial"/>
                <a:ea typeface="Microsoft YaHei"/>
              </a:rPr>
              <a:t>;</a:t>
            </a:r>
            <a:r>
              <a:rPr sz="1050" b="0">
                <a:solidFill>
                  <a:srgbClr val="333335"/>
                </a:solidFill>
                <a:latin typeface="Arial"/>
                <a:ea typeface="Microsoft YaHei"/>
              </a:rPr>
              <a:t> </a:t>
            </a:r>
            <a:r>
              <a:rPr sz="1050" b="0">
                <a:solidFill>
                  <a:srgbClr val="525559"/>
                </a:solidFill>
                <a:latin typeface="Arial"/>
                <a:ea typeface="Microsoft YaHei"/>
              </a:rPr>
              <a:t>leave-</a:t>
            </a:r>
            <a:r>
              <a:rPr sz="1050" b="0">
                <a:solidFill>
                  <a:srgbClr val="616267"/>
                </a:solidFill>
                <a:latin typeface="Arial"/>
                <a:ea typeface="Microsoft YaHei"/>
              </a:rPr>
              <a:t>one-out sensitivity analyses;</a:t>
            </a:r>
            <a:r>
              <a:rPr sz="1050" b="0">
                <a:solidFill>
                  <a:srgbClr val="2A282F"/>
                </a:solidFill>
                <a:latin typeface="Arial"/>
                <a:ea typeface="Microsoft YaHei"/>
              </a:rPr>
              <a:t> </a:t>
            </a:r>
            <a:r>
              <a:rPr sz="1050" b="0">
                <a:solidFill>
                  <a:srgbClr val="636469"/>
                </a:solidFill>
                <a:latin typeface="Arial"/>
                <a:ea typeface="Microsoft YaHei"/>
              </a:rPr>
              <a:t>GRADE</a:t>
            </a:r>
            <a:r>
              <a:rPr sz="1050" b="0">
                <a:solidFill>
                  <a:srgbClr val="58565B"/>
                </a:solidFill>
                <a:latin typeface="Arial"/>
                <a:ea typeface="Microsoft YaHei"/>
              </a:rPr>
              <a:t> </a:t>
            </a:r>
            <a:r>
              <a:rPr sz="1050" b="0">
                <a:solidFill>
                  <a:srgbClr val="5C5D64"/>
                </a:solidFill>
                <a:latin typeface="Arial"/>
                <a:ea typeface="Microsoft YaHei"/>
              </a:rPr>
              <a:t>framework </a:t>
            </a:r>
            <a:r>
              <a:rPr sz="1050" b="0">
                <a:solidFill>
                  <a:srgbClr val="4C4D52"/>
                </a:solidFill>
                <a:latin typeface="Arial"/>
                <a:ea typeface="Microsoft YaHei"/>
              </a:rPr>
              <a:t>for</a:t>
            </a:r>
          </a:p>
          <a:p>
            <a:pPr algn="l">
              <a:lnSpc>
                <a:spcPts val="1400"/>
              </a:lnSpc>
              <a:spcBef>
                <a:spcPts val="0"/>
              </a:spcBef>
              <a:spcAft>
                <a:spcPts val="0"/>
              </a:spcAft>
            </a:pPr>
            <a:r>
              <a:rPr sz="1050" b="0">
                <a:solidFill>
                  <a:srgbClr val="595861"/>
                </a:solidFill>
                <a:latin typeface="Arial"/>
                <a:ea typeface="Microsoft YaHei"/>
              </a:rPr>
              <a:t>certainty </a:t>
            </a:r>
            <a:r>
              <a:rPr sz="1050" b="0">
                <a:solidFill>
                  <a:srgbClr val="656369"/>
                </a:solidFill>
                <a:latin typeface="Arial"/>
                <a:ea typeface="Microsoft YaHei"/>
              </a:rPr>
              <a:t>of </a:t>
            </a:r>
            <a:r>
              <a:rPr sz="1050" b="0">
                <a:solidFill>
                  <a:srgbClr val="5A5A5E"/>
                </a:solidFill>
                <a:latin typeface="Arial"/>
                <a:ea typeface="Microsoft YaHei"/>
              </a:rPr>
              <a:t>evidence</a:t>
            </a:r>
          </a:p>
        </p:txBody>
      </p:sp>
      <p:sp>
        <p:nvSpPr>
          <p:cNvPr id="42" name="TextBox 41"/>
          <p:cNvSpPr txBox="1"/>
          <p:nvPr/>
        </p:nvSpPr>
        <p:spPr>
          <a:xfrm>
            <a:off x="7658100" y="5969000"/>
            <a:ext cx="3911600" cy="317500"/>
          </a:xfrm>
          <a:prstGeom prst="rect">
            <a:avLst/>
          </a:prstGeom>
          <a:noFill/>
        </p:spPr>
        <p:txBody>
          <a:bodyPr wrap="none" lIns="0" tIns="0" rIns="0" bIns="0" anchor="ctr">
            <a:noAutofit/>
          </a:bodyPr>
          <a:lstStyle/>
          <a:p>
            <a:pPr algn="l">
              <a:lnSpc>
                <a:spcPts val="1400"/>
              </a:lnSpc>
              <a:spcBef>
                <a:spcPts val="0"/>
              </a:spcBef>
              <a:spcAft>
                <a:spcPts val="0"/>
              </a:spcAft>
            </a:pPr>
            <a:r>
              <a:rPr sz="1000" b="0" dirty="0">
                <a:solidFill>
                  <a:srgbClr val="39393F"/>
                </a:solidFill>
                <a:latin typeface="Arial"/>
                <a:ea typeface="Microsoft YaHei"/>
              </a:rPr>
              <a:t>Fig</a:t>
            </a:r>
            <a:r>
              <a:rPr sz="1000" b="0" dirty="0">
                <a:solidFill>
                  <a:srgbClr val="808184"/>
                </a:solidFill>
                <a:latin typeface="Arial"/>
                <a:ea typeface="Microsoft YaHei"/>
              </a:rPr>
              <a:t>.</a:t>
            </a:r>
            <a:r>
              <a:rPr sz="1000" b="0" dirty="0">
                <a:solidFill>
                  <a:srgbClr val="505153"/>
                </a:solidFill>
                <a:latin typeface="Arial"/>
                <a:ea typeface="Microsoft YaHei"/>
              </a:rPr>
              <a:t> 1: PRISMA flow chart</a:t>
            </a:r>
            <a:r>
              <a:rPr sz="1000" b="0" dirty="0">
                <a:solidFill>
                  <a:srgbClr val="7D7C80"/>
                </a:solidFill>
                <a:latin typeface="Arial"/>
                <a:ea typeface="Microsoft YaHei"/>
              </a:rPr>
              <a:t> </a:t>
            </a:r>
            <a:r>
              <a:rPr sz="1000" b="0" dirty="0">
                <a:solidFill>
                  <a:srgbClr val="515154"/>
                </a:solidFill>
                <a:latin typeface="Arial"/>
                <a:ea typeface="Microsoft YaHei"/>
              </a:rPr>
              <a:t>depicting the</a:t>
            </a:r>
            <a:r>
              <a:rPr sz="1000" b="0" dirty="0">
                <a:solidFill>
                  <a:srgbClr val="8A898E"/>
                </a:solidFill>
                <a:latin typeface="Arial"/>
                <a:ea typeface="Microsoft YaHei"/>
              </a:rPr>
              <a:t> </a:t>
            </a:r>
            <a:r>
              <a:rPr sz="1000" b="0" dirty="0">
                <a:solidFill>
                  <a:srgbClr val="4E4E53"/>
                </a:solidFill>
                <a:latin typeface="Arial"/>
                <a:ea typeface="Microsoft YaHei"/>
              </a:rPr>
              <a:t>study</a:t>
            </a:r>
            <a:r>
              <a:rPr sz="1000" b="0" dirty="0">
                <a:solidFill>
                  <a:srgbClr val="777678"/>
                </a:solidFill>
                <a:latin typeface="Arial"/>
                <a:ea typeface="Microsoft YaHei"/>
              </a:rPr>
              <a:t> </a:t>
            </a:r>
            <a:r>
              <a:rPr sz="1000" b="0" dirty="0">
                <a:solidFill>
                  <a:srgbClr val="56585A"/>
                </a:solidFill>
                <a:latin typeface="Arial"/>
                <a:ea typeface="Microsoft YaHei"/>
              </a:rPr>
              <a:t>selection</a:t>
            </a:r>
            <a:r>
              <a:rPr sz="1000" b="0" dirty="0">
                <a:solidFill>
                  <a:srgbClr val="787A78"/>
                </a:solidFill>
                <a:latin typeface="Arial"/>
                <a:ea typeface="Microsoft YaHei"/>
              </a:rPr>
              <a:t> </a:t>
            </a:r>
            <a:r>
              <a:rPr sz="1000" b="0" dirty="0">
                <a:solidFill>
                  <a:srgbClr val="56575A"/>
                </a:solidFill>
                <a:latin typeface="Arial"/>
                <a:ea typeface="Microsoft YaHei"/>
              </a:rPr>
              <a:t>process</a:t>
            </a:r>
            <a:r>
              <a:rPr sz="1000" b="0" dirty="0">
                <a:solidFill>
                  <a:srgbClr val="727277"/>
                </a:solidFill>
                <a:latin typeface="Arial"/>
                <a:ea typeface="Microsoft YaHei"/>
              </a:rPr>
              <a:t>,</a:t>
            </a:r>
          </a:p>
          <a:p>
            <a:pPr algn="l">
              <a:lnSpc>
                <a:spcPts val="1400"/>
              </a:lnSpc>
              <a:spcBef>
                <a:spcPts val="0"/>
              </a:spcBef>
              <a:spcAft>
                <a:spcPts val="0"/>
              </a:spcAft>
            </a:pPr>
            <a:r>
              <a:rPr sz="1000" b="0" dirty="0">
                <a:solidFill>
                  <a:srgbClr val="4F5253"/>
                </a:solidFill>
                <a:latin typeface="Arial"/>
                <a:ea typeface="Microsoft YaHei"/>
              </a:rPr>
              <a:t>from </a:t>
            </a:r>
            <a:r>
              <a:rPr sz="1000" b="0" dirty="0">
                <a:solidFill>
                  <a:srgbClr val="626264"/>
                </a:solidFill>
                <a:latin typeface="Arial"/>
                <a:ea typeface="Microsoft YaHei"/>
              </a:rPr>
              <a:t>2237</a:t>
            </a:r>
            <a:r>
              <a:rPr sz="1000" b="0" dirty="0">
                <a:solidFill>
                  <a:srgbClr val="656568"/>
                </a:solidFill>
                <a:latin typeface="Arial"/>
                <a:ea typeface="Microsoft YaHei"/>
              </a:rPr>
              <a:t> </a:t>
            </a:r>
            <a:r>
              <a:rPr sz="1000" b="0" dirty="0">
                <a:solidFill>
                  <a:srgbClr val="5B5B61"/>
                </a:solidFill>
                <a:latin typeface="Arial"/>
                <a:ea typeface="Microsoft YaHei"/>
              </a:rPr>
              <a:t>initially</a:t>
            </a:r>
            <a:r>
              <a:rPr sz="1000" b="0" dirty="0">
                <a:solidFill>
                  <a:srgbClr val="5F5D61"/>
                </a:solidFill>
                <a:latin typeface="Arial"/>
                <a:ea typeface="Microsoft YaHei"/>
              </a:rPr>
              <a:t> identified studies</a:t>
            </a:r>
            <a:r>
              <a:rPr sz="1000" b="0" dirty="0">
                <a:solidFill>
                  <a:srgbClr val="383840"/>
                </a:solidFill>
                <a:latin typeface="Arial"/>
                <a:ea typeface="Microsoft YaHei"/>
              </a:rPr>
              <a:t> </a:t>
            </a:r>
            <a:r>
              <a:rPr sz="1000" b="0" dirty="0">
                <a:solidFill>
                  <a:srgbClr val="757479"/>
                </a:solidFill>
                <a:latin typeface="Arial"/>
                <a:ea typeface="Microsoft YaHei"/>
              </a:rPr>
              <a:t>to </a:t>
            </a:r>
            <a:r>
              <a:rPr sz="1000" b="0" dirty="0">
                <a:solidFill>
                  <a:srgbClr val="505052"/>
                </a:solidFill>
                <a:latin typeface="Arial"/>
                <a:ea typeface="Microsoft YaHei"/>
              </a:rPr>
              <a:t>16</a:t>
            </a:r>
            <a:r>
              <a:rPr sz="1000" b="0" dirty="0">
                <a:solidFill>
                  <a:srgbClr val="6B6B6F"/>
                </a:solidFill>
                <a:latin typeface="Arial"/>
                <a:ea typeface="Microsoft YaHei"/>
              </a:rPr>
              <a:t> </a:t>
            </a:r>
            <a:r>
              <a:rPr sz="1000" b="0" dirty="0">
                <a:solidFill>
                  <a:srgbClr val="5D5D60"/>
                </a:solidFill>
                <a:latin typeface="Arial"/>
                <a:ea typeface="Microsoft YaHei"/>
              </a:rPr>
              <a:t>studies included</a:t>
            </a:r>
          </a:p>
        </p:txBody>
      </p:sp>
      <p:sp>
        <p:nvSpPr>
          <p:cNvPr id="43" name="TextBox 42"/>
          <p:cNvSpPr txBox="1"/>
          <p:nvPr/>
        </p:nvSpPr>
        <p:spPr>
          <a:xfrm>
            <a:off x="7658100" y="6350000"/>
            <a:ext cx="1219200" cy="139700"/>
          </a:xfrm>
          <a:prstGeom prst="rect">
            <a:avLst/>
          </a:prstGeom>
          <a:noFill/>
        </p:spPr>
        <p:txBody>
          <a:bodyPr wrap="none" lIns="0" tIns="0" rIns="0" bIns="0" anchor="ctr">
            <a:noAutofit/>
          </a:bodyPr>
          <a:lstStyle/>
          <a:p>
            <a:pPr algn="l"/>
            <a:r>
              <a:rPr sz="950" b="0">
                <a:solidFill>
                  <a:srgbClr val="58585B"/>
                </a:solidFill>
                <a:latin typeface="Arial"/>
                <a:ea typeface="Microsoft YaHei"/>
              </a:rPr>
              <a:t>in the final analysis</a:t>
            </a:r>
          </a:p>
        </p:txBody>
      </p:sp>
      <p:sp>
        <p:nvSpPr>
          <p:cNvPr id="44" name="TextBox 43"/>
          <p:cNvSpPr txBox="1"/>
          <p:nvPr/>
        </p:nvSpPr>
        <p:spPr>
          <a:xfrm rot="16200000">
            <a:off x="7435850" y="2076450"/>
            <a:ext cx="654050" cy="146050"/>
          </a:xfrm>
          <a:prstGeom prst="rect">
            <a:avLst/>
          </a:prstGeom>
          <a:noFill/>
        </p:spPr>
        <p:txBody>
          <a:bodyPr wrap="none" lIns="0" tIns="0" rIns="0" bIns="0" anchor="ctr">
            <a:noAutofit/>
          </a:bodyPr>
          <a:lstStyle/>
          <a:p>
            <a:pPr algn="l"/>
            <a:r>
              <a:rPr sz="700" b="0">
                <a:solidFill>
                  <a:srgbClr val="33404E"/>
                </a:solidFill>
                <a:latin typeface="Arial"/>
                <a:ea typeface="Microsoft YaHei"/>
              </a:rPr>
              <a:t>Identification</a:t>
            </a:r>
          </a:p>
        </p:txBody>
      </p:sp>
      <p:sp>
        <p:nvSpPr>
          <p:cNvPr id="45" name="TextBox 44"/>
          <p:cNvSpPr txBox="1"/>
          <p:nvPr/>
        </p:nvSpPr>
        <p:spPr>
          <a:xfrm rot="16200000">
            <a:off x="7480300" y="3714750"/>
            <a:ext cx="590550" cy="184150"/>
          </a:xfrm>
          <a:prstGeom prst="rect">
            <a:avLst/>
          </a:prstGeom>
          <a:noFill/>
        </p:spPr>
        <p:txBody>
          <a:bodyPr wrap="none" lIns="0" tIns="0" rIns="0" bIns="0" anchor="ctr">
            <a:noAutofit/>
          </a:bodyPr>
          <a:lstStyle/>
          <a:p>
            <a:pPr algn="l"/>
            <a:r>
              <a:rPr sz="1000" b="0">
                <a:solidFill>
                  <a:srgbClr val="2A3441"/>
                </a:solidFill>
                <a:latin typeface="Arial"/>
                <a:ea typeface="Microsoft YaHei"/>
              </a:rPr>
              <a:t>screening</a:t>
            </a:r>
          </a:p>
        </p:txBody>
      </p:sp>
      <p:sp>
        <p:nvSpPr>
          <p:cNvPr id="46" name="TextBox 45"/>
          <p:cNvSpPr txBox="1"/>
          <p:nvPr/>
        </p:nvSpPr>
        <p:spPr>
          <a:xfrm rot="16200000">
            <a:off x="7550150" y="5346700"/>
            <a:ext cx="438150" cy="133350"/>
          </a:xfrm>
          <a:prstGeom prst="rect">
            <a:avLst/>
          </a:prstGeom>
          <a:noFill/>
        </p:spPr>
        <p:txBody>
          <a:bodyPr wrap="none" lIns="0" tIns="0" rIns="0" bIns="0" anchor="ctr">
            <a:noAutofit/>
          </a:bodyPr>
          <a:lstStyle/>
          <a:p>
            <a:pPr algn="l"/>
            <a:r>
              <a:rPr sz="850" b="0">
                <a:solidFill>
                  <a:srgbClr val="2A323F"/>
                </a:solidFill>
                <a:latin typeface="Arial"/>
                <a:ea typeface="Microsoft YaHei"/>
              </a:rPr>
              <a:t>included</a:t>
            </a:r>
          </a:p>
        </p:txBody>
      </p:sp>
      <p:pic>
        <p:nvPicPr>
          <p:cNvPr id="48" name="Picture 47">
            <a:extLst>
              <a:ext uri="{FF2B5EF4-FFF2-40B4-BE49-F238E27FC236}">
                <a16:creationId xmlns:a16="http://schemas.microsoft.com/office/drawing/2014/main" id="{E0F0B8D5-F456-0918-629E-DD2AB32676DE}"/>
              </a:ext>
            </a:extLst>
          </p:cNvPr>
          <p:cNvPicPr>
            <a:picLocks noChangeAspect="1"/>
          </p:cNvPicPr>
          <p:nvPr/>
        </p:nvPicPr>
        <p:blipFill>
          <a:blip r:embed="rId15"/>
          <a:stretch>
            <a:fillRect/>
          </a:stretch>
        </p:blipFill>
        <p:spPr>
          <a:xfrm>
            <a:off x="7609609" y="1326318"/>
            <a:ext cx="4432300" cy="457918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6.png"/>
          <p:cNvPicPr>
            <a:picLocks noChangeAspect="1"/>
          </p:cNvPicPr>
          <p:nvPr/>
        </p:nvPicPr>
        <p:blipFill>
          <a:blip r:embed="rId3"/>
          <a:stretch>
            <a:fillRect/>
          </a:stretch>
        </p:blipFill>
        <p:spPr>
          <a:xfrm>
            <a:off x="0" y="205105"/>
            <a:ext cx="12192000" cy="6858000"/>
          </a:xfrm>
          <a:prstGeom prst="rect">
            <a:avLst/>
          </a:prstGeom>
        </p:spPr>
      </p:pic>
      <p:pic>
        <p:nvPicPr>
          <p:cNvPr id="3" name="Picture 2" descr="el_6_0.png"/>
          <p:cNvPicPr>
            <a:picLocks noChangeAspect="1"/>
          </p:cNvPicPr>
          <p:nvPr/>
        </p:nvPicPr>
        <p:blipFill>
          <a:blip r:embed="rId4"/>
          <a:stretch>
            <a:fillRect/>
          </a:stretch>
        </p:blipFill>
        <p:spPr>
          <a:xfrm>
            <a:off x="0" y="0"/>
            <a:ext cx="12192000" cy="2222500"/>
          </a:xfrm>
          <a:prstGeom prst="rect">
            <a:avLst/>
          </a:prstGeom>
        </p:spPr>
      </p:pic>
      <p:pic>
        <p:nvPicPr>
          <p:cNvPr id="4" name="Picture 3" descr="el_6_1.png"/>
          <p:cNvPicPr>
            <a:picLocks noChangeAspect="1"/>
          </p:cNvPicPr>
          <p:nvPr/>
        </p:nvPicPr>
        <p:blipFill>
          <a:blip r:embed="rId5"/>
          <a:stretch>
            <a:fillRect/>
          </a:stretch>
        </p:blipFill>
        <p:spPr>
          <a:xfrm>
            <a:off x="10769600" y="2273300"/>
            <a:ext cx="1231900" cy="1346200"/>
          </a:xfrm>
          <a:prstGeom prst="rect">
            <a:avLst/>
          </a:prstGeom>
        </p:spPr>
      </p:pic>
      <p:pic>
        <p:nvPicPr>
          <p:cNvPr id="5" name="Picture 4" descr="el_6_2.png"/>
          <p:cNvPicPr>
            <a:picLocks noChangeAspect="1"/>
          </p:cNvPicPr>
          <p:nvPr/>
        </p:nvPicPr>
        <p:blipFill>
          <a:blip r:embed="rId6"/>
          <a:stretch>
            <a:fillRect/>
          </a:stretch>
        </p:blipFill>
        <p:spPr>
          <a:xfrm>
            <a:off x="10772775" y="3602556"/>
            <a:ext cx="1244600" cy="774700"/>
          </a:xfrm>
          <a:prstGeom prst="rect">
            <a:avLst/>
          </a:prstGeom>
        </p:spPr>
      </p:pic>
      <p:pic>
        <p:nvPicPr>
          <p:cNvPr id="6" name="Picture 5" descr="el_6_3.png"/>
          <p:cNvPicPr>
            <a:picLocks noChangeAspect="1"/>
          </p:cNvPicPr>
          <p:nvPr/>
        </p:nvPicPr>
        <p:blipFill>
          <a:blip r:embed="rId7"/>
          <a:stretch>
            <a:fillRect/>
          </a:stretch>
        </p:blipFill>
        <p:spPr>
          <a:xfrm>
            <a:off x="10795000" y="5721350"/>
            <a:ext cx="704850" cy="107950"/>
          </a:xfrm>
          <a:prstGeom prst="rect">
            <a:avLst/>
          </a:prstGeom>
        </p:spPr>
      </p:pic>
      <p:pic>
        <p:nvPicPr>
          <p:cNvPr id="7" name="Picture 6" descr="el_6_4.png"/>
          <p:cNvPicPr>
            <a:picLocks noChangeAspect="1"/>
          </p:cNvPicPr>
          <p:nvPr/>
        </p:nvPicPr>
        <p:blipFill>
          <a:blip r:embed="rId8"/>
          <a:stretch>
            <a:fillRect/>
          </a:stretch>
        </p:blipFill>
        <p:spPr>
          <a:xfrm>
            <a:off x="10801350" y="4692650"/>
            <a:ext cx="755650" cy="101600"/>
          </a:xfrm>
          <a:prstGeom prst="rect">
            <a:avLst/>
          </a:prstGeom>
        </p:spPr>
      </p:pic>
      <p:pic>
        <p:nvPicPr>
          <p:cNvPr id="8" name="Picture 7" descr="el_6_5.png"/>
          <p:cNvPicPr>
            <a:picLocks noChangeAspect="1"/>
          </p:cNvPicPr>
          <p:nvPr/>
        </p:nvPicPr>
        <p:blipFill>
          <a:blip r:embed="rId9"/>
          <a:stretch>
            <a:fillRect/>
          </a:stretch>
        </p:blipFill>
        <p:spPr>
          <a:xfrm>
            <a:off x="9347200" y="5384800"/>
            <a:ext cx="679450" cy="107950"/>
          </a:xfrm>
          <a:prstGeom prst="rect">
            <a:avLst/>
          </a:prstGeom>
        </p:spPr>
      </p:pic>
      <p:pic>
        <p:nvPicPr>
          <p:cNvPr id="9" name="Picture 8" descr="el_6_6.png"/>
          <p:cNvPicPr>
            <a:picLocks noChangeAspect="1"/>
          </p:cNvPicPr>
          <p:nvPr/>
        </p:nvPicPr>
        <p:blipFill>
          <a:blip r:embed="rId10"/>
          <a:stretch>
            <a:fillRect/>
          </a:stretch>
        </p:blipFill>
        <p:spPr>
          <a:xfrm>
            <a:off x="10807700" y="5607050"/>
            <a:ext cx="768350" cy="95250"/>
          </a:xfrm>
          <a:prstGeom prst="rect">
            <a:avLst/>
          </a:prstGeom>
        </p:spPr>
      </p:pic>
      <p:pic>
        <p:nvPicPr>
          <p:cNvPr id="10" name="Picture 9" descr="el_6_7.png"/>
          <p:cNvPicPr>
            <a:picLocks noChangeAspect="1"/>
          </p:cNvPicPr>
          <p:nvPr/>
        </p:nvPicPr>
        <p:blipFill>
          <a:blip r:embed="rId11"/>
          <a:stretch>
            <a:fillRect/>
          </a:stretch>
        </p:blipFill>
        <p:spPr>
          <a:xfrm>
            <a:off x="10826750" y="5511800"/>
            <a:ext cx="939800" cy="76200"/>
          </a:xfrm>
          <a:prstGeom prst="rect">
            <a:avLst/>
          </a:prstGeom>
        </p:spPr>
      </p:pic>
      <p:pic>
        <p:nvPicPr>
          <p:cNvPr id="11" name="Picture 10" descr="el_6_8.png"/>
          <p:cNvPicPr>
            <a:picLocks noChangeAspect="1"/>
          </p:cNvPicPr>
          <p:nvPr/>
        </p:nvPicPr>
        <p:blipFill>
          <a:blip r:embed="rId12"/>
          <a:stretch>
            <a:fillRect/>
          </a:stretch>
        </p:blipFill>
        <p:spPr>
          <a:xfrm>
            <a:off x="10807700" y="4572000"/>
            <a:ext cx="730250" cy="88900"/>
          </a:xfrm>
          <a:prstGeom prst="rect">
            <a:avLst/>
          </a:prstGeom>
        </p:spPr>
      </p:pic>
      <p:pic>
        <p:nvPicPr>
          <p:cNvPr id="12" name="Picture 11" descr="el_6_9.png"/>
          <p:cNvPicPr>
            <a:picLocks noChangeAspect="1"/>
          </p:cNvPicPr>
          <p:nvPr/>
        </p:nvPicPr>
        <p:blipFill>
          <a:blip r:embed="rId13"/>
          <a:stretch>
            <a:fillRect/>
          </a:stretch>
        </p:blipFill>
        <p:spPr>
          <a:xfrm>
            <a:off x="5492750" y="4464050"/>
            <a:ext cx="514350" cy="114300"/>
          </a:xfrm>
          <a:prstGeom prst="rect">
            <a:avLst/>
          </a:prstGeom>
        </p:spPr>
      </p:pic>
      <p:pic>
        <p:nvPicPr>
          <p:cNvPr id="13" name="Picture 12" descr="el_6_10.png"/>
          <p:cNvPicPr>
            <a:picLocks noChangeAspect="1"/>
          </p:cNvPicPr>
          <p:nvPr/>
        </p:nvPicPr>
        <p:blipFill>
          <a:blip r:embed="rId14"/>
          <a:stretch>
            <a:fillRect/>
          </a:stretch>
        </p:blipFill>
        <p:spPr>
          <a:xfrm>
            <a:off x="9347200" y="3860800"/>
            <a:ext cx="628650" cy="95250"/>
          </a:xfrm>
          <a:prstGeom prst="rect">
            <a:avLst/>
          </a:prstGeom>
        </p:spPr>
      </p:pic>
      <p:pic>
        <p:nvPicPr>
          <p:cNvPr id="14" name="Picture 13" descr="el_6_11.png"/>
          <p:cNvPicPr>
            <a:picLocks noChangeAspect="1"/>
          </p:cNvPicPr>
          <p:nvPr/>
        </p:nvPicPr>
        <p:blipFill>
          <a:blip r:embed="rId15"/>
          <a:stretch>
            <a:fillRect/>
          </a:stretch>
        </p:blipFill>
        <p:spPr>
          <a:xfrm>
            <a:off x="10826750" y="5403850"/>
            <a:ext cx="793750" cy="76200"/>
          </a:xfrm>
          <a:prstGeom prst="rect">
            <a:avLst/>
          </a:prstGeom>
        </p:spPr>
      </p:pic>
      <p:pic>
        <p:nvPicPr>
          <p:cNvPr id="15" name="Picture 14" descr="el_6_12.png"/>
          <p:cNvPicPr>
            <a:picLocks noChangeAspect="1"/>
          </p:cNvPicPr>
          <p:nvPr/>
        </p:nvPicPr>
        <p:blipFill>
          <a:blip r:embed="rId16"/>
          <a:stretch>
            <a:fillRect/>
          </a:stretch>
        </p:blipFill>
        <p:spPr>
          <a:xfrm>
            <a:off x="10795000" y="5949950"/>
            <a:ext cx="381000" cy="88900"/>
          </a:xfrm>
          <a:prstGeom prst="rect">
            <a:avLst/>
          </a:prstGeom>
        </p:spPr>
      </p:pic>
      <p:pic>
        <p:nvPicPr>
          <p:cNvPr id="16" name="Picture 15" descr="el_6_13.png"/>
          <p:cNvPicPr>
            <a:picLocks noChangeAspect="1"/>
          </p:cNvPicPr>
          <p:nvPr/>
        </p:nvPicPr>
        <p:blipFill>
          <a:blip r:embed="rId17"/>
          <a:stretch>
            <a:fillRect/>
          </a:stretch>
        </p:blipFill>
        <p:spPr>
          <a:xfrm>
            <a:off x="5511800" y="4591050"/>
            <a:ext cx="450850" cy="69850"/>
          </a:xfrm>
          <a:prstGeom prst="rect">
            <a:avLst/>
          </a:prstGeom>
        </p:spPr>
      </p:pic>
      <p:pic>
        <p:nvPicPr>
          <p:cNvPr id="17" name="Picture 16" descr="el_6_14.png"/>
          <p:cNvPicPr>
            <a:picLocks noChangeAspect="1"/>
          </p:cNvPicPr>
          <p:nvPr/>
        </p:nvPicPr>
        <p:blipFill>
          <a:blip r:embed="rId18"/>
          <a:stretch>
            <a:fillRect/>
          </a:stretch>
        </p:blipFill>
        <p:spPr>
          <a:xfrm>
            <a:off x="5537200" y="4699000"/>
            <a:ext cx="406400" cy="69850"/>
          </a:xfrm>
          <a:prstGeom prst="rect">
            <a:avLst/>
          </a:prstGeom>
        </p:spPr>
      </p:pic>
      <p:pic>
        <p:nvPicPr>
          <p:cNvPr id="18" name="Picture 17" descr="el_6_15.png"/>
          <p:cNvPicPr>
            <a:picLocks noChangeAspect="1"/>
          </p:cNvPicPr>
          <p:nvPr/>
        </p:nvPicPr>
        <p:blipFill>
          <a:blip r:embed="rId19"/>
          <a:stretch>
            <a:fillRect/>
          </a:stretch>
        </p:blipFill>
        <p:spPr>
          <a:xfrm>
            <a:off x="9347200" y="3771900"/>
            <a:ext cx="292100" cy="76200"/>
          </a:xfrm>
          <a:prstGeom prst="rect">
            <a:avLst/>
          </a:prstGeom>
        </p:spPr>
      </p:pic>
      <p:pic>
        <p:nvPicPr>
          <p:cNvPr id="19" name="Picture 18" descr="el_6_16.png"/>
          <p:cNvPicPr>
            <a:picLocks noChangeAspect="1"/>
          </p:cNvPicPr>
          <p:nvPr/>
        </p:nvPicPr>
        <p:blipFill>
          <a:blip r:embed="rId20"/>
          <a:stretch>
            <a:fillRect/>
          </a:stretch>
        </p:blipFill>
        <p:spPr>
          <a:xfrm>
            <a:off x="8750300" y="5245100"/>
            <a:ext cx="133350" cy="88900"/>
          </a:xfrm>
          <a:prstGeom prst="rect">
            <a:avLst/>
          </a:prstGeom>
        </p:spPr>
      </p:pic>
      <p:pic>
        <p:nvPicPr>
          <p:cNvPr id="20" name="Picture 19" descr="el_6_17.png"/>
          <p:cNvPicPr>
            <a:picLocks noChangeAspect="1"/>
          </p:cNvPicPr>
          <p:nvPr/>
        </p:nvPicPr>
        <p:blipFill>
          <a:blip r:embed="rId21"/>
          <a:stretch>
            <a:fillRect/>
          </a:stretch>
        </p:blipFill>
        <p:spPr>
          <a:xfrm>
            <a:off x="9671050" y="5505450"/>
            <a:ext cx="165100" cy="69850"/>
          </a:xfrm>
          <a:prstGeom prst="rect">
            <a:avLst/>
          </a:prstGeom>
        </p:spPr>
      </p:pic>
      <p:pic>
        <p:nvPicPr>
          <p:cNvPr id="21" name="Picture 20" descr="el_6_18.png"/>
          <p:cNvPicPr>
            <a:picLocks noChangeAspect="1"/>
          </p:cNvPicPr>
          <p:nvPr/>
        </p:nvPicPr>
        <p:blipFill>
          <a:blip r:embed="rId22"/>
          <a:stretch>
            <a:fillRect/>
          </a:stretch>
        </p:blipFill>
        <p:spPr>
          <a:xfrm>
            <a:off x="8375650" y="5264150"/>
            <a:ext cx="133350" cy="82550"/>
          </a:xfrm>
          <a:prstGeom prst="rect">
            <a:avLst/>
          </a:prstGeom>
        </p:spPr>
      </p:pic>
      <p:pic>
        <p:nvPicPr>
          <p:cNvPr id="22" name="Picture 21" descr="el_6_19.png"/>
          <p:cNvPicPr>
            <a:picLocks noChangeAspect="1"/>
          </p:cNvPicPr>
          <p:nvPr/>
        </p:nvPicPr>
        <p:blipFill>
          <a:blip r:embed="rId23"/>
          <a:stretch>
            <a:fillRect/>
          </a:stretch>
        </p:blipFill>
        <p:spPr>
          <a:xfrm>
            <a:off x="8369300" y="5499100"/>
            <a:ext cx="120650" cy="76200"/>
          </a:xfrm>
          <a:prstGeom prst="rect">
            <a:avLst/>
          </a:prstGeom>
        </p:spPr>
      </p:pic>
      <p:pic>
        <p:nvPicPr>
          <p:cNvPr id="23" name="Picture 22" descr="el_6_20.png"/>
          <p:cNvPicPr>
            <a:picLocks noChangeAspect="1"/>
          </p:cNvPicPr>
          <p:nvPr/>
        </p:nvPicPr>
        <p:blipFill>
          <a:blip r:embed="rId24"/>
          <a:stretch>
            <a:fillRect/>
          </a:stretch>
        </p:blipFill>
        <p:spPr>
          <a:xfrm>
            <a:off x="1085850" y="4235450"/>
            <a:ext cx="95250" cy="88900"/>
          </a:xfrm>
          <a:prstGeom prst="rect">
            <a:avLst/>
          </a:prstGeom>
        </p:spPr>
      </p:pic>
      <p:pic>
        <p:nvPicPr>
          <p:cNvPr id="24" name="Picture 23" descr="el_6_21.png"/>
          <p:cNvPicPr>
            <a:picLocks noChangeAspect="1"/>
          </p:cNvPicPr>
          <p:nvPr/>
        </p:nvPicPr>
        <p:blipFill>
          <a:blip r:embed="rId25"/>
          <a:stretch>
            <a:fillRect/>
          </a:stretch>
        </p:blipFill>
        <p:spPr>
          <a:xfrm>
            <a:off x="9969500" y="5499100"/>
            <a:ext cx="88900" cy="88900"/>
          </a:xfrm>
          <a:prstGeom prst="rect">
            <a:avLst/>
          </a:prstGeom>
        </p:spPr>
      </p:pic>
      <p:pic>
        <p:nvPicPr>
          <p:cNvPr id="25" name="Picture 24" descr="el_6_22.png"/>
          <p:cNvPicPr>
            <a:picLocks noChangeAspect="1"/>
          </p:cNvPicPr>
          <p:nvPr/>
        </p:nvPicPr>
        <p:blipFill>
          <a:blip r:embed="rId26"/>
          <a:stretch>
            <a:fillRect/>
          </a:stretch>
        </p:blipFill>
        <p:spPr>
          <a:xfrm>
            <a:off x="1085850" y="4679950"/>
            <a:ext cx="88900" cy="88900"/>
          </a:xfrm>
          <a:prstGeom prst="rect">
            <a:avLst/>
          </a:prstGeom>
        </p:spPr>
      </p:pic>
      <p:pic>
        <p:nvPicPr>
          <p:cNvPr id="26" name="Picture 25" descr="el_6_23.png"/>
          <p:cNvPicPr>
            <a:picLocks noChangeAspect="1"/>
          </p:cNvPicPr>
          <p:nvPr/>
        </p:nvPicPr>
        <p:blipFill>
          <a:blip r:embed="rId27"/>
          <a:stretch>
            <a:fillRect/>
          </a:stretch>
        </p:blipFill>
        <p:spPr>
          <a:xfrm>
            <a:off x="1085850" y="2609850"/>
            <a:ext cx="88900" cy="88900"/>
          </a:xfrm>
          <a:prstGeom prst="rect">
            <a:avLst/>
          </a:prstGeom>
        </p:spPr>
      </p:pic>
      <p:pic>
        <p:nvPicPr>
          <p:cNvPr id="27" name="Picture 26" descr="el_6_24.png"/>
          <p:cNvPicPr>
            <a:picLocks noChangeAspect="1"/>
          </p:cNvPicPr>
          <p:nvPr/>
        </p:nvPicPr>
        <p:blipFill>
          <a:blip r:embed="rId28"/>
          <a:stretch>
            <a:fillRect/>
          </a:stretch>
        </p:blipFill>
        <p:spPr>
          <a:xfrm>
            <a:off x="1085850" y="2381250"/>
            <a:ext cx="88900" cy="88900"/>
          </a:xfrm>
          <a:prstGeom prst="rect">
            <a:avLst/>
          </a:prstGeom>
        </p:spPr>
      </p:pic>
      <p:pic>
        <p:nvPicPr>
          <p:cNvPr id="28" name="Picture 27" descr="el_6_25.png"/>
          <p:cNvPicPr>
            <a:picLocks noChangeAspect="1"/>
          </p:cNvPicPr>
          <p:nvPr/>
        </p:nvPicPr>
        <p:blipFill>
          <a:blip r:embed="rId29"/>
          <a:stretch>
            <a:fillRect/>
          </a:stretch>
        </p:blipFill>
        <p:spPr>
          <a:xfrm>
            <a:off x="1085850" y="1822450"/>
            <a:ext cx="88900" cy="88900"/>
          </a:xfrm>
          <a:prstGeom prst="rect">
            <a:avLst/>
          </a:prstGeom>
        </p:spPr>
      </p:pic>
      <p:sp>
        <p:nvSpPr>
          <p:cNvPr id="29" name="TextBox 28"/>
          <p:cNvSpPr txBox="1"/>
          <p:nvPr/>
        </p:nvSpPr>
        <p:spPr>
          <a:xfrm>
            <a:off x="7080250" y="1454150"/>
            <a:ext cx="317500" cy="209550"/>
          </a:xfrm>
          <a:prstGeom prst="rect">
            <a:avLst/>
          </a:prstGeom>
          <a:noFill/>
        </p:spPr>
        <p:txBody>
          <a:bodyPr wrap="none" lIns="0" tIns="0" rIns="0" bIns="0" anchor="ctr">
            <a:noAutofit/>
          </a:bodyPr>
          <a:lstStyle/>
          <a:p>
            <a:pPr algn="l">
              <a:lnSpc>
                <a:spcPts val="900"/>
              </a:lnSpc>
              <a:spcBef>
                <a:spcPts val="0"/>
              </a:spcBef>
              <a:spcAft>
                <a:spcPts val="0"/>
              </a:spcAft>
            </a:pPr>
            <a:r>
              <a:rPr sz="800" b="1">
                <a:solidFill>
                  <a:srgbClr val="534D50"/>
                </a:solidFill>
                <a:latin typeface="Arial"/>
                <a:ea typeface="Microsoft YaHei"/>
              </a:rPr>
              <a:t>Sample</a:t>
            </a:r>
          </a:p>
          <a:p>
            <a:pPr algn="l">
              <a:lnSpc>
                <a:spcPts val="900"/>
              </a:lnSpc>
              <a:spcBef>
                <a:spcPts val="0"/>
              </a:spcBef>
              <a:spcAft>
                <a:spcPts val="0"/>
              </a:spcAft>
            </a:pPr>
            <a:r>
              <a:rPr sz="800" b="1">
                <a:solidFill>
                  <a:srgbClr val="666062"/>
                </a:solidFill>
                <a:latin typeface="Arial"/>
                <a:ea typeface="Microsoft YaHei"/>
              </a:rPr>
              <a:t>size</a:t>
            </a:r>
          </a:p>
        </p:txBody>
      </p:sp>
      <p:sp>
        <p:nvSpPr>
          <p:cNvPr id="30" name="TextBox 29"/>
          <p:cNvSpPr txBox="1"/>
          <p:nvPr/>
        </p:nvSpPr>
        <p:spPr>
          <a:xfrm>
            <a:off x="7569200" y="1454150"/>
            <a:ext cx="501650" cy="209550"/>
          </a:xfrm>
          <a:prstGeom prst="rect">
            <a:avLst/>
          </a:prstGeom>
          <a:noFill/>
        </p:spPr>
        <p:txBody>
          <a:bodyPr wrap="none" lIns="0" tIns="0" rIns="0" bIns="0" anchor="ctr">
            <a:noAutofit/>
          </a:bodyPr>
          <a:lstStyle/>
          <a:p>
            <a:pPr algn="l">
              <a:lnSpc>
                <a:spcPts val="1050"/>
              </a:lnSpc>
              <a:spcBef>
                <a:spcPts val="0"/>
              </a:spcBef>
              <a:spcAft>
                <a:spcPts val="0"/>
              </a:spcAft>
            </a:pPr>
            <a:r>
              <a:rPr sz="800" b="1">
                <a:solidFill>
                  <a:srgbClr val="57504F"/>
                </a:solidFill>
                <a:latin typeface="Arial"/>
                <a:ea typeface="Microsoft YaHei"/>
              </a:rPr>
              <a:t>Frailty</a:t>
            </a:r>
          </a:p>
          <a:p>
            <a:pPr algn="l">
              <a:lnSpc>
                <a:spcPts val="1050"/>
              </a:lnSpc>
              <a:spcBef>
                <a:spcPts val="0"/>
              </a:spcBef>
              <a:spcAft>
                <a:spcPts val="0"/>
              </a:spcAft>
            </a:pPr>
            <a:r>
              <a:rPr sz="800" b="1">
                <a:solidFill>
                  <a:srgbClr val="625E5F"/>
                </a:solidFill>
                <a:latin typeface="Arial"/>
                <a:ea typeface="Microsoft YaHei"/>
              </a:rPr>
              <a:t>assessment</a:t>
            </a:r>
          </a:p>
        </p:txBody>
      </p:sp>
      <p:sp>
        <p:nvSpPr>
          <p:cNvPr id="31" name="TextBox 30"/>
          <p:cNvSpPr txBox="1"/>
          <p:nvPr/>
        </p:nvSpPr>
        <p:spPr>
          <a:xfrm>
            <a:off x="8312150" y="1454150"/>
            <a:ext cx="762000" cy="95250"/>
          </a:xfrm>
          <a:prstGeom prst="rect">
            <a:avLst/>
          </a:prstGeom>
          <a:noFill/>
        </p:spPr>
        <p:txBody>
          <a:bodyPr wrap="none" lIns="0" tIns="0" rIns="0" bIns="0" anchor="ctr">
            <a:noAutofit/>
          </a:bodyPr>
          <a:lstStyle/>
          <a:p>
            <a:pPr algn="l"/>
            <a:r>
              <a:rPr sz="700" b="1">
                <a:solidFill>
                  <a:srgbClr val="4E4D4C"/>
                </a:solidFill>
                <a:latin typeface="Arial"/>
                <a:ea typeface="Microsoft YaHei"/>
              </a:rPr>
              <a:t>Frailty</a:t>
            </a:r>
            <a:r>
              <a:rPr sz="700" b="1">
                <a:solidFill>
                  <a:srgbClr val="666361"/>
                </a:solidFill>
                <a:latin typeface="Arial"/>
                <a:ea typeface="Microsoft YaHei"/>
              </a:rPr>
              <a:t> breakdown</a:t>
            </a:r>
          </a:p>
        </p:txBody>
      </p:sp>
      <p:sp>
        <p:nvSpPr>
          <p:cNvPr id="32" name="TextBox 31"/>
          <p:cNvSpPr txBox="1"/>
          <p:nvPr/>
        </p:nvSpPr>
        <p:spPr>
          <a:xfrm>
            <a:off x="10198100" y="1454150"/>
            <a:ext cx="431800" cy="209550"/>
          </a:xfrm>
          <a:prstGeom prst="rect">
            <a:avLst/>
          </a:prstGeom>
          <a:noFill/>
        </p:spPr>
        <p:txBody>
          <a:bodyPr wrap="none" lIns="0" tIns="0" rIns="0" bIns="0" anchor="ctr">
            <a:noAutofit/>
          </a:bodyPr>
          <a:lstStyle/>
          <a:p>
            <a:pPr algn="l">
              <a:lnSpc>
                <a:spcPts val="900"/>
              </a:lnSpc>
              <a:spcBef>
                <a:spcPts val="0"/>
              </a:spcBef>
              <a:spcAft>
                <a:spcPts val="0"/>
              </a:spcAft>
            </a:pPr>
            <a:r>
              <a:rPr sz="750" b="1">
                <a:solidFill>
                  <a:srgbClr val="504949"/>
                </a:solidFill>
                <a:latin typeface="Arial"/>
                <a:ea typeface="Microsoft YaHei"/>
              </a:rPr>
              <a:t>Follow-up</a:t>
            </a:r>
          </a:p>
          <a:p>
            <a:pPr algn="l">
              <a:lnSpc>
                <a:spcPts val="900"/>
              </a:lnSpc>
              <a:spcBef>
                <a:spcPts val="0"/>
              </a:spcBef>
              <a:spcAft>
                <a:spcPts val="0"/>
              </a:spcAft>
            </a:pPr>
            <a:r>
              <a:rPr sz="750" b="1">
                <a:solidFill>
                  <a:srgbClr val="5A5452"/>
                </a:solidFill>
                <a:latin typeface="Arial"/>
                <a:ea typeface="Microsoft YaHei"/>
              </a:rPr>
              <a:t>duration</a:t>
            </a:r>
          </a:p>
        </p:txBody>
      </p:sp>
      <p:sp>
        <p:nvSpPr>
          <p:cNvPr id="33" name="TextBox 32"/>
          <p:cNvSpPr txBox="1"/>
          <p:nvPr/>
        </p:nvSpPr>
        <p:spPr>
          <a:xfrm>
            <a:off x="10801350" y="1454150"/>
            <a:ext cx="533400" cy="107950"/>
          </a:xfrm>
          <a:prstGeom prst="rect">
            <a:avLst/>
          </a:prstGeom>
          <a:noFill/>
        </p:spPr>
        <p:txBody>
          <a:bodyPr wrap="none" lIns="0" tIns="0" rIns="0" bIns="0" anchor="ctr">
            <a:noAutofit/>
          </a:bodyPr>
          <a:lstStyle/>
          <a:p>
            <a:pPr algn="l"/>
            <a:r>
              <a:rPr sz="700" b="1">
                <a:solidFill>
                  <a:srgbClr val="625B5B"/>
                </a:solidFill>
                <a:latin typeface="Arial"/>
                <a:ea typeface="Microsoft YaHei"/>
              </a:rPr>
              <a:t>Key </a:t>
            </a:r>
            <a:r>
              <a:rPr sz="700" b="1">
                <a:solidFill>
                  <a:srgbClr val="726B69"/>
                </a:solidFill>
                <a:latin typeface="Arial"/>
                <a:ea typeface="Microsoft YaHei"/>
              </a:rPr>
              <a:t>findings</a:t>
            </a:r>
          </a:p>
        </p:txBody>
      </p:sp>
      <p:sp>
        <p:nvSpPr>
          <p:cNvPr id="34" name="TextBox 33"/>
          <p:cNvSpPr txBox="1"/>
          <p:nvPr/>
        </p:nvSpPr>
        <p:spPr>
          <a:xfrm>
            <a:off x="9347200" y="1460500"/>
            <a:ext cx="711200" cy="88900"/>
          </a:xfrm>
          <a:prstGeom prst="rect">
            <a:avLst/>
          </a:prstGeom>
          <a:noFill/>
        </p:spPr>
        <p:txBody>
          <a:bodyPr wrap="none" lIns="0" tIns="0" rIns="0" bIns="0" anchor="ctr">
            <a:noAutofit/>
          </a:bodyPr>
          <a:lstStyle/>
          <a:p>
            <a:pPr algn="l"/>
            <a:r>
              <a:rPr sz="700" b="1">
                <a:solidFill>
                  <a:srgbClr val="7C7071"/>
                </a:solidFill>
                <a:latin typeface="Arial"/>
                <a:ea typeface="Microsoft YaHei"/>
              </a:rPr>
              <a:t>Primary</a:t>
            </a:r>
            <a:r>
              <a:rPr sz="700" b="1">
                <a:solidFill>
                  <a:srgbClr val="6E6565"/>
                </a:solidFill>
                <a:latin typeface="Arial"/>
                <a:ea typeface="Microsoft YaHei"/>
              </a:rPr>
              <a:t> outcome</a:t>
            </a:r>
          </a:p>
        </p:txBody>
      </p:sp>
      <p:sp>
        <p:nvSpPr>
          <p:cNvPr id="35" name="TextBox 34"/>
          <p:cNvSpPr txBox="1"/>
          <p:nvPr/>
        </p:nvSpPr>
        <p:spPr>
          <a:xfrm>
            <a:off x="4667250" y="1473200"/>
            <a:ext cx="374650" cy="107950"/>
          </a:xfrm>
          <a:prstGeom prst="rect">
            <a:avLst/>
          </a:prstGeom>
          <a:noFill/>
        </p:spPr>
        <p:txBody>
          <a:bodyPr wrap="none" lIns="0" tIns="0" rIns="0" bIns="0" anchor="ctr">
            <a:noAutofit/>
          </a:bodyPr>
          <a:lstStyle/>
          <a:p>
            <a:pPr algn="l"/>
            <a:r>
              <a:rPr sz="750" b="1">
                <a:solidFill>
                  <a:srgbClr val="5D5757"/>
                </a:solidFill>
                <a:latin typeface="Arial"/>
                <a:ea typeface="Microsoft YaHei"/>
              </a:rPr>
              <a:t>Study </a:t>
            </a:r>
            <a:r>
              <a:rPr sz="750" b="1">
                <a:solidFill>
                  <a:srgbClr val="3D3938"/>
                </a:solidFill>
                <a:latin typeface="Arial"/>
                <a:ea typeface="Microsoft YaHei"/>
              </a:rPr>
              <a:t>ID</a:t>
            </a:r>
          </a:p>
        </p:txBody>
      </p:sp>
      <p:sp>
        <p:nvSpPr>
          <p:cNvPr id="36" name="TextBox 35"/>
          <p:cNvSpPr txBox="1"/>
          <p:nvPr/>
        </p:nvSpPr>
        <p:spPr>
          <a:xfrm>
            <a:off x="5492750" y="1473200"/>
            <a:ext cx="628650" cy="107950"/>
          </a:xfrm>
          <a:prstGeom prst="rect">
            <a:avLst/>
          </a:prstGeom>
          <a:noFill/>
        </p:spPr>
        <p:txBody>
          <a:bodyPr wrap="none" lIns="0" tIns="0" rIns="0" bIns="0" anchor="ctr">
            <a:noAutofit/>
          </a:bodyPr>
          <a:lstStyle/>
          <a:p>
            <a:pPr algn="l"/>
            <a:r>
              <a:rPr sz="700" b="1">
                <a:solidFill>
                  <a:srgbClr val="66605F"/>
                </a:solidFill>
                <a:latin typeface="Arial"/>
                <a:ea typeface="Microsoft YaHei"/>
              </a:rPr>
              <a:t>Cohort/Setting</a:t>
            </a:r>
          </a:p>
        </p:txBody>
      </p:sp>
      <p:sp>
        <p:nvSpPr>
          <p:cNvPr id="37" name="TextBox 36"/>
          <p:cNvSpPr txBox="1"/>
          <p:nvPr/>
        </p:nvSpPr>
        <p:spPr>
          <a:xfrm>
            <a:off x="6223000" y="1473200"/>
            <a:ext cx="717550" cy="107950"/>
          </a:xfrm>
          <a:prstGeom prst="rect">
            <a:avLst/>
          </a:prstGeom>
          <a:noFill/>
        </p:spPr>
        <p:txBody>
          <a:bodyPr wrap="none" lIns="0" tIns="0" rIns="0" bIns="0" anchor="ctr">
            <a:noAutofit/>
          </a:bodyPr>
          <a:lstStyle/>
          <a:p>
            <a:pPr algn="l"/>
            <a:r>
              <a:rPr sz="750" b="1">
                <a:solidFill>
                  <a:srgbClr val="6C6B6B"/>
                </a:solidFill>
                <a:latin typeface="Arial"/>
                <a:ea typeface="Microsoft YaHei"/>
              </a:rPr>
              <a:t>Amyloid</a:t>
            </a:r>
            <a:r>
              <a:rPr sz="750" b="1">
                <a:solidFill>
                  <a:srgbClr val="615E5C"/>
                </a:solidFill>
                <a:latin typeface="Arial"/>
                <a:ea typeface="Microsoft YaHei"/>
              </a:rPr>
              <a:t> subtype</a:t>
            </a:r>
          </a:p>
        </p:txBody>
      </p:sp>
      <p:sp>
        <p:nvSpPr>
          <p:cNvPr id="38" name="TextBox 37"/>
          <p:cNvSpPr txBox="1"/>
          <p:nvPr/>
        </p:nvSpPr>
        <p:spPr>
          <a:xfrm>
            <a:off x="1092200" y="1517650"/>
            <a:ext cx="1930400" cy="171450"/>
          </a:xfrm>
          <a:prstGeom prst="rect">
            <a:avLst/>
          </a:prstGeom>
          <a:noFill/>
        </p:spPr>
        <p:txBody>
          <a:bodyPr wrap="none" lIns="0" tIns="0" rIns="0" bIns="0" anchor="ctr">
            <a:noAutofit/>
          </a:bodyPr>
          <a:lstStyle/>
          <a:p>
            <a:pPr algn="l"/>
            <a:r>
              <a:rPr sz="1300" b="1">
                <a:solidFill>
                  <a:srgbClr val="B01C1B"/>
                </a:solidFill>
                <a:latin typeface="Arial"/>
                <a:ea typeface="Microsoft YaHei"/>
              </a:rPr>
              <a:t>Cohort </a:t>
            </a:r>
            <a:r>
              <a:rPr sz="1300" b="1">
                <a:solidFill>
                  <a:srgbClr val="B51D1C"/>
                </a:solidFill>
                <a:latin typeface="Arial"/>
                <a:ea typeface="Microsoft YaHei"/>
              </a:rPr>
              <a:t>characteristics:</a:t>
            </a:r>
          </a:p>
        </p:txBody>
      </p:sp>
      <p:sp>
        <p:nvSpPr>
          <p:cNvPr id="39" name="TextBox 38"/>
          <p:cNvSpPr txBox="1"/>
          <p:nvPr/>
        </p:nvSpPr>
        <p:spPr>
          <a:xfrm>
            <a:off x="387350" y="1524000"/>
            <a:ext cx="336550" cy="292100"/>
          </a:xfrm>
          <a:prstGeom prst="rect">
            <a:avLst/>
          </a:prstGeom>
          <a:noFill/>
        </p:spPr>
        <p:txBody>
          <a:bodyPr wrap="none" lIns="0" tIns="0" rIns="0" bIns="0" anchor="ctr">
            <a:noAutofit/>
          </a:bodyPr>
          <a:lstStyle/>
          <a:p>
            <a:pPr algn="l"/>
            <a:r>
              <a:rPr sz="2250" b="1">
                <a:solidFill>
                  <a:srgbClr val="A90B0A"/>
                </a:solidFill>
                <a:latin typeface="Arial"/>
                <a:ea typeface="Microsoft YaHei"/>
              </a:rPr>
              <a:t>01</a:t>
            </a:r>
          </a:p>
        </p:txBody>
      </p:sp>
      <p:sp>
        <p:nvSpPr>
          <p:cNvPr id="40" name="TextBox 39"/>
          <p:cNvSpPr txBox="1"/>
          <p:nvPr/>
        </p:nvSpPr>
        <p:spPr>
          <a:xfrm>
            <a:off x="6223000" y="1746250"/>
            <a:ext cx="565150" cy="215900"/>
          </a:xfrm>
          <a:prstGeom prst="rect">
            <a:avLst/>
          </a:prstGeom>
          <a:noFill/>
        </p:spPr>
        <p:txBody>
          <a:bodyPr wrap="none" lIns="0" tIns="0" rIns="0" bIns="0" anchor="ctr">
            <a:noAutofit/>
          </a:bodyPr>
          <a:lstStyle/>
          <a:p>
            <a:pPr algn="l">
              <a:lnSpc>
                <a:spcPts val="900"/>
              </a:lnSpc>
              <a:spcBef>
                <a:spcPts val="0"/>
              </a:spcBef>
              <a:spcAft>
                <a:spcPts val="0"/>
              </a:spcAft>
            </a:pPr>
            <a:r>
              <a:rPr sz="750" b="1">
                <a:solidFill>
                  <a:srgbClr val="736A6A"/>
                </a:solidFill>
                <a:latin typeface="Arial"/>
                <a:ea typeface="Microsoft YaHei"/>
              </a:rPr>
              <a:t>ATTRwt </a:t>
            </a:r>
            <a:r>
              <a:rPr sz="750" b="1">
                <a:solidFill>
                  <a:srgbClr val="8E8382"/>
                </a:solidFill>
                <a:latin typeface="Arial"/>
                <a:ea typeface="Microsoft YaHei"/>
              </a:rPr>
              <a:t>(82%)</a:t>
            </a:r>
          </a:p>
          <a:p>
            <a:pPr algn="l">
              <a:lnSpc>
                <a:spcPts val="900"/>
              </a:lnSpc>
              <a:spcBef>
                <a:spcPts val="0"/>
              </a:spcBef>
              <a:spcAft>
                <a:spcPts val="0"/>
              </a:spcAft>
            </a:pPr>
            <a:r>
              <a:rPr sz="750" b="1">
                <a:solidFill>
                  <a:srgbClr val="746D6C"/>
                </a:solidFill>
                <a:latin typeface="Arial"/>
                <a:ea typeface="Microsoft YaHei"/>
              </a:rPr>
              <a:t>ATTRv </a:t>
            </a:r>
            <a:r>
              <a:rPr sz="750" b="1">
                <a:solidFill>
                  <a:srgbClr val="898281"/>
                </a:solidFill>
                <a:latin typeface="Arial"/>
                <a:ea typeface="Microsoft YaHei"/>
              </a:rPr>
              <a:t>(18%)</a:t>
            </a:r>
          </a:p>
        </p:txBody>
      </p:sp>
      <p:sp>
        <p:nvSpPr>
          <p:cNvPr id="41" name="TextBox 40"/>
          <p:cNvSpPr txBox="1"/>
          <p:nvPr/>
        </p:nvSpPr>
        <p:spPr>
          <a:xfrm>
            <a:off x="7080250" y="1746250"/>
            <a:ext cx="171450" cy="88900"/>
          </a:xfrm>
          <a:prstGeom prst="rect">
            <a:avLst/>
          </a:prstGeom>
          <a:noFill/>
        </p:spPr>
        <p:txBody>
          <a:bodyPr wrap="none" lIns="0" tIns="0" rIns="0" bIns="0" anchor="ctr">
            <a:noAutofit/>
          </a:bodyPr>
          <a:lstStyle/>
          <a:p>
            <a:pPr algn="l"/>
            <a:r>
              <a:rPr sz="750" b="1">
                <a:solidFill>
                  <a:srgbClr val="6D6969"/>
                </a:solidFill>
                <a:latin typeface="Arial"/>
                <a:ea typeface="Microsoft YaHei"/>
              </a:rPr>
              <a:t>880</a:t>
            </a:r>
          </a:p>
        </p:txBody>
      </p:sp>
      <p:sp>
        <p:nvSpPr>
          <p:cNvPr id="42" name="TextBox 41"/>
          <p:cNvSpPr txBox="1"/>
          <p:nvPr/>
        </p:nvSpPr>
        <p:spPr>
          <a:xfrm>
            <a:off x="7569200" y="1746250"/>
            <a:ext cx="171450" cy="88900"/>
          </a:xfrm>
          <a:prstGeom prst="rect">
            <a:avLst/>
          </a:prstGeom>
          <a:noFill/>
        </p:spPr>
        <p:txBody>
          <a:bodyPr wrap="none" lIns="0" tIns="0" rIns="0" bIns="0" anchor="ctr">
            <a:noAutofit/>
          </a:bodyPr>
          <a:lstStyle/>
          <a:p>
            <a:pPr algn="l"/>
            <a:r>
              <a:rPr sz="750" b="1">
                <a:solidFill>
                  <a:srgbClr val="7B7676"/>
                </a:solidFill>
                <a:latin typeface="Arial"/>
                <a:ea typeface="Microsoft YaHei"/>
              </a:rPr>
              <a:t>CFS</a:t>
            </a:r>
          </a:p>
        </p:txBody>
      </p:sp>
      <p:sp>
        <p:nvSpPr>
          <p:cNvPr id="43" name="TextBox 42"/>
          <p:cNvSpPr txBox="1"/>
          <p:nvPr/>
        </p:nvSpPr>
        <p:spPr>
          <a:xfrm>
            <a:off x="9347200" y="1746250"/>
            <a:ext cx="685800" cy="101600"/>
          </a:xfrm>
          <a:prstGeom prst="rect">
            <a:avLst/>
          </a:prstGeom>
          <a:noFill/>
        </p:spPr>
        <p:txBody>
          <a:bodyPr wrap="none" lIns="0" tIns="0" rIns="0" bIns="0" anchor="ctr">
            <a:noAutofit/>
          </a:bodyPr>
          <a:lstStyle/>
          <a:p>
            <a:pPr algn="l"/>
            <a:r>
              <a:rPr sz="600" b="0">
                <a:solidFill>
                  <a:srgbClr val="867D7D"/>
                </a:solidFill>
                <a:latin typeface="Arial"/>
                <a:ea typeface="Microsoft YaHei"/>
              </a:rPr>
              <a:t>frailty</a:t>
            </a:r>
            <a:r>
              <a:rPr sz="600" b="0">
                <a:solidFill>
                  <a:srgbClr val="9A8F8D"/>
                </a:solidFill>
                <a:latin typeface="Arial"/>
                <a:ea typeface="Microsoft YaHei"/>
              </a:rPr>
              <a:t> prevalence,</a:t>
            </a:r>
          </a:p>
        </p:txBody>
      </p:sp>
      <p:sp>
        <p:nvSpPr>
          <p:cNvPr id="44" name="TextBox 43"/>
          <p:cNvSpPr txBox="1"/>
          <p:nvPr/>
        </p:nvSpPr>
        <p:spPr>
          <a:xfrm>
            <a:off x="10204450" y="1746250"/>
            <a:ext cx="361950" cy="88900"/>
          </a:xfrm>
          <a:prstGeom prst="rect">
            <a:avLst/>
          </a:prstGeom>
          <a:noFill/>
        </p:spPr>
        <p:txBody>
          <a:bodyPr wrap="none" lIns="0" tIns="0" rIns="0" bIns="0" anchor="ctr">
            <a:noAutofit/>
          </a:bodyPr>
          <a:lstStyle/>
          <a:p>
            <a:pPr algn="l"/>
            <a:r>
              <a:rPr sz="650" b="1">
                <a:solidFill>
                  <a:srgbClr val="6F6868"/>
                </a:solidFill>
                <a:latin typeface="Arial"/>
                <a:ea typeface="Microsoft YaHei"/>
              </a:rPr>
              <a:t>2</a:t>
            </a:r>
            <a:r>
              <a:rPr sz="650" b="1">
                <a:solidFill>
                  <a:srgbClr val="ADA4A3"/>
                </a:solidFill>
                <a:latin typeface="Arial"/>
                <a:ea typeface="Microsoft YaHei"/>
              </a:rPr>
              <a:t>.</a:t>
            </a:r>
            <a:r>
              <a:rPr sz="650" b="1">
                <a:solidFill>
                  <a:srgbClr val="807779"/>
                </a:solidFill>
                <a:latin typeface="Arial"/>
                <a:ea typeface="Microsoft YaHei"/>
              </a:rPr>
              <a:t>5 years</a:t>
            </a:r>
          </a:p>
        </p:txBody>
      </p:sp>
      <p:sp>
        <p:nvSpPr>
          <p:cNvPr id="45" name="TextBox 44"/>
          <p:cNvSpPr txBox="1"/>
          <p:nvPr/>
        </p:nvSpPr>
        <p:spPr>
          <a:xfrm>
            <a:off x="1270000" y="1797050"/>
            <a:ext cx="3060700" cy="457200"/>
          </a:xfrm>
          <a:prstGeom prst="rect">
            <a:avLst/>
          </a:prstGeom>
          <a:noFill/>
        </p:spPr>
        <p:txBody>
          <a:bodyPr wrap="none" lIns="0" tIns="0" rIns="0" bIns="0" anchor="ctr">
            <a:noAutofit/>
          </a:bodyPr>
          <a:lstStyle/>
          <a:p>
            <a:pPr algn="l">
              <a:lnSpc>
                <a:spcPts val="1250"/>
              </a:lnSpc>
              <a:spcBef>
                <a:spcPts val="0"/>
              </a:spcBef>
              <a:spcAft>
                <a:spcPts val="0"/>
              </a:spcAft>
            </a:pPr>
            <a:r>
              <a:rPr sz="850" b="0">
                <a:solidFill>
                  <a:srgbClr val="4A4B4A"/>
                </a:solidFill>
                <a:latin typeface="Arial"/>
                <a:ea typeface="Microsoft YaHei"/>
              </a:rPr>
              <a:t>16</a:t>
            </a:r>
            <a:r>
              <a:rPr sz="850" b="0">
                <a:solidFill>
                  <a:srgbClr val="B1B0B2"/>
                </a:solidFill>
                <a:latin typeface="Arial"/>
                <a:ea typeface="Microsoft YaHei"/>
              </a:rPr>
              <a:t> </a:t>
            </a:r>
            <a:r>
              <a:rPr sz="850" b="0">
                <a:solidFill>
                  <a:srgbClr val="666666"/>
                </a:solidFill>
                <a:latin typeface="Arial"/>
                <a:ea typeface="Microsoft YaHei"/>
              </a:rPr>
              <a:t>studies; </a:t>
            </a:r>
            <a:r>
              <a:rPr sz="850" b="0">
                <a:solidFill>
                  <a:srgbClr val="6A6A69"/>
                </a:solidFill>
                <a:latin typeface="Arial"/>
                <a:ea typeface="Microsoft YaHei"/>
              </a:rPr>
              <a:t>mostly</a:t>
            </a:r>
            <a:r>
              <a:rPr sz="850" b="0">
                <a:solidFill>
                  <a:srgbClr val="848383"/>
                </a:solidFill>
                <a:latin typeface="Arial"/>
                <a:ea typeface="Microsoft YaHei"/>
              </a:rPr>
              <a:t> </a:t>
            </a:r>
            <a:r>
              <a:rPr sz="850" b="0">
                <a:solidFill>
                  <a:srgbClr val="797978"/>
                </a:solidFill>
                <a:latin typeface="Arial"/>
                <a:ea typeface="Microsoft YaHei"/>
              </a:rPr>
              <a:t>ATTR</a:t>
            </a:r>
            <a:r>
              <a:rPr sz="850" b="0">
                <a:solidFill>
                  <a:srgbClr val="A1A2A2"/>
                </a:solidFill>
                <a:latin typeface="Arial"/>
                <a:ea typeface="Microsoft YaHei"/>
              </a:rPr>
              <a:t> </a:t>
            </a:r>
            <a:r>
              <a:rPr sz="850" b="0">
                <a:solidFill>
                  <a:srgbClr val="5F6062"/>
                </a:solidFill>
                <a:latin typeface="Arial"/>
                <a:ea typeface="Microsoft YaHei"/>
              </a:rPr>
              <a:t>wild-</a:t>
            </a:r>
            <a:r>
              <a:rPr sz="850" b="0">
                <a:solidFill>
                  <a:srgbClr val="606161"/>
                </a:solidFill>
                <a:latin typeface="Arial"/>
                <a:ea typeface="Microsoft YaHei"/>
              </a:rPr>
              <a:t>type</a:t>
            </a:r>
            <a:r>
              <a:rPr sz="850" b="0">
                <a:solidFill>
                  <a:srgbClr val="656566"/>
                </a:solidFill>
                <a:latin typeface="Arial"/>
                <a:ea typeface="Microsoft YaHei"/>
              </a:rPr>
              <a:t> patients</a:t>
            </a:r>
            <a:r>
              <a:rPr sz="850" b="0">
                <a:solidFill>
                  <a:srgbClr val="A3A2A2"/>
                </a:solidFill>
                <a:latin typeface="Arial"/>
                <a:ea typeface="Microsoft YaHei"/>
              </a:rPr>
              <a:t>,</a:t>
            </a:r>
            <a:r>
              <a:rPr sz="850" b="0">
                <a:solidFill>
                  <a:srgbClr val="686969"/>
                </a:solidFill>
                <a:latin typeface="Arial"/>
                <a:ea typeface="Microsoft YaHei"/>
              </a:rPr>
              <a:t> </a:t>
            </a:r>
            <a:r>
              <a:rPr sz="850" b="0">
                <a:solidFill>
                  <a:srgbClr val="838485"/>
                </a:solidFill>
                <a:latin typeface="Arial"/>
                <a:ea typeface="Microsoft YaHei"/>
              </a:rPr>
              <a:t>with</a:t>
            </a:r>
            <a:r>
              <a:rPr sz="850" b="0">
                <a:solidFill>
                  <a:srgbClr val="636263"/>
                </a:solidFill>
                <a:latin typeface="Arial"/>
                <a:ea typeface="Microsoft YaHei"/>
              </a:rPr>
              <a:t> 7</a:t>
            </a:r>
            <a:r>
              <a:rPr sz="850" b="0">
                <a:solidFill>
                  <a:srgbClr val="A0A0A0"/>
                </a:solidFill>
                <a:latin typeface="Arial"/>
                <a:ea typeface="Microsoft YaHei"/>
              </a:rPr>
              <a:t> </a:t>
            </a:r>
            <a:r>
              <a:rPr sz="850" b="0">
                <a:solidFill>
                  <a:srgbClr val="727272"/>
                </a:solidFill>
                <a:latin typeface="Arial"/>
                <a:ea typeface="Microsoft YaHei"/>
              </a:rPr>
              <a:t>studies</a:t>
            </a:r>
          </a:p>
          <a:p>
            <a:pPr algn="l">
              <a:lnSpc>
                <a:spcPts val="1250"/>
              </a:lnSpc>
              <a:spcBef>
                <a:spcPts val="0"/>
              </a:spcBef>
              <a:spcAft>
                <a:spcPts val="0"/>
              </a:spcAft>
            </a:pPr>
            <a:r>
              <a:rPr sz="850" b="0">
                <a:solidFill>
                  <a:srgbClr val="626062"/>
                </a:solidFill>
                <a:latin typeface="Arial"/>
                <a:ea typeface="Microsoft YaHei"/>
              </a:rPr>
              <a:t>including</a:t>
            </a:r>
            <a:r>
              <a:rPr sz="850" b="0">
                <a:solidFill>
                  <a:srgbClr val="676666"/>
                </a:solidFill>
                <a:latin typeface="Arial"/>
                <a:ea typeface="Microsoft YaHei"/>
              </a:rPr>
              <a:t> some ATTRv patients; </a:t>
            </a:r>
            <a:r>
              <a:rPr sz="850" b="0">
                <a:solidFill>
                  <a:srgbClr val="6F6F70"/>
                </a:solidFill>
                <a:latin typeface="Arial"/>
                <a:ea typeface="Microsoft YaHei"/>
              </a:rPr>
              <a:t>only</a:t>
            </a:r>
            <a:r>
              <a:rPr sz="850" b="0">
                <a:solidFill>
                  <a:srgbClr val="676666"/>
                </a:solidFill>
                <a:latin typeface="Arial"/>
                <a:ea typeface="Microsoft YaHei"/>
              </a:rPr>
              <a:t> </a:t>
            </a:r>
            <a:r>
              <a:rPr sz="850" b="1">
                <a:solidFill>
                  <a:srgbClr val="8B8A8C"/>
                </a:solidFill>
                <a:latin typeface="Arial"/>
                <a:ea typeface="Microsoft YaHei"/>
              </a:rPr>
              <a:t>1</a:t>
            </a:r>
            <a:r>
              <a:rPr sz="850" b="0">
                <a:solidFill>
                  <a:srgbClr val="6B6B6C"/>
                </a:solidFill>
                <a:latin typeface="Arial"/>
                <a:ea typeface="Microsoft YaHei"/>
              </a:rPr>
              <a:t> study</a:t>
            </a:r>
            <a:r>
              <a:rPr sz="850" b="0">
                <a:solidFill>
                  <a:srgbClr val="676666"/>
                </a:solidFill>
                <a:latin typeface="Arial"/>
                <a:ea typeface="Microsoft YaHei"/>
              </a:rPr>
              <a:t> </a:t>
            </a:r>
            <a:r>
              <a:rPr sz="850" b="0">
                <a:solidFill>
                  <a:srgbClr val="5C5D5C"/>
                </a:solidFill>
                <a:latin typeface="Arial"/>
                <a:ea typeface="Microsoft YaHei"/>
              </a:rPr>
              <a:t>included</a:t>
            </a:r>
          </a:p>
          <a:p>
            <a:pPr algn="l">
              <a:lnSpc>
                <a:spcPts val="1250"/>
              </a:lnSpc>
              <a:spcBef>
                <a:spcPts val="0"/>
              </a:spcBef>
              <a:spcAft>
                <a:spcPts val="0"/>
              </a:spcAft>
            </a:pPr>
            <a:r>
              <a:rPr sz="850" b="0">
                <a:solidFill>
                  <a:srgbClr val="7B7C7C"/>
                </a:solidFill>
                <a:latin typeface="Arial"/>
                <a:ea typeface="Microsoft YaHei"/>
              </a:rPr>
              <a:t>AL</a:t>
            </a:r>
            <a:r>
              <a:rPr sz="850" b="0">
                <a:solidFill>
                  <a:srgbClr val="A9ABA9"/>
                </a:solidFill>
                <a:latin typeface="Arial"/>
                <a:ea typeface="Microsoft YaHei"/>
              </a:rPr>
              <a:t> </a:t>
            </a:r>
            <a:r>
              <a:rPr sz="850" b="0">
                <a:solidFill>
                  <a:srgbClr val="656665"/>
                </a:solidFill>
                <a:latin typeface="Arial"/>
                <a:ea typeface="Microsoft YaHei"/>
              </a:rPr>
              <a:t>amyloidosis (58</a:t>
            </a:r>
            <a:r>
              <a:rPr sz="850" b="0">
                <a:solidFill>
                  <a:srgbClr val="474A47"/>
                </a:solidFill>
                <a:latin typeface="Arial"/>
                <a:ea typeface="Microsoft YaHei"/>
              </a:rPr>
              <a:t> </a:t>
            </a:r>
            <a:r>
              <a:rPr sz="850" b="0">
                <a:solidFill>
                  <a:srgbClr val="6B6A6C"/>
                </a:solidFill>
                <a:latin typeface="Arial"/>
                <a:ea typeface="Microsoft YaHei"/>
              </a:rPr>
              <a:t>patients)</a:t>
            </a:r>
          </a:p>
        </p:txBody>
      </p:sp>
      <p:sp>
        <p:nvSpPr>
          <p:cNvPr id="46" name="TextBox 45"/>
          <p:cNvSpPr txBox="1"/>
          <p:nvPr/>
        </p:nvSpPr>
        <p:spPr>
          <a:xfrm>
            <a:off x="8312150" y="1860550"/>
            <a:ext cx="635000" cy="317500"/>
          </a:xfrm>
          <a:prstGeom prst="rect">
            <a:avLst/>
          </a:prstGeom>
          <a:noFill/>
        </p:spPr>
        <p:txBody>
          <a:bodyPr wrap="none" lIns="0" tIns="0" rIns="0" bIns="0" anchor="ctr">
            <a:noAutofit/>
          </a:bodyPr>
          <a:lstStyle/>
          <a:p>
            <a:pPr algn="l">
              <a:lnSpc>
                <a:spcPts val="900"/>
              </a:lnSpc>
              <a:spcBef>
                <a:spcPts val="0"/>
              </a:spcBef>
              <a:spcAft>
                <a:spcPts val="0"/>
              </a:spcAft>
            </a:pPr>
            <a:r>
              <a:rPr sz="700" b="1">
                <a:solidFill>
                  <a:srgbClr val="6F6564"/>
                </a:solidFill>
                <a:latin typeface="Arial"/>
                <a:ea typeface="Microsoft YaHei"/>
              </a:rPr>
              <a:t>CFS</a:t>
            </a:r>
            <a:r>
              <a:rPr sz="700" b="1">
                <a:solidFill>
                  <a:srgbClr val="807778"/>
                </a:solidFill>
                <a:latin typeface="Arial"/>
                <a:ea typeface="Microsoft YaHei"/>
              </a:rPr>
              <a:t> 4-5</a:t>
            </a:r>
            <a:r>
              <a:rPr sz="700" b="1">
                <a:solidFill>
                  <a:srgbClr val="C4B7B6"/>
                </a:solidFill>
                <a:latin typeface="Arial"/>
                <a:ea typeface="Microsoft YaHei"/>
              </a:rPr>
              <a:t>:</a:t>
            </a:r>
            <a:r>
              <a:rPr sz="700" b="1">
                <a:solidFill>
                  <a:srgbClr val="5D5757"/>
                </a:solidFill>
                <a:latin typeface="Arial"/>
                <a:ea typeface="Microsoft YaHei"/>
              </a:rPr>
              <a:t> </a:t>
            </a:r>
            <a:r>
              <a:rPr sz="700" b="1">
                <a:solidFill>
                  <a:srgbClr val="8C8483"/>
                </a:solidFill>
                <a:latin typeface="Arial"/>
                <a:ea typeface="Microsoft YaHei"/>
              </a:rPr>
              <a:t>41</a:t>
            </a:r>
            <a:r>
              <a:rPr sz="700" b="1">
                <a:solidFill>
                  <a:srgbClr val="554D4F"/>
                </a:solidFill>
                <a:latin typeface="Arial"/>
                <a:ea typeface="Microsoft YaHei"/>
              </a:rPr>
              <a:t>.</a:t>
            </a:r>
            <a:r>
              <a:rPr sz="700" b="1">
                <a:solidFill>
                  <a:srgbClr val="847E7B"/>
                </a:solidFill>
                <a:latin typeface="Arial"/>
                <a:ea typeface="Microsoft YaHei"/>
              </a:rPr>
              <a:t>4%</a:t>
            </a:r>
          </a:p>
          <a:p>
            <a:pPr algn="l">
              <a:lnSpc>
                <a:spcPts val="900"/>
              </a:lnSpc>
              <a:spcBef>
                <a:spcPts val="0"/>
              </a:spcBef>
              <a:spcAft>
                <a:spcPts val="0"/>
              </a:spcAft>
            </a:pPr>
            <a:r>
              <a:rPr sz="700" b="1">
                <a:solidFill>
                  <a:srgbClr val="6B6362"/>
                </a:solidFill>
                <a:latin typeface="Arial"/>
                <a:ea typeface="Microsoft YaHei"/>
              </a:rPr>
              <a:t>CFS</a:t>
            </a:r>
            <a:r>
              <a:rPr sz="700" b="1">
                <a:solidFill>
                  <a:srgbClr val="736C6B"/>
                </a:solidFill>
                <a:latin typeface="Arial"/>
                <a:ea typeface="Microsoft YaHei"/>
              </a:rPr>
              <a:t> 6-7</a:t>
            </a:r>
            <a:r>
              <a:rPr sz="700" b="1">
                <a:solidFill>
                  <a:srgbClr val="B1A6A5"/>
                </a:solidFill>
                <a:latin typeface="Arial"/>
                <a:ea typeface="Microsoft YaHei"/>
              </a:rPr>
              <a:t>:</a:t>
            </a:r>
            <a:r>
              <a:rPr sz="700" b="1">
                <a:solidFill>
                  <a:srgbClr val="6E6768"/>
                </a:solidFill>
                <a:latin typeface="Arial"/>
                <a:ea typeface="Microsoft YaHei"/>
              </a:rPr>
              <a:t> 14.7%</a:t>
            </a:r>
          </a:p>
          <a:p>
            <a:pPr algn="l">
              <a:lnSpc>
                <a:spcPts val="900"/>
              </a:lnSpc>
              <a:spcBef>
                <a:spcPts val="0"/>
              </a:spcBef>
              <a:spcAft>
                <a:spcPts val="0"/>
              </a:spcAft>
            </a:pPr>
            <a:r>
              <a:rPr sz="700" b="1">
                <a:solidFill>
                  <a:srgbClr val="6D6667"/>
                </a:solidFill>
                <a:latin typeface="Arial"/>
                <a:ea typeface="Microsoft YaHei"/>
              </a:rPr>
              <a:t>CFS</a:t>
            </a:r>
            <a:r>
              <a:rPr sz="700" b="1">
                <a:solidFill>
                  <a:srgbClr val="736E6D"/>
                </a:solidFill>
                <a:latin typeface="Arial"/>
                <a:ea typeface="Microsoft YaHei"/>
              </a:rPr>
              <a:t> 8</a:t>
            </a:r>
            <a:r>
              <a:rPr sz="700" b="1">
                <a:solidFill>
                  <a:srgbClr val="9C9190"/>
                </a:solidFill>
                <a:latin typeface="Arial"/>
                <a:ea typeface="Microsoft YaHei"/>
              </a:rPr>
              <a:t>-</a:t>
            </a:r>
            <a:r>
              <a:rPr sz="700" b="1">
                <a:solidFill>
                  <a:srgbClr val="797271"/>
                </a:solidFill>
                <a:latin typeface="Arial"/>
                <a:ea typeface="Microsoft YaHei"/>
              </a:rPr>
              <a:t>9:</a:t>
            </a:r>
            <a:r>
              <a:rPr sz="700" b="1">
                <a:solidFill>
                  <a:srgbClr val="BDB9B6"/>
                </a:solidFill>
                <a:latin typeface="Arial"/>
                <a:ea typeface="Microsoft YaHei"/>
              </a:rPr>
              <a:t> </a:t>
            </a:r>
            <a:r>
              <a:rPr sz="700" b="1">
                <a:solidFill>
                  <a:srgbClr val="645B5D"/>
                </a:solidFill>
                <a:latin typeface="Arial"/>
                <a:ea typeface="Microsoft YaHei"/>
              </a:rPr>
              <a:t>1.</a:t>
            </a:r>
            <a:r>
              <a:rPr sz="700" b="1">
                <a:solidFill>
                  <a:srgbClr val="958B8B"/>
                </a:solidFill>
                <a:latin typeface="Arial"/>
                <a:ea typeface="Microsoft YaHei"/>
              </a:rPr>
              <a:t>0%</a:t>
            </a:r>
          </a:p>
        </p:txBody>
      </p:sp>
      <p:sp>
        <p:nvSpPr>
          <p:cNvPr id="47" name="TextBox 46"/>
          <p:cNvSpPr txBox="1"/>
          <p:nvPr/>
        </p:nvSpPr>
        <p:spPr>
          <a:xfrm>
            <a:off x="10801350" y="1860550"/>
            <a:ext cx="1187450" cy="203200"/>
          </a:xfrm>
          <a:prstGeom prst="rect">
            <a:avLst/>
          </a:prstGeom>
          <a:noFill/>
        </p:spPr>
        <p:txBody>
          <a:bodyPr wrap="none" lIns="0" tIns="0" rIns="0" bIns="0" anchor="ctr">
            <a:noAutofit/>
          </a:bodyPr>
          <a:lstStyle/>
          <a:p>
            <a:pPr algn="l">
              <a:lnSpc>
                <a:spcPts val="850"/>
              </a:lnSpc>
              <a:spcBef>
                <a:spcPts val="0"/>
              </a:spcBef>
              <a:spcAft>
                <a:spcPts val="0"/>
              </a:spcAft>
            </a:pPr>
            <a:r>
              <a:rPr sz="650" b="0">
                <a:solidFill>
                  <a:srgbClr val="A9A4A5"/>
                </a:solidFill>
                <a:latin typeface="Arial"/>
                <a:ea typeface="Microsoft YaHei"/>
              </a:rPr>
              <a:t>associated</a:t>
            </a:r>
            <a:r>
              <a:rPr sz="650" b="0">
                <a:solidFill>
                  <a:srgbClr val="FEF3F1"/>
                </a:solidFill>
                <a:latin typeface="Arial"/>
                <a:ea typeface="Microsoft YaHei"/>
              </a:rPr>
              <a:t> </a:t>
            </a:r>
            <a:r>
              <a:rPr sz="650" b="0">
                <a:solidFill>
                  <a:srgbClr val="9B9594"/>
                </a:solidFill>
                <a:latin typeface="Arial"/>
                <a:ea typeface="Microsoft YaHei"/>
              </a:rPr>
              <a:t>with</a:t>
            </a:r>
            <a:r>
              <a:rPr sz="650" b="0">
                <a:solidFill>
                  <a:srgbClr val="F9EDEC"/>
                </a:solidFill>
                <a:latin typeface="Arial"/>
                <a:ea typeface="Microsoft YaHei"/>
              </a:rPr>
              <a:t> </a:t>
            </a:r>
            <a:r>
              <a:rPr sz="650" b="0">
                <a:solidFill>
                  <a:srgbClr val="A49A9A"/>
                </a:solidFill>
                <a:latin typeface="Arial"/>
                <a:ea typeface="Microsoft YaHei"/>
              </a:rPr>
              <a:t>4</a:t>
            </a:r>
            <a:r>
              <a:rPr sz="650" b="0">
                <a:solidFill>
                  <a:srgbClr val="F5E3E2"/>
                </a:solidFill>
                <a:latin typeface="Arial"/>
                <a:ea typeface="Microsoft YaHei"/>
              </a:rPr>
              <a:t>.</a:t>
            </a:r>
            <a:r>
              <a:rPr sz="650" b="0">
                <a:solidFill>
                  <a:srgbClr val="C7BFBD"/>
                </a:solidFill>
                <a:latin typeface="Arial"/>
                <a:ea typeface="Microsoft YaHei"/>
              </a:rPr>
              <a:t>1x</a:t>
            </a:r>
            <a:r>
              <a:rPr sz="650" b="0">
                <a:solidFill>
                  <a:srgbClr val="FAEFEF"/>
                </a:solidFill>
                <a:latin typeface="Arial"/>
                <a:ea typeface="Microsoft YaHei"/>
              </a:rPr>
              <a:t> </a:t>
            </a:r>
            <a:r>
              <a:rPr sz="650" b="0">
                <a:solidFill>
                  <a:srgbClr val="938C8C"/>
                </a:solidFill>
                <a:latin typeface="Arial"/>
                <a:ea typeface="Microsoft YaHei"/>
              </a:rPr>
              <a:t>increased</a:t>
            </a:r>
          </a:p>
          <a:p>
            <a:pPr algn="l">
              <a:lnSpc>
                <a:spcPts val="850"/>
              </a:lnSpc>
              <a:spcBef>
                <a:spcPts val="0"/>
              </a:spcBef>
              <a:spcAft>
                <a:spcPts val="0"/>
              </a:spcAft>
            </a:pPr>
            <a:r>
              <a:rPr sz="650" b="0">
                <a:solidFill>
                  <a:srgbClr val="B8B4B3"/>
                </a:solidFill>
                <a:latin typeface="Arial"/>
                <a:ea typeface="Microsoft YaHei"/>
              </a:rPr>
              <a:t>risk</a:t>
            </a:r>
            <a:r>
              <a:rPr sz="650" b="0">
                <a:solidFill>
                  <a:srgbClr val="ACA6A6"/>
                </a:solidFill>
                <a:latin typeface="Arial"/>
                <a:ea typeface="Microsoft YaHei"/>
              </a:rPr>
              <a:t> </a:t>
            </a:r>
            <a:r>
              <a:rPr sz="650" b="0">
                <a:solidFill>
                  <a:srgbClr val="928A89"/>
                </a:solidFill>
                <a:latin typeface="Arial"/>
                <a:ea typeface="Microsoft YaHei"/>
              </a:rPr>
              <a:t>of</a:t>
            </a:r>
            <a:r>
              <a:rPr sz="650" b="0">
                <a:solidFill>
                  <a:srgbClr val="F7E6E5"/>
                </a:solidFill>
                <a:latin typeface="Arial"/>
                <a:ea typeface="Microsoft YaHei"/>
              </a:rPr>
              <a:t> </a:t>
            </a:r>
            <a:r>
              <a:rPr sz="650" b="0">
                <a:solidFill>
                  <a:srgbClr val="ABA4A3"/>
                </a:solidFill>
                <a:latin typeface="Arial"/>
                <a:ea typeface="Microsoft YaHei"/>
              </a:rPr>
              <a:t>all-</a:t>
            </a:r>
            <a:r>
              <a:rPr sz="650" b="0">
                <a:solidFill>
                  <a:srgbClr val="BBB2B2"/>
                </a:solidFill>
                <a:latin typeface="Arial"/>
                <a:ea typeface="Microsoft YaHei"/>
              </a:rPr>
              <a:t>cause</a:t>
            </a:r>
            <a:r>
              <a:rPr sz="650" b="0">
                <a:solidFill>
                  <a:srgbClr val="F2E7E5"/>
                </a:solidFill>
                <a:latin typeface="Arial"/>
                <a:ea typeface="Microsoft YaHei"/>
              </a:rPr>
              <a:t> </a:t>
            </a:r>
            <a:r>
              <a:rPr sz="650" b="0">
                <a:solidFill>
                  <a:srgbClr val="A8A4A4"/>
                </a:solidFill>
                <a:latin typeface="Arial"/>
                <a:ea typeface="Microsoft YaHei"/>
              </a:rPr>
              <a:t>mortality,</a:t>
            </a:r>
            <a:r>
              <a:rPr sz="650" b="0">
                <a:solidFill>
                  <a:srgbClr val="756F6D"/>
                </a:solidFill>
                <a:latin typeface="Arial"/>
                <a:ea typeface="Microsoft YaHei"/>
              </a:rPr>
              <a:t> even</a:t>
            </a:r>
          </a:p>
        </p:txBody>
      </p:sp>
      <p:sp>
        <p:nvSpPr>
          <p:cNvPr id="48" name="TextBox 47"/>
          <p:cNvSpPr txBox="1"/>
          <p:nvPr/>
        </p:nvSpPr>
        <p:spPr>
          <a:xfrm>
            <a:off x="5492750" y="1866900"/>
            <a:ext cx="508000" cy="196850"/>
          </a:xfrm>
          <a:prstGeom prst="rect">
            <a:avLst/>
          </a:prstGeom>
          <a:noFill/>
        </p:spPr>
        <p:txBody>
          <a:bodyPr wrap="none" lIns="0" tIns="0" rIns="0" bIns="0" anchor="ctr">
            <a:noAutofit/>
          </a:bodyPr>
          <a:lstStyle/>
          <a:p>
            <a:pPr algn="l">
              <a:lnSpc>
                <a:spcPts val="800"/>
              </a:lnSpc>
              <a:spcBef>
                <a:spcPts val="0"/>
              </a:spcBef>
              <a:spcAft>
                <a:spcPts val="0"/>
              </a:spcAft>
            </a:pPr>
            <a:r>
              <a:rPr sz="600" b="1">
                <a:solidFill>
                  <a:srgbClr val="797472"/>
                </a:solidFill>
                <a:latin typeface="Arial"/>
                <a:ea typeface="Microsoft YaHei"/>
              </a:rPr>
              <a:t>retrospective</a:t>
            </a:r>
          </a:p>
          <a:p>
            <a:pPr algn="l">
              <a:lnSpc>
                <a:spcPts val="800"/>
              </a:lnSpc>
              <a:spcBef>
                <a:spcPts val="0"/>
              </a:spcBef>
              <a:spcAft>
                <a:spcPts val="0"/>
              </a:spcAft>
            </a:pPr>
            <a:r>
              <a:rPr sz="600" b="1">
                <a:solidFill>
                  <a:srgbClr val="7A7675"/>
                </a:solidFill>
                <a:latin typeface="Arial"/>
                <a:ea typeface="Microsoft YaHei"/>
              </a:rPr>
              <a:t>Cohort</a:t>
            </a:r>
          </a:p>
        </p:txBody>
      </p:sp>
      <p:sp>
        <p:nvSpPr>
          <p:cNvPr id="49" name="TextBox 48"/>
          <p:cNvSpPr txBox="1"/>
          <p:nvPr/>
        </p:nvSpPr>
        <p:spPr>
          <a:xfrm>
            <a:off x="10801350" y="2203450"/>
            <a:ext cx="241300" cy="95250"/>
          </a:xfrm>
          <a:prstGeom prst="rect">
            <a:avLst/>
          </a:prstGeom>
          <a:noFill/>
        </p:spPr>
        <p:txBody>
          <a:bodyPr wrap="none" lIns="0" tIns="0" rIns="0" bIns="0" anchor="ctr">
            <a:noAutofit/>
          </a:bodyPr>
          <a:lstStyle/>
          <a:p>
            <a:pPr algn="l"/>
            <a:r>
              <a:rPr sz="650" b="1">
                <a:solidFill>
                  <a:srgbClr val="7D7374"/>
                </a:solidFill>
                <a:latin typeface="Arial"/>
                <a:ea typeface="Microsoft YaHei"/>
              </a:rPr>
              <a:t>stage.</a:t>
            </a:r>
          </a:p>
        </p:txBody>
      </p:sp>
      <p:sp>
        <p:nvSpPr>
          <p:cNvPr id="50" name="TextBox 49"/>
          <p:cNvSpPr txBox="1"/>
          <p:nvPr/>
        </p:nvSpPr>
        <p:spPr>
          <a:xfrm>
            <a:off x="4667250" y="2324100"/>
            <a:ext cx="666750" cy="120650"/>
          </a:xfrm>
          <a:prstGeom prst="rect">
            <a:avLst/>
          </a:prstGeom>
          <a:noFill/>
        </p:spPr>
        <p:txBody>
          <a:bodyPr wrap="none" lIns="0" tIns="0" rIns="0" bIns="0" anchor="ctr">
            <a:noAutofit/>
          </a:bodyPr>
          <a:lstStyle/>
          <a:p>
            <a:pPr algn="l"/>
            <a:r>
              <a:rPr sz="650" b="0">
                <a:solidFill>
                  <a:srgbClr val="868584"/>
                </a:solidFill>
                <a:latin typeface="Arial"/>
                <a:ea typeface="Microsoft YaHei"/>
              </a:rPr>
              <a:t>Fumagalli</a:t>
            </a:r>
            <a:r>
              <a:rPr sz="650" b="0">
                <a:solidFill>
                  <a:srgbClr val="787979"/>
                </a:solidFill>
                <a:latin typeface="Arial"/>
                <a:ea typeface="Microsoft YaHei"/>
              </a:rPr>
              <a:t> 202429</a:t>
            </a:r>
          </a:p>
        </p:txBody>
      </p:sp>
      <p:sp>
        <p:nvSpPr>
          <p:cNvPr id="51" name="TextBox 50"/>
          <p:cNvSpPr txBox="1"/>
          <p:nvPr/>
        </p:nvSpPr>
        <p:spPr>
          <a:xfrm>
            <a:off x="7569200" y="2330450"/>
            <a:ext cx="463550" cy="222250"/>
          </a:xfrm>
          <a:prstGeom prst="rect">
            <a:avLst/>
          </a:prstGeom>
          <a:noFill/>
        </p:spPr>
        <p:txBody>
          <a:bodyPr wrap="none" lIns="0" tIns="0" rIns="0" bIns="0" anchor="ctr">
            <a:noAutofit/>
          </a:bodyPr>
          <a:lstStyle/>
          <a:p>
            <a:pPr algn="l">
              <a:lnSpc>
                <a:spcPts val="900"/>
              </a:lnSpc>
              <a:spcBef>
                <a:spcPts val="0"/>
              </a:spcBef>
              <a:spcAft>
                <a:spcPts val="0"/>
              </a:spcAft>
            </a:pPr>
            <a:r>
              <a:rPr sz="600" b="1">
                <a:solidFill>
                  <a:srgbClr val="787878"/>
                </a:solidFill>
                <a:latin typeface="Arial"/>
                <a:ea typeface="Microsoft YaHei"/>
              </a:rPr>
              <a:t>Modified</a:t>
            </a:r>
          </a:p>
          <a:p>
            <a:pPr algn="l">
              <a:lnSpc>
                <a:spcPts val="900"/>
              </a:lnSpc>
              <a:spcBef>
                <a:spcPts val="0"/>
              </a:spcBef>
              <a:spcAft>
                <a:spcPts val="0"/>
              </a:spcAft>
            </a:pPr>
            <a:r>
              <a:rPr sz="600" b="1">
                <a:solidFill>
                  <a:srgbClr val="88898A"/>
                </a:solidFill>
                <a:latin typeface="Arial"/>
                <a:ea typeface="Microsoft YaHei"/>
              </a:rPr>
              <a:t>frailty </a:t>
            </a:r>
            <a:r>
              <a:rPr sz="600" b="1">
                <a:solidFill>
                  <a:srgbClr val="6E6F6F"/>
                </a:solidFill>
                <a:latin typeface="Arial"/>
                <a:ea typeface="Microsoft YaHei"/>
              </a:rPr>
              <a:t>index</a:t>
            </a:r>
          </a:p>
        </p:txBody>
      </p:sp>
      <p:sp>
        <p:nvSpPr>
          <p:cNvPr id="52" name="TextBox 51"/>
          <p:cNvSpPr txBox="1"/>
          <p:nvPr/>
        </p:nvSpPr>
        <p:spPr>
          <a:xfrm>
            <a:off x="8312150" y="2330450"/>
            <a:ext cx="660400" cy="209550"/>
          </a:xfrm>
          <a:prstGeom prst="rect">
            <a:avLst/>
          </a:prstGeom>
          <a:noFill/>
        </p:spPr>
        <p:txBody>
          <a:bodyPr wrap="none" lIns="0" tIns="0" rIns="0" bIns="0" anchor="ctr">
            <a:noAutofit/>
          </a:bodyPr>
          <a:lstStyle/>
          <a:p>
            <a:pPr algn="l">
              <a:lnSpc>
                <a:spcPts val="900"/>
              </a:lnSpc>
              <a:spcBef>
                <a:spcPts val="0"/>
              </a:spcBef>
              <a:spcAft>
                <a:spcPts val="0"/>
              </a:spcAft>
            </a:pPr>
            <a:r>
              <a:rPr sz="650" b="1">
                <a:solidFill>
                  <a:srgbClr val="797878"/>
                </a:solidFill>
                <a:latin typeface="Arial"/>
                <a:ea typeface="Microsoft YaHei"/>
              </a:rPr>
              <a:t>Non-frail:</a:t>
            </a:r>
            <a:r>
              <a:rPr sz="650" b="1">
                <a:solidFill>
                  <a:srgbClr val="7B7C7B"/>
                </a:solidFill>
                <a:latin typeface="Arial"/>
                <a:ea typeface="Microsoft YaHei"/>
              </a:rPr>
              <a:t> 85.5%</a:t>
            </a:r>
          </a:p>
          <a:p>
            <a:pPr algn="l">
              <a:lnSpc>
                <a:spcPts val="900"/>
              </a:lnSpc>
              <a:spcBef>
                <a:spcPts val="0"/>
              </a:spcBef>
              <a:spcAft>
                <a:spcPts val="0"/>
              </a:spcAft>
            </a:pPr>
            <a:r>
              <a:rPr sz="650" b="1">
                <a:solidFill>
                  <a:srgbClr val="7C7B7A"/>
                </a:solidFill>
                <a:latin typeface="Arial"/>
                <a:ea typeface="Microsoft YaHei"/>
              </a:rPr>
              <a:t>Frail</a:t>
            </a:r>
            <a:r>
              <a:rPr sz="650" b="1">
                <a:solidFill>
                  <a:srgbClr val="C3C4C3"/>
                </a:solidFill>
                <a:latin typeface="Arial"/>
                <a:ea typeface="Microsoft YaHei"/>
              </a:rPr>
              <a:t>:</a:t>
            </a:r>
            <a:r>
              <a:rPr sz="650" b="1">
                <a:solidFill>
                  <a:srgbClr val="838282"/>
                </a:solidFill>
                <a:latin typeface="Arial"/>
                <a:ea typeface="Microsoft YaHei"/>
              </a:rPr>
              <a:t> 14.5%</a:t>
            </a:r>
          </a:p>
        </p:txBody>
      </p:sp>
      <p:sp>
        <p:nvSpPr>
          <p:cNvPr id="53" name="TextBox 52"/>
          <p:cNvSpPr txBox="1"/>
          <p:nvPr/>
        </p:nvSpPr>
        <p:spPr>
          <a:xfrm>
            <a:off x="5492750" y="2336800"/>
            <a:ext cx="520700" cy="317500"/>
          </a:xfrm>
          <a:prstGeom prst="rect">
            <a:avLst/>
          </a:prstGeom>
          <a:noFill/>
        </p:spPr>
        <p:txBody>
          <a:bodyPr wrap="none" lIns="0" tIns="0" rIns="0" bIns="0" anchor="ctr">
            <a:noAutofit/>
          </a:bodyPr>
          <a:lstStyle/>
          <a:p>
            <a:pPr algn="l">
              <a:lnSpc>
                <a:spcPts val="950"/>
              </a:lnSpc>
              <a:spcBef>
                <a:spcPts val="0"/>
              </a:spcBef>
              <a:spcAft>
                <a:spcPts val="0"/>
              </a:spcAft>
            </a:pPr>
            <a:r>
              <a:rPr sz="600" b="1">
                <a:solidFill>
                  <a:srgbClr val="7E7D7D"/>
                </a:solidFill>
                <a:latin typeface="Arial"/>
                <a:ea typeface="Microsoft YaHei"/>
              </a:rPr>
              <a:t>Single-center</a:t>
            </a:r>
          </a:p>
          <a:p>
            <a:pPr algn="l">
              <a:lnSpc>
                <a:spcPts val="950"/>
              </a:lnSpc>
              <a:spcBef>
                <a:spcPts val="0"/>
              </a:spcBef>
              <a:spcAft>
                <a:spcPts val="0"/>
              </a:spcAft>
            </a:pPr>
            <a:r>
              <a:rPr sz="600" b="1">
                <a:solidFill>
                  <a:srgbClr val="7D7D7D"/>
                </a:solidFill>
                <a:latin typeface="Arial"/>
                <a:ea typeface="Microsoft YaHei"/>
              </a:rPr>
              <a:t>prospective</a:t>
            </a:r>
          </a:p>
          <a:p>
            <a:pPr algn="l">
              <a:lnSpc>
                <a:spcPts val="950"/>
              </a:lnSpc>
              <a:spcBef>
                <a:spcPts val="0"/>
              </a:spcBef>
              <a:spcAft>
                <a:spcPts val="0"/>
              </a:spcAft>
            </a:pPr>
            <a:r>
              <a:rPr sz="600" b="1">
                <a:solidFill>
                  <a:srgbClr val="7F807E"/>
                </a:solidFill>
                <a:latin typeface="Arial"/>
                <a:ea typeface="Microsoft YaHei"/>
              </a:rPr>
              <a:t>Cohort</a:t>
            </a:r>
          </a:p>
        </p:txBody>
      </p:sp>
      <p:sp>
        <p:nvSpPr>
          <p:cNvPr id="54" name="TextBox 53"/>
          <p:cNvSpPr txBox="1"/>
          <p:nvPr/>
        </p:nvSpPr>
        <p:spPr>
          <a:xfrm>
            <a:off x="6223000" y="2336800"/>
            <a:ext cx="565150" cy="215900"/>
          </a:xfrm>
          <a:prstGeom prst="rect">
            <a:avLst/>
          </a:prstGeom>
          <a:noFill/>
        </p:spPr>
        <p:txBody>
          <a:bodyPr wrap="none" lIns="0" tIns="0" rIns="0" bIns="0" anchor="ctr">
            <a:noAutofit/>
          </a:bodyPr>
          <a:lstStyle/>
          <a:p>
            <a:pPr algn="l">
              <a:lnSpc>
                <a:spcPts val="900"/>
              </a:lnSpc>
              <a:spcBef>
                <a:spcPts val="0"/>
              </a:spcBef>
              <a:spcAft>
                <a:spcPts val="0"/>
              </a:spcAft>
            </a:pPr>
            <a:r>
              <a:rPr sz="750" b="1">
                <a:solidFill>
                  <a:srgbClr val="848383"/>
                </a:solidFill>
                <a:latin typeface="Arial"/>
                <a:ea typeface="Microsoft YaHei"/>
              </a:rPr>
              <a:t>ATTRwt (82%)</a:t>
            </a:r>
          </a:p>
          <a:p>
            <a:pPr algn="l">
              <a:lnSpc>
                <a:spcPts val="900"/>
              </a:lnSpc>
              <a:spcBef>
                <a:spcPts val="0"/>
              </a:spcBef>
              <a:spcAft>
                <a:spcPts val="0"/>
              </a:spcAft>
            </a:pPr>
            <a:r>
              <a:rPr sz="750" b="1">
                <a:solidFill>
                  <a:srgbClr val="7D7D7E"/>
                </a:solidFill>
                <a:latin typeface="Arial"/>
                <a:ea typeface="Microsoft YaHei"/>
              </a:rPr>
              <a:t>ATTRv </a:t>
            </a:r>
            <a:r>
              <a:rPr sz="750" b="1">
                <a:solidFill>
                  <a:srgbClr val="939293"/>
                </a:solidFill>
                <a:latin typeface="Arial"/>
                <a:ea typeface="Microsoft YaHei"/>
              </a:rPr>
              <a:t>(</a:t>
            </a:r>
            <a:r>
              <a:rPr sz="750" b="1">
                <a:solidFill>
                  <a:srgbClr val="676868"/>
                </a:solidFill>
                <a:latin typeface="Arial"/>
                <a:ea typeface="Microsoft YaHei"/>
              </a:rPr>
              <a:t>18</a:t>
            </a:r>
            <a:r>
              <a:rPr sz="750" b="1">
                <a:solidFill>
                  <a:srgbClr val="828483"/>
                </a:solidFill>
                <a:latin typeface="Arial"/>
                <a:ea typeface="Microsoft YaHei"/>
              </a:rPr>
              <a:t>%)</a:t>
            </a:r>
          </a:p>
        </p:txBody>
      </p:sp>
      <p:sp>
        <p:nvSpPr>
          <p:cNvPr id="55" name="TextBox 54"/>
          <p:cNvSpPr txBox="1"/>
          <p:nvPr/>
        </p:nvSpPr>
        <p:spPr>
          <a:xfrm>
            <a:off x="7080250" y="2336800"/>
            <a:ext cx="171450" cy="88900"/>
          </a:xfrm>
          <a:prstGeom prst="rect">
            <a:avLst/>
          </a:prstGeom>
          <a:noFill/>
        </p:spPr>
        <p:txBody>
          <a:bodyPr wrap="none" lIns="0" tIns="0" rIns="0" bIns="0" anchor="ctr">
            <a:noAutofit/>
          </a:bodyPr>
          <a:lstStyle/>
          <a:p>
            <a:pPr algn="l"/>
            <a:r>
              <a:rPr sz="750" b="1">
                <a:solidFill>
                  <a:srgbClr val="888888"/>
                </a:solidFill>
                <a:latin typeface="Arial"/>
                <a:ea typeface="Microsoft YaHei"/>
              </a:rPr>
              <a:t>138</a:t>
            </a:r>
          </a:p>
        </p:txBody>
      </p:sp>
      <p:sp>
        <p:nvSpPr>
          <p:cNvPr id="56" name="TextBox 55"/>
          <p:cNvSpPr txBox="1"/>
          <p:nvPr/>
        </p:nvSpPr>
        <p:spPr>
          <a:xfrm>
            <a:off x="9347200" y="2336800"/>
            <a:ext cx="476250" cy="101600"/>
          </a:xfrm>
          <a:prstGeom prst="rect">
            <a:avLst/>
          </a:prstGeom>
          <a:noFill/>
        </p:spPr>
        <p:txBody>
          <a:bodyPr wrap="none" lIns="0" tIns="0" rIns="0" bIns="0" anchor="ctr">
            <a:noAutofit/>
          </a:bodyPr>
          <a:lstStyle/>
          <a:p>
            <a:pPr algn="l"/>
            <a:r>
              <a:rPr sz="750" b="1">
                <a:solidFill>
                  <a:srgbClr val="818081"/>
                </a:solidFill>
                <a:latin typeface="Arial"/>
                <a:ea typeface="Microsoft YaHei"/>
              </a:rPr>
              <a:t>KCCQ</a:t>
            </a:r>
            <a:r>
              <a:rPr sz="750" b="1">
                <a:solidFill>
                  <a:srgbClr val="787678"/>
                </a:solidFill>
                <a:latin typeface="Arial"/>
                <a:ea typeface="Microsoft YaHei"/>
              </a:rPr>
              <a:t> score</a:t>
            </a:r>
          </a:p>
        </p:txBody>
      </p:sp>
      <p:sp>
        <p:nvSpPr>
          <p:cNvPr id="57" name="TextBox 56"/>
          <p:cNvSpPr txBox="1"/>
          <p:nvPr/>
        </p:nvSpPr>
        <p:spPr>
          <a:xfrm>
            <a:off x="10198100" y="2336800"/>
            <a:ext cx="127000" cy="88900"/>
          </a:xfrm>
          <a:prstGeom prst="rect">
            <a:avLst/>
          </a:prstGeom>
          <a:noFill/>
        </p:spPr>
        <p:txBody>
          <a:bodyPr wrap="none" lIns="0" tIns="0" rIns="0" bIns="0" anchor="ctr">
            <a:noAutofit/>
          </a:bodyPr>
          <a:lstStyle/>
          <a:p>
            <a:pPr algn="l"/>
            <a:r>
              <a:rPr sz="750" b="1">
                <a:solidFill>
                  <a:srgbClr val="6C6C6D"/>
                </a:solidFill>
                <a:latin typeface="Arial"/>
                <a:ea typeface="Microsoft YaHei"/>
              </a:rPr>
              <a:t>24</a:t>
            </a:r>
          </a:p>
        </p:txBody>
      </p:sp>
      <p:sp>
        <p:nvSpPr>
          <p:cNvPr id="58" name="TextBox 57"/>
          <p:cNvSpPr txBox="1"/>
          <p:nvPr/>
        </p:nvSpPr>
        <p:spPr>
          <a:xfrm>
            <a:off x="1270000" y="2362200"/>
            <a:ext cx="3092450" cy="342900"/>
          </a:xfrm>
          <a:prstGeom prst="rect">
            <a:avLst/>
          </a:prstGeom>
          <a:noFill/>
        </p:spPr>
        <p:txBody>
          <a:bodyPr wrap="none" lIns="0" tIns="0" rIns="0" bIns="0" anchor="ctr">
            <a:noAutofit/>
          </a:bodyPr>
          <a:lstStyle/>
          <a:p>
            <a:pPr algn="l">
              <a:lnSpc>
                <a:spcPts val="1750"/>
              </a:lnSpc>
              <a:spcBef>
                <a:spcPts val="0"/>
              </a:spcBef>
              <a:spcAft>
                <a:spcPts val="0"/>
              </a:spcAft>
            </a:pPr>
            <a:r>
              <a:rPr sz="800" b="0">
                <a:solidFill>
                  <a:srgbClr val="666566"/>
                </a:solidFill>
                <a:latin typeface="Arial"/>
                <a:ea typeface="Microsoft YaHei"/>
              </a:rPr>
              <a:t>Mean age </a:t>
            </a:r>
            <a:r>
              <a:rPr sz="800" b="0">
                <a:solidFill>
                  <a:srgbClr val="5C5C5C"/>
                </a:solidFill>
                <a:latin typeface="Arial"/>
                <a:ea typeface="Microsoft YaHei"/>
              </a:rPr>
              <a:t>ranged</a:t>
            </a:r>
            <a:r>
              <a:rPr sz="800" b="0">
                <a:solidFill>
                  <a:srgbClr val="535757"/>
                </a:solidFill>
                <a:latin typeface="Arial"/>
                <a:ea typeface="Microsoft YaHei"/>
              </a:rPr>
              <a:t> </a:t>
            </a:r>
            <a:r>
              <a:rPr sz="800" b="0">
                <a:solidFill>
                  <a:srgbClr val="858585"/>
                </a:solidFill>
                <a:latin typeface="Arial"/>
                <a:ea typeface="Microsoft YaHei"/>
              </a:rPr>
              <a:t>from</a:t>
            </a:r>
            <a:r>
              <a:rPr sz="800" b="0">
                <a:solidFill>
                  <a:srgbClr val="787879"/>
                </a:solidFill>
                <a:latin typeface="Arial"/>
                <a:ea typeface="Microsoft YaHei"/>
              </a:rPr>
              <a:t> 72 </a:t>
            </a:r>
            <a:r>
              <a:rPr sz="800" b="0">
                <a:solidFill>
                  <a:srgbClr val="565555"/>
                </a:solidFill>
                <a:latin typeface="Arial"/>
                <a:ea typeface="Microsoft YaHei"/>
              </a:rPr>
              <a:t>to</a:t>
            </a:r>
            <a:r>
              <a:rPr sz="800" b="0">
                <a:solidFill>
                  <a:srgbClr val="5B5B5C"/>
                </a:solidFill>
                <a:latin typeface="Arial"/>
                <a:ea typeface="Microsoft YaHei"/>
              </a:rPr>
              <a:t> </a:t>
            </a:r>
            <a:r>
              <a:rPr sz="800" b="0">
                <a:solidFill>
                  <a:srgbClr val="5A5959"/>
                </a:solidFill>
                <a:latin typeface="Arial"/>
                <a:ea typeface="Microsoft YaHei"/>
              </a:rPr>
              <a:t>84 years</a:t>
            </a:r>
            <a:r>
              <a:rPr sz="800" b="0">
                <a:solidFill>
                  <a:srgbClr val="848484"/>
                </a:solidFill>
                <a:latin typeface="Arial"/>
                <a:ea typeface="Microsoft YaHei"/>
              </a:rPr>
              <a:t>;</a:t>
            </a:r>
            <a:r>
              <a:rPr sz="800" b="0">
                <a:solidFill>
                  <a:srgbClr val="525150"/>
                </a:solidFill>
                <a:latin typeface="Arial"/>
                <a:ea typeface="Microsoft YaHei"/>
              </a:rPr>
              <a:t> </a:t>
            </a:r>
            <a:r>
              <a:rPr sz="800" b="0">
                <a:solidFill>
                  <a:srgbClr val="797979"/>
                </a:solidFill>
                <a:latin typeface="Arial"/>
                <a:ea typeface="Microsoft YaHei"/>
              </a:rPr>
              <a:t>87.5% </a:t>
            </a:r>
            <a:r>
              <a:rPr sz="800" b="0">
                <a:solidFill>
                  <a:srgbClr val="717171"/>
                </a:solidFill>
                <a:latin typeface="Arial"/>
                <a:ea typeface="Microsoft YaHei"/>
              </a:rPr>
              <a:t>male</a:t>
            </a:r>
          </a:p>
          <a:p>
            <a:pPr algn="l">
              <a:lnSpc>
                <a:spcPts val="1750"/>
              </a:lnSpc>
              <a:spcBef>
                <a:spcPts val="0"/>
              </a:spcBef>
              <a:spcAft>
                <a:spcPts val="0"/>
              </a:spcAft>
            </a:pPr>
            <a:r>
              <a:rPr sz="800" b="0">
                <a:solidFill>
                  <a:srgbClr val="666665"/>
                </a:solidFill>
                <a:latin typeface="Arial"/>
                <a:ea typeface="Microsoft YaHei"/>
              </a:rPr>
              <a:t>Five different frailty</a:t>
            </a:r>
            <a:r>
              <a:rPr sz="800" b="0">
                <a:solidFill>
                  <a:srgbClr val="39393B"/>
                </a:solidFill>
                <a:latin typeface="Arial"/>
                <a:ea typeface="Microsoft YaHei"/>
              </a:rPr>
              <a:t> </a:t>
            </a:r>
            <a:r>
              <a:rPr sz="800" b="0">
                <a:solidFill>
                  <a:srgbClr val="6C6B6C"/>
                </a:solidFill>
                <a:latin typeface="Arial"/>
                <a:ea typeface="Microsoft YaHei"/>
              </a:rPr>
              <a:t>tools</a:t>
            </a:r>
            <a:r>
              <a:rPr sz="800" b="0">
                <a:solidFill>
                  <a:srgbClr val="4C4C4C"/>
                </a:solidFill>
                <a:latin typeface="Arial"/>
                <a:ea typeface="Microsoft YaHei"/>
              </a:rPr>
              <a:t> </a:t>
            </a:r>
            <a:r>
              <a:rPr sz="800" b="0">
                <a:solidFill>
                  <a:srgbClr val="727273"/>
                </a:solidFill>
                <a:latin typeface="Arial"/>
                <a:ea typeface="Microsoft YaHei"/>
              </a:rPr>
              <a:t>used:</a:t>
            </a:r>
            <a:r>
              <a:rPr sz="800" b="0">
                <a:solidFill>
                  <a:srgbClr val="4F4E4E"/>
                </a:solidFill>
                <a:latin typeface="Arial"/>
                <a:ea typeface="Microsoft YaHei"/>
              </a:rPr>
              <a:t> </a:t>
            </a:r>
            <a:r>
              <a:rPr sz="800" b="0">
                <a:solidFill>
                  <a:srgbClr val="6D6D6E"/>
                </a:solidFill>
                <a:latin typeface="Arial"/>
                <a:ea typeface="Microsoft YaHei"/>
              </a:rPr>
              <a:t>Clinical</a:t>
            </a:r>
            <a:r>
              <a:rPr sz="800" b="0">
                <a:solidFill>
                  <a:srgbClr val="4D4E4D"/>
                </a:solidFill>
                <a:latin typeface="Arial"/>
                <a:ea typeface="Microsoft YaHei"/>
              </a:rPr>
              <a:t> </a:t>
            </a:r>
            <a:r>
              <a:rPr sz="800" b="0">
                <a:solidFill>
                  <a:srgbClr val="626262"/>
                </a:solidFill>
                <a:latin typeface="Arial"/>
                <a:ea typeface="Microsoft YaHei"/>
              </a:rPr>
              <a:t>Frailty</a:t>
            </a:r>
            <a:r>
              <a:rPr sz="800" b="0">
                <a:solidFill>
                  <a:srgbClr val="636362"/>
                </a:solidFill>
                <a:latin typeface="Arial"/>
                <a:ea typeface="Microsoft YaHei"/>
              </a:rPr>
              <a:t> Scale (</a:t>
            </a:r>
            <a:r>
              <a:rPr sz="800" b="0">
                <a:solidFill>
                  <a:srgbClr val="5F5E5E"/>
                </a:solidFill>
                <a:latin typeface="Arial"/>
                <a:ea typeface="Microsoft YaHei"/>
              </a:rPr>
              <a:t>CFS</a:t>
            </a:r>
            <a:r>
              <a:rPr sz="800" b="0">
                <a:solidFill>
                  <a:srgbClr val="949598"/>
                </a:solidFill>
                <a:latin typeface="Arial"/>
                <a:ea typeface="Microsoft YaHei"/>
              </a:rPr>
              <a:t>,</a:t>
            </a:r>
          </a:p>
        </p:txBody>
      </p:sp>
      <p:sp>
        <p:nvSpPr>
          <p:cNvPr id="59" name="TextBox 58"/>
          <p:cNvSpPr txBox="1"/>
          <p:nvPr/>
        </p:nvSpPr>
        <p:spPr>
          <a:xfrm>
            <a:off x="10198100" y="2444750"/>
            <a:ext cx="304800" cy="95250"/>
          </a:xfrm>
          <a:prstGeom prst="rect">
            <a:avLst/>
          </a:prstGeom>
          <a:noFill/>
        </p:spPr>
        <p:txBody>
          <a:bodyPr wrap="none" lIns="0" tIns="0" rIns="0" bIns="0" anchor="ctr">
            <a:noAutofit/>
          </a:bodyPr>
          <a:lstStyle/>
          <a:p>
            <a:pPr algn="l"/>
            <a:r>
              <a:rPr sz="800" b="1">
                <a:solidFill>
                  <a:srgbClr val="959595"/>
                </a:solidFill>
                <a:latin typeface="Arial"/>
                <a:ea typeface="Microsoft YaHei"/>
              </a:rPr>
              <a:t>months</a:t>
            </a:r>
          </a:p>
        </p:txBody>
      </p:sp>
      <p:sp>
        <p:nvSpPr>
          <p:cNvPr id="60" name="TextBox 59"/>
          <p:cNvSpPr txBox="1"/>
          <p:nvPr/>
        </p:nvSpPr>
        <p:spPr>
          <a:xfrm>
            <a:off x="10795000" y="2673350"/>
            <a:ext cx="1117600" cy="88900"/>
          </a:xfrm>
          <a:prstGeom prst="rect">
            <a:avLst/>
          </a:prstGeom>
          <a:noFill/>
        </p:spPr>
        <p:txBody>
          <a:bodyPr wrap="none" lIns="0" tIns="0" rIns="0" bIns="0" anchor="ctr">
            <a:noAutofit/>
          </a:bodyPr>
          <a:lstStyle/>
          <a:p>
            <a:pPr algn="l"/>
            <a:r>
              <a:rPr sz="600" b="0">
                <a:solidFill>
                  <a:srgbClr val="7E7E7F"/>
                </a:solidFill>
                <a:latin typeface="Arial"/>
                <a:ea typeface="Microsoft YaHei"/>
              </a:rPr>
              <a:t>of</a:t>
            </a:r>
            <a:r>
              <a:rPr sz="600" b="0">
                <a:solidFill>
                  <a:srgbClr val="9D9C9E"/>
                </a:solidFill>
                <a:latin typeface="Arial"/>
                <a:ea typeface="Microsoft YaHei"/>
              </a:rPr>
              <a:t> </a:t>
            </a:r>
            <a:r>
              <a:rPr sz="600" b="0">
                <a:solidFill>
                  <a:srgbClr val="C2C2C1"/>
                </a:solidFill>
                <a:latin typeface="Arial"/>
                <a:ea typeface="Microsoft YaHei"/>
              </a:rPr>
              <a:t>life</a:t>
            </a:r>
            <a:r>
              <a:rPr sz="600" b="0">
                <a:solidFill>
                  <a:srgbClr val="BABBBA"/>
                </a:solidFill>
                <a:latin typeface="Arial"/>
                <a:ea typeface="Microsoft YaHei"/>
              </a:rPr>
              <a:t> </a:t>
            </a:r>
            <a:r>
              <a:rPr sz="600" b="0">
                <a:solidFill>
                  <a:srgbClr val="D5D6D6"/>
                </a:solidFill>
                <a:latin typeface="Arial"/>
                <a:ea typeface="Microsoft YaHei"/>
              </a:rPr>
              <a:t>in</a:t>
            </a:r>
            <a:r>
              <a:rPr sz="600" b="0">
                <a:solidFill>
                  <a:srgbClr val="B0AFB1"/>
                </a:solidFill>
                <a:latin typeface="Arial"/>
                <a:ea typeface="Microsoft YaHei"/>
              </a:rPr>
              <a:t> </a:t>
            </a:r>
            <a:r>
              <a:rPr sz="600" b="0">
                <a:solidFill>
                  <a:srgbClr val="9B9C9A"/>
                </a:solidFill>
                <a:latin typeface="Arial"/>
                <a:ea typeface="Microsoft YaHei"/>
              </a:rPr>
              <a:t>patients</a:t>
            </a:r>
            <a:r>
              <a:rPr sz="600" b="0">
                <a:solidFill>
                  <a:srgbClr val="878687"/>
                </a:solidFill>
                <a:latin typeface="Arial"/>
                <a:ea typeface="Microsoft YaHei"/>
              </a:rPr>
              <a:t> </a:t>
            </a:r>
            <a:r>
              <a:rPr sz="600" b="0">
                <a:solidFill>
                  <a:srgbClr val="A3A3A3"/>
                </a:solidFill>
                <a:latin typeface="Arial"/>
                <a:ea typeface="Microsoft YaHei"/>
              </a:rPr>
              <a:t>with</a:t>
            </a:r>
            <a:r>
              <a:rPr sz="600" b="0">
                <a:solidFill>
                  <a:srgbClr val="656364"/>
                </a:solidFill>
                <a:latin typeface="Arial"/>
                <a:ea typeface="Microsoft YaHei"/>
              </a:rPr>
              <a:t> </a:t>
            </a:r>
            <a:r>
              <a:rPr sz="600" b="0">
                <a:solidFill>
                  <a:srgbClr val="9B9C9C"/>
                </a:solidFill>
                <a:latin typeface="Arial"/>
                <a:ea typeface="Microsoft YaHei"/>
              </a:rPr>
              <a:t>ATTR</a:t>
            </a:r>
            <a:r>
              <a:rPr sz="600" b="0">
                <a:solidFill>
                  <a:srgbClr val="CFD0D1"/>
                </a:solidFill>
                <a:latin typeface="Arial"/>
                <a:ea typeface="Microsoft YaHei"/>
              </a:rPr>
              <a:t>-</a:t>
            </a:r>
          </a:p>
        </p:txBody>
      </p:sp>
      <p:sp>
        <p:nvSpPr>
          <p:cNvPr id="61" name="TextBox 60"/>
          <p:cNvSpPr txBox="1"/>
          <p:nvPr/>
        </p:nvSpPr>
        <p:spPr>
          <a:xfrm>
            <a:off x="1263650" y="2749550"/>
            <a:ext cx="3105150" cy="463550"/>
          </a:xfrm>
          <a:prstGeom prst="rect">
            <a:avLst/>
          </a:prstGeom>
          <a:noFill/>
        </p:spPr>
        <p:txBody>
          <a:bodyPr wrap="none" lIns="0" tIns="0" rIns="0" bIns="0" anchor="ctr">
            <a:noAutofit/>
          </a:bodyPr>
          <a:lstStyle/>
          <a:p>
            <a:pPr algn="l">
              <a:lnSpc>
                <a:spcPts val="1250"/>
              </a:lnSpc>
              <a:spcBef>
                <a:spcPts val="0"/>
              </a:spcBef>
              <a:spcAft>
                <a:spcPts val="0"/>
              </a:spcAft>
            </a:pPr>
            <a:r>
              <a:rPr sz="800" b="0">
                <a:solidFill>
                  <a:srgbClr val="666767"/>
                </a:solidFill>
                <a:latin typeface="Arial"/>
                <a:ea typeface="Microsoft YaHei"/>
              </a:rPr>
              <a:t>5 </a:t>
            </a:r>
            <a:r>
              <a:rPr sz="800" b="0">
                <a:solidFill>
                  <a:srgbClr val="696B6B"/>
                </a:solidFill>
                <a:latin typeface="Arial"/>
                <a:ea typeface="Microsoft YaHei"/>
              </a:rPr>
              <a:t>studies), </a:t>
            </a:r>
            <a:r>
              <a:rPr sz="800" b="0">
                <a:solidFill>
                  <a:srgbClr val="767775"/>
                </a:solidFill>
                <a:latin typeface="Arial"/>
                <a:ea typeface="Microsoft YaHei"/>
              </a:rPr>
              <a:t>Fried </a:t>
            </a:r>
            <a:r>
              <a:rPr sz="800" b="0">
                <a:solidFill>
                  <a:srgbClr val="69686A"/>
                </a:solidFill>
                <a:latin typeface="Arial"/>
                <a:ea typeface="Microsoft YaHei"/>
              </a:rPr>
              <a:t>Frailty</a:t>
            </a:r>
            <a:r>
              <a:rPr sz="800" b="0">
                <a:solidFill>
                  <a:srgbClr val="6A6B6B"/>
                </a:solidFill>
                <a:latin typeface="Arial"/>
                <a:ea typeface="Microsoft YaHei"/>
              </a:rPr>
              <a:t> </a:t>
            </a:r>
            <a:r>
              <a:rPr sz="800" b="0">
                <a:solidFill>
                  <a:srgbClr val="666565"/>
                </a:solidFill>
                <a:latin typeface="Arial"/>
                <a:ea typeface="Microsoft YaHei"/>
              </a:rPr>
              <a:t>Phenotype</a:t>
            </a:r>
            <a:r>
              <a:rPr sz="800" b="0">
                <a:solidFill>
                  <a:srgbClr val="717271"/>
                </a:solidFill>
                <a:latin typeface="Arial"/>
                <a:ea typeface="Microsoft YaHei"/>
              </a:rPr>
              <a:t> (</a:t>
            </a:r>
            <a:r>
              <a:rPr sz="800" b="0">
                <a:solidFill>
                  <a:srgbClr val="7D7D7C"/>
                </a:solidFill>
                <a:latin typeface="Arial"/>
                <a:ea typeface="Microsoft YaHei"/>
              </a:rPr>
              <a:t>FFP,</a:t>
            </a:r>
            <a:r>
              <a:rPr sz="800" b="0">
                <a:solidFill>
                  <a:srgbClr val="6A6B6B"/>
                </a:solidFill>
                <a:latin typeface="Arial"/>
                <a:ea typeface="Microsoft YaHei"/>
              </a:rPr>
              <a:t> 3 </a:t>
            </a:r>
            <a:r>
              <a:rPr sz="800" b="0">
                <a:solidFill>
                  <a:srgbClr val="727171"/>
                </a:solidFill>
                <a:latin typeface="Arial"/>
                <a:ea typeface="Microsoft YaHei"/>
              </a:rPr>
              <a:t>studies),</a:t>
            </a:r>
          </a:p>
          <a:p>
            <a:pPr algn="l">
              <a:lnSpc>
                <a:spcPts val="1250"/>
              </a:lnSpc>
              <a:spcBef>
                <a:spcPts val="0"/>
              </a:spcBef>
              <a:spcAft>
                <a:spcPts val="0"/>
              </a:spcAft>
            </a:pPr>
            <a:r>
              <a:rPr sz="800" b="0">
                <a:solidFill>
                  <a:srgbClr val="6B6B6B"/>
                </a:solidFill>
                <a:latin typeface="Arial"/>
                <a:ea typeface="Microsoft YaHei"/>
              </a:rPr>
              <a:t>cumulative</a:t>
            </a:r>
            <a:r>
              <a:rPr sz="800" b="0">
                <a:solidFill>
                  <a:srgbClr val="5D5E5D"/>
                </a:solidFill>
                <a:latin typeface="Arial"/>
                <a:ea typeface="Microsoft YaHei"/>
              </a:rPr>
              <a:t> deficit</a:t>
            </a:r>
            <a:r>
              <a:rPr sz="800" b="0">
                <a:solidFill>
                  <a:srgbClr val="969697"/>
                </a:solidFill>
                <a:latin typeface="Arial"/>
                <a:ea typeface="Microsoft YaHei"/>
              </a:rPr>
              <a:t> </a:t>
            </a:r>
            <a:r>
              <a:rPr sz="800" b="0">
                <a:solidFill>
                  <a:srgbClr val="646464"/>
                </a:solidFill>
                <a:latin typeface="Arial"/>
                <a:ea typeface="Microsoft YaHei"/>
              </a:rPr>
              <a:t>frailty</a:t>
            </a:r>
            <a:r>
              <a:rPr sz="800" b="0">
                <a:solidFill>
                  <a:srgbClr val="9EA1A0"/>
                </a:solidFill>
                <a:latin typeface="Arial"/>
                <a:ea typeface="Microsoft YaHei"/>
              </a:rPr>
              <a:t> </a:t>
            </a:r>
            <a:r>
              <a:rPr sz="800" b="0">
                <a:solidFill>
                  <a:srgbClr val="737174"/>
                </a:solidFill>
                <a:latin typeface="Arial"/>
                <a:ea typeface="Microsoft YaHei"/>
              </a:rPr>
              <a:t>index (2 </a:t>
            </a:r>
            <a:r>
              <a:rPr sz="800" b="0">
                <a:solidFill>
                  <a:srgbClr val="646363"/>
                </a:solidFill>
                <a:latin typeface="Arial"/>
                <a:ea typeface="Microsoft YaHei"/>
              </a:rPr>
              <a:t>studies), Geriatric 8 score</a:t>
            </a:r>
          </a:p>
          <a:p>
            <a:pPr algn="l">
              <a:lnSpc>
                <a:spcPts val="1250"/>
              </a:lnSpc>
              <a:spcBef>
                <a:spcPts val="0"/>
              </a:spcBef>
              <a:spcAft>
                <a:spcPts val="0"/>
              </a:spcAft>
            </a:pPr>
            <a:r>
              <a:rPr sz="800" b="0">
                <a:solidFill>
                  <a:srgbClr val="838284"/>
                </a:solidFill>
                <a:latin typeface="Arial"/>
                <a:ea typeface="Microsoft YaHei"/>
              </a:rPr>
              <a:t>(</a:t>
            </a:r>
            <a:r>
              <a:rPr sz="800" b="0">
                <a:solidFill>
                  <a:srgbClr val="666664"/>
                </a:solidFill>
                <a:latin typeface="Arial"/>
                <a:ea typeface="Microsoft YaHei"/>
              </a:rPr>
              <a:t>1 study</a:t>
            </a:r>
            <a:r>
              <a:rPr sz="800" b="0">
                <a:solidFill>
                  <a:srgbClr val="8C8B8C"/>
                </a:solidFill>
                <a:latin typeface="Arial"/>
                <a:ea typeface="Microsoft YaHei"/>
              </a:rPr>
              <a:t>),</a:t>
            </a:r>
            <a:r>
              <a:rPr sz="800" b="0">
                <a:solidFill>
                  <a:srgbClr val="656565"/>
                </a:solidFill>
                <a:latin typeface="Arial"/>
                <a:ea typeface="Microsoft YaHei"/>
              </a:rPr>
              <a:t> ECOG Performance Status (1 </a:t>
            </a:r>
            <a:r>
              <a:rPr sz="800" b="0">
                <a:solidFill>
                  <a:srgbClr val="5E5E5E"/>
                </a:solidFill>
                <a:latin typeface="Arial"/>
                <a:ea typeface="Microsoft YaHei"/>
              </a:rPr>
              <a:t>study</a:t>
            </a:r>
            <a:r>
              <a:rPr sz="800" b="0">
                <a:solidFill>
                  <a:srgbClr val="7B7D7D"/>
                </a:solidFill>
                <a:latin typeface="Arial"/>
                <a:ea typeface="Microsoft YaHei"/>
              </a:rPr>
              <a:t>)</a:t>
            </a:r>
          </a:p>
        </p:txBody>
      </p:sp>
      <p:sp>
        <p:nvSpPr>
          <p:cNvPr id="62" name="TextBox 61"/>
          <p:cNvSpPr txBox="1"/>
          <p:nvPr/>
        </p:nvSpPr>
        <p:spPr>
          <a:xfrm>
            <a:off x="10795000" y="3009900"/>
            <a:ext cx="996950" cy="107950"/>
          </a:xfrm>
          <a:prstGeom prst="rect">
            <a:avLst/>
          </a:prstGeom>
          <a:noFill/>
        </p:spPr>
        <p:txBody>
          <a:bodyPr wrap="none" lIns="0" tIns="0" rIns="0" bIns="0" anchor="ctr">
            <a:noAutofit/>
          </a:bodyPr>
          <a:lstStyle/>
          <a:p>
            <a:pPr algn="l"/>
            <a:r>
              <a:rPr sz="600" b="0">
                <a:solidFill>
                  <a:srgbClr val="9D9C9E"/>
                </a:solidFill>
                <a:latin typeface="Arial"/>
                <a:ea typeface="Microsoft YaHei"/>
              </a:rPr>
              <a:t>with</a:t>
            </a:r>
            <a:r>
              <a:rPr sz="600" b="0">
                <a:solidFill>
                  <a:srgbClr val="929092"/>
                </a:solidFill>
                <a:latin typeface="Arial"/>
                <a:ea typeface="Microsoft YaHei"/>
              </a:rPr>
              <a:t> </a:t>
            </a:r>
            <a:r>
              <a:rPr sz="600" b="0">
                <a:solidFill>
                  <a:srgbClr val="757675"/>
                </a:solidFill>
                <a:latin typeface="Arial"/>
                <a:ea typeface="Microsoft YaHei"/>
              </a:rPr>
              <a:t>poorer</a:t>
            </a:r>
            <a:r>
              <a:rPr sz="600" b="0">
                <a:solidFill>
                  <a:srgbClr val="959495"/>
                </a:solidFill>
                <a:latin typeface="Arial"/>
                <a:ea typeface="Microsoft YaHei"/>
              </a:rPr>
              <a:t> </a:t>
            </a:r>
            <a:r>
              <a:rPr sz="600" b="0">
                <a:solidFill>
                  <a:srgbClr val="818182"/>
                </a:solidFill>
                <a:latin typeface="Arial"/>
                <a:ea typeface="Microsoft YaHei"/>
              </a:rPr>
              <a:t>quality</a:t>
            </a:r>
            <a:r>
              <a:rPr sz="600" b="0">
                <a:solidFill>
                  <a:srgbClr val="727373"/>
                </a:solidFill>
                <a:latin typeface="Arial"/>
                <a:ea typeface="Microsoft YaHei"/>
              </a:rPr>
              <a:t> </a:t>
            </a:r>
            <a:r>
              <a:rPr sz="600" b="0">
                <a:solidFill>
                  <a:srgbClr val="A3A4A5"/>
                </a:solidFill>
                <a:latin typeface="Arial"/>
                <a:ea typeface="Microsoft YaHei"/>
              </a:rPr>
              <a:t>of </a:t>
            </a:r>
            <a:r>
              <a:rPr sz="600" b="0">
                <a:solidFill>
                  <a:srgbClr val="78797A"/>
                </a:solidFill>
                <a:latin typeface="Arial"/>
                <a:ea typeface="Microsoft YaHei"/>
              </a:rPr>
              <a:t>life.</a:t>
            </a:r>
          </a:p>
        </p:txBody>
      </p:sp>
      <p:sp>
        <p:nvSpPr>
          <p:cNvPr id="63" name="TextBox 62"/>
          <p:cNvSpPr txBox="1"/>
          <p:nvPr/>
        </p:nvSpPr>
        <p:spPr>
          <a:xfrm>
            <a:off x="4667250" y="3143250"/>
            <a:ext cx="660400" cy="107950"/>
          </a:xfrm>
          <a:prstGeom prst="rect">
            <a:avLst/>
          </a:prstGeom>
          <a:noFill/>
        </p:spPr>
        <p:txBody>
          <a:bodyPr wrap="none" lIns="0" tIns="0" rIns="0" bIns="0" anchor="ctr">
            <a:noAutofit/>
          </a:bodyPr>
          <a:lstStyle/>
          <a:p>
            <a:pPr algn="l"/>
            <a:r>
              <a:rPr sz="650" b="1">
                <a:solidFill>
                  <a:srgbClr val="787473"/>
                </a:solidFill>
                <a:latin typeface="Arial"/>
                <a:ea typeface="Microsoft YaHei"/>
              </a:rPr>
              <a:t>Broussier 202530</a:t>
            </a:r>
          </a:p>
        </p:txBody>
      </p:sp>
      <p:sp>
        <p:nvSpPr>
          <p:cNvPr id="64" name="TextBox 63"/>
          <p:cNvSpPr txBox="1"/>
          <p:nvPr/>
        </p:nvSpPr>
        <p:spPr>
          <a:xfrm>
            <a:off x="5492750" y="3155950"/>
            <a:ext cx="571500" cy="438150"/>
          </a:xfrm>
          <a:prstGeom prst="rect">
            <a:avLst/>
          </a:prstGeom>
          <a:noFill/>
        </p:spPr>
        <p:txBody>
          <a:bodyPr wrap="none" lIns="0" tIns="0" rIns="0" bIns="0" anchor="ctr">
            <a:noAutofit/>
          </a:bodyPr>
          <a:lstStyle/>
          <a:p>
            <a:pPr algn="l">
              <a:lnSpc>
                <a:spcPts val="900"/>
              </a:lnSpc>
              <a:spcBef>
                <a:spcPts val="0"/>
              </a:spcBef>
              <a:spcAft>
                <a:spcPts val="0"/>
              </a:spcAft>
            </a:pPr>
            <a:r>
              <a:rPr sz="600" b="1">
                <a:solidFill>
                  <a:srgbClr val="7E7878"/>
                </a:solidFill>
                <a:latin typeface="Arial"/>
                <a:ea typeface="Microsoft YaHei"/>
              </a:rPr>
              <a:t>Single-center</a:t>
            </a:r>
          </a:p>
          <a:p>
            <a:pPr algn="l">
              <a:lnSpc>
                <a:spcPts val="900"/>
              </a:lnSpc>
              <a:spcBef>
                <a:spcPts val="0"/>
              </a:spcBef>
              <a:spcAft>
                <a:spcPts val="0"/>
              </a:spcAft>
            </a:pPr>
            <a:r>
              <a:rPr sz="600" b="1">
                <a:solidFill>
                  <a:srgbClr val="787475"/>
                </a:solidFill>
                <a:latin typeface="Arial"/>
                <a:ea typeface="Microsoft YaHei"/>
              </a:rPr>
              <a:t>cross</a:t>
            </a:r>
            <a:r>
              <a:rPr sz="600" b="1">
                <a:solidFill>
                  <a:srgbClr val="8A8483"/>
                </a:solidFill>
                <a:latin typeface="Arial"/>
                <a:ea typeface="Microsoft YaHei"/>
              </a:rPr>
              <a:t>-sectional</a:t>
            </a:r>
          </a:p>
          <a:p>
            <a:pPr algn="l">
              <a:lnSpc>
                <a:spcPts val="900"/>
              </a:lnSpc>
              <a:spcBef>
                <a:spcPts val="0"/>
              </a:spcBef>
              <a:spcAft>
                <a:spcPts val="0"/>
              </a:spcAft>
            </a:pPr>
            <a:r>
              <a:rPr sz="600" b="1">
                <a:solidFill>
                  <a:srgbClr val="7B7776"/>
                </a:solidFill>
                <a:latin typeface="Arial"/>
                <a:ea typeface="Microsoft YaHei"/>
              </a:rPr>
              <a:t>study of</a:t>
            </a:r>
            <a:r>
              <a:rPr sz="600" b="1">
                <a:solidFill>
                  <a:srgbClr val="393535"/>
                </a:solidFill>
                <a:latin typeface="Arial"/>
                <a:ea typeface="Microsoft YaHei"/>
              </a:rPr>
              <a:t> </a:t>
            </a:r>
            <a:r>
              <a:rPr sz="600" b="1">
                <a:solidFill>
                  <a:srgbClr val="6C6566"/>
                </a:solidFill>
                <a:latin typeface="Arial"/>
                <a:ea typeface="Microsoft YaHei"/>
              </a:rPr>
              <a:t>HF</a:t>
            </a:r>
          </a:p>
          <a:p>
            <a:pPr algn="l">
              <a:lnSpc>
                <a:spcPts val="900"/>
              </a:lnSpc>
              <a:spcBef>
                <a:spcPts val="0"/>
              </a:spcBef>
              <a:spcAft>
                <a:spcPts val="0"/>
              </a:spcAft>
            </a:pPr>
            <a:r>
              <a:rPr sz="600" b="1">
                <a:solidFill>
                  <a:srgbClr val="7D7675"/>
                </a:solidFill>
                <a:latin typeface="Arial"/>
                <a:ea typeface="Microsoft YaHei"/>
              </a:rPr>
              <a:t>Patients</a:t>
            </a:r>
          </a:p>
        </p:txBody>
      </p:sp>
      <p:sp>
        <p:nvSpPr>
          <p:cNvPr id="65" name="TextBox 64"/>
          <p:cNvSpPr txBox="1"/>
          <p:nvPr/>
        </p:nvSpPr>
        <p:spPr>
          <a:xfrm>
            <a:off x="6223000" y="3155950"/>
            <a:ext cx="565150" cy="209550"/>
          </a:xfrm>
          <a:prstGeom prst="rect">
            <a:avLst/>
          </a:prstGeom>
          <a:noFill/>
        </p:spPr>
        <p:txBody>
          <a:bodyPr wrap="none" lIns="0" tIns="0" rIns="0" bIns="0" anchor="ctr">
            <a:noAutofit/>
          </a:bodyPr>
          <a:lstStyle/>
          <a:p>
            <a:pPr algn="l">
              <a:lnSpc>
                <a:spcPts val="850"/>
              </a:lnSpc>
              <a:spcBef>
                <a:spcPts val="0"/>
              </a:spcBef>
              <a:spcAft>
                <a:spcPts val="0"/>
              </a:spcAft>
            </a:pPr>
            <a:r>
              <a:rPr sz="750" b="1">
                <a:solidFill>
                  <a:srgbClr val="7F7B79"/>
                </a:solidFill>
                <a:latin typeface="Arial"/>
                <a:ea typeface="Microsoft YaHei"/>
              </a:rPr>
              <a:t>ATTRwt (55%)</a:t>
            </a:r>
          </a:p>
          <a:p>
            <a:pPr algn="l">
              <a:lnSpc>
                <a:spcPts val="850"/>
              </a:lnSpc>
              <a:spcBef>
                <a:spcPts val="0"/>
              </a:spcBef>
              <a:spcAft>
                <a:spcPts val="0"/>
              </a:spcAft>
            </a:pPr>
            <a:r>
              <a:rPr sz="750" b="1">
                <a:solidFill>
                  <a:srgbClr val="7A7574"/>
                </a:solidFill>
                <a:latin typeface="Arial"/>
                <a:ea typeface="Microsoft YaHei"/>
              </a:rPr>
              <a:t>ATTRv </a:t>
            </a:r>
            <a:r>
              <a:rPr sz="750" b="1">
                <a:solidFill>
                  <a:srgbClr val="999492"/>
                </a:solidFill>
                <a:latin typeface="Arial"/>
                <a:ea typeface="Microsoft YaHei"/>
              </a:rPr>
              <a:t>(</a:t>
            </a:r>
            <a:r>
              <a:rPr sz="750" b="1">
                <a:solidFill>
                  <a:srgbClr val="7B7574"/>
                </a:solidFill>
                <a:latin typeface="Arial"/>
                <a:ea typeface="Microsoft YaHei"/>
              </a:rPr>
              <a:t>45%)</a:t>
            </a:r>
          </a:p>
        </p:txBody>
      </p:sp>
      <p:sp>
        <p:nvSpPr>
          <p:cNvPr id="66" name="TextBox 65"/>
          <p:cNvSpPr txBox="1"/>
          <p:nvPr/>
        </p:nvSpPr>
        <p:spPr>
          <a:xfrm>
            <a:off x="7086600" y="3155950"/>
            <a:ext cx="165100" cy="88900"/>
          </a:xfrm>
          <a:prstGeom prst="rect">
            <a:avLst/>
          </a:prstGeom>
          <a:noFill/>
        </p:spPr>
        <p:txBody>
          <a:bodyPr wrap="none" lIns="0" tIns="0" rIns="0" bIns="0" anchor="ctr">
            <a:noAutofit/>
          </a:bodyPr>
          <a:lstStyle/>
          <a:p>
            <a:pPr algn="l"/>
            <a:r>
              <a:rPr sz="750" b="1">
                <a:solidFill>
                  <a:srgbClr val="888484"/>
                </a:solidFill>
                <a:latin typeface="Arial"/>
                <a:ea typeface="Microsoft YaHei"/>
              </a:rPr>
              <a:t>123</a:t>
            </a:r>
          </a:p>
        </p:txBody>
      </p:sp>
      <p:sp>
        <p:nvSpPr>
          <p:cNvPr id="67" name="TextBox 66"/>
          <p:cNvSpPr txBox="1"/>
          <p:nvPr/>
        </p:nvSpPr>
        <p:spPr>
          <a:xfrm>
            <a:off x="7569200" y="3155950"/>
            <a:ext cx="450850" cy="222250"/>
          </a:xfrm>
          <a:prstGeom prst="rect">
            <a:avLst/>
          </a:prstGeom>
          <a:noFill/>
        </p:spPr>
        <p:txBody>
          <a:bodyPr wrap="none" lIns="0" tIns="0" rIns="0" bIns="0" anchor="ctr">
            <a:noAutofit/>
          </a:bodyPr>
          <a:lstStyle/>
          <a:p>
            <a:pPr algn="l">
              <a:lnSpc>
                <a:spcPts val="850"/>
              </a:lnSpc>
              <a:spcBef>
                <a:spcPts val="0"/>
              </a:spcBef>
              <a:spcAft>
                <a:spcPts val="0"/>
              </a:spcAft>
            </a:pPr>
            <a:r>
              <a:rPr sz="600" b="1">
                <a:solidFill>
                  <a:srgbClr val="8E8887"/>
                </a:solidFill>
                <a:latin typeface="Arial"/>
                <a:ea typeface="Microsoft YaHei"/>
              </a:rPr>
              <a:t>Fried</a:t>
            </a:r>
            <a:r>
              <a:rPr sz="600" b="1">
                <a:solidFill>
                  <a:srgbClr val="565150"/>
                </a:solidFill>
                <a:latin typeface="Arial"/>
                <a:ea typeface="Microsoft YaHei"/>
              </a:rPr>
              <a:t> </a:t>
            </a:r>
            <a:r>
              <a:rPr sz="600" b="1">
                <a:solidFill>
                  <a:srgbClr val="777070"/>
                </a:solidFill>
                <a:latin typeface="Arial"/>
                <a:ea typeface="Microsoft YaHei"/>
              </a:rPr>
              <a:t>Frailty</a:t>
            </a:r>
          </a:p>
          <a:p>
            <a:pPr algn="l">
              <a:lnSpc>
                <a:spcPts val="850"/>
              </a:lnSpc>
              <a:spcBef>
                <a:spcPts val="0"/>
              </a:spcBef>
              <a:spcAft>
                <a:spcPts val="0"/>
              </a:spcAft>
            </a:pPr>
            <a:r>
              <a:rPr sz="600" b="1">
                <a:solidFill>
                  <a:srgbClr val="7F7D7C"/>
                </a:solidFill>
                <a:latin typeface="Arial"/>
                <a:ea typeface="Microsoft YaHei"/>
              </a:rPr>
              <a:t>Phenotype</a:t>
            </a:r>
          </a:p>
        </p:txBody>
      </p:sp>
      <p:sp>
        <p:nvSpPr>
          <p:cNvPr id="68" name="TextBox 67"/>
          <p:cNvSpPr txBox="1"/>
          <p:nvPr/>
        </p:nvSpPr>
        <p:spPr>
          <a:xfrm>
            <a:off x="8312150" y="3155950"/>
            <a:ext cx="558800" cy="203200"/>
          </a:xfrm>
          <a:prstGeom prst="rect">
            <a:avLst/>
          </a:prstGeom>
          <a:noFill/>
        </p:spPr>
        <p:txBody>
          <a:bodyPr wrap="none" lIns="0" tIns="0" rIns="0" bIns="0" anchor="ctr">
            <a:noAutofit/>
          </a:bodyPr>
          <a:lstStyle/>
          <a:p>
            <a:pPr algn="l">
              <a:lnSpc>
                <a:spcPts val="900"/>
              </a:lnSpc>
              <a:spcBef>
                <a:spcPts val="0"/>
              </a:spcBef>
              <a:spcAft>
                <a:spcPts val="0"/>
              </a:spcAft>
            </a:pPr>
            <a:r>
              <a:rPr sz="650" b="1">
                <a:solidFill>
                  <a:srgbClr val="797573"/>
                </a:solidFill>
                <a:latin typeface="Arial"/>
                <a:ea typeface="Microsoft YaHei"/>
              </a:rPr>
              <a:t>Not frail:</a:t>
            </a:r>
            <a:r>
              <a:rPr sz="650" b="1">
                <a:solidFill>
                  <a:srgbClr val="7A7671"/>
                </a:solidFill>
                <a:latin typeface="Arial"/>
                <a:ea typeface="Microsoft YaHei"/>
              </a:rPr>
              <a:t> </a:t>
            </a:r>
            <a:r>
              <a:rPr sz="650" b="1">
                <a:solidFill>
                  <a:srgbClr val="868080"/>
                </a:solidFill>
                <a:latin typeface="Arial"/>
                <a:ea typeface="Microsoft YaHei"/>
              </a:rPr>
              <a:t>53%</a:t>
            </a:r>
          </a:p>
          <a:p>
            <a:pPr algn="l">
              <a:lnSpc>
                <a:spcPts val="900"/>
              </a:lnSpc>
              <a:spcBef>
                <a:spcPts val="0"/>
              </a:spcBef>
              <a:spcAft>
                <a:spcPts val="0"/>
              </a:spcAft>
            </a:pPr>
            <a:r>
              <a:rPr sz="650" b="1">
                <a:solidFill>
                  <a:srgbClr val="757071"/>
                </a:solidFill>
                <a:latin typeface="Arial"/>
                <a:ea typeface="Microsoft YaHei"/>
              </a:rPr>
              <a:t>Frail</a:t>
            </a:r>
            <a:r>
              <a:rPr sz="650" b="1">
                <a:solidFill>
                  <a:srgbClr val="BBB4B5"/>
                </a:solidFill>
                <a:latin typeface="Arial"/>
                <a:ea typeface="Microsoft YaHei"/>
              </a:rPr>
              <a:t>:</a:t>
            </a:r>
            <a:r>
              <a:rPr sz="650" b="1">
                <a:solidFill>
                  <a:srgbClr val="867F7F"/>
                </a:solidFill>
                <a:latin typeface="Arial"/>
                <a:ea typeface="Microsoft YaHei"/>
              </a:rPr>
              <a:t> 26%</a:t>
            </a:r>
          </a:p>
        </p:txBody>
      </p:sp>
      <p:sp>
        <p:nvSpPr>
          <p:cNvPr id="69" name="TextBox 68"/>
          <p:cNvSpPr txBox="1"/>
          <p:nvPr/>
        </p:nvSpPr>
        <p:spPr>
          <a:xfrm>
            <a:off x="9347200" y="3155950"/>
            <a:ext cx="685800" cy="101600"/>
          </a:xfrm>
          <a:prstGeom prst="rect">
            <a:avLst/>
          </a:prstGeom>
          <a:noFill/>
        </p:spPr>
        <p:txBody>
          <a:bodyPr wrap="none" lIns="0" tIns="0" rIns="0" bIns="0" anchor="ctr">
            <a:noAutofit/>
          </a:bodyPr>
          <a:lstStyle/>
          <a:p>
            <a:pPr algn="l"/>
            <a:r>
              <a:rPr sz="600" b="1">
                <a:solidFill>
                  <a:srgbClr val="817F7E"/>
                </a:solidFill>
                <a:latin typeface="Arial"/>
                <a:ea typeface="Microsoft YaHei"/>
              </a:rPr>
              <a:t>frailty</a:t>
            </a:r>
            <a:r>
              <a:rPr sz="600" b="1">
                <a:solidFill>
                  <a:srgbClr val="514F4D"/>
                </a:solidFill>
                <a:latin typeface="Arial"/>
                <a:ea typeface="Microsoft YaHei"/>
              </a:rPr>
              <a:t> </a:t>
            </a:r>
            <a:r>
              <a:rPr sz="600" b="1">
                <a:solidFill>
                  <a:srgbClr val="7B7979"/>
                </a:solidFill>
                <a:latin typeface="Arial"/>
                <a:ea typeface="Microsoft YaHei"/>
              </a:rPr>
              <a:t>prevalence</a:t>
            </a:r>
            <a:r>
              <a:rPr sz="600" b="1">
                <a:solidFill>
                  <a:srgbClr val="9F9592"/>
                </a:solidFill>
                <a:latin typeface="Arial"/>
                <a:ea typeface="Microsoft YaHei"/>
              </a:rPr>
              <a:t>,</a:t>
            </a:r>
          </a:p>
        </p:txBody>
      </p:sp>
      <p:sp>
        <p:nvSpPr>
          <p:cNvPr id="70" name="TextBox 69"/>
          <p:cNvSpPr txBox="1"/>
          <p:nvPr/>
        </p:nvSpPr>
        <p:spPr>
          <a:xfrm>
            <a:off x="9340850" y="3270250"/>
            <a:ext cx="330200" cy="101600"/>
          </a:xfrm>
          <a:prstGeom prst="rect">
            <a:avLst/>
          </a:prstGeom>
          <a:noFill/>
        </p:spPr>
        <p:txBody>
          <a:bodyPr wrap="none" lIns="0" tIns="0" rIns="0" bIns="0" anchor="ctr">
            <a:noAutofit/>
          </a:bodyPr>
          <a:lstStyle/>
          <a:p>
            <a:pPr algn="l"/>
            <a:r>
              <a:rPr sz="650" b="1">
                <a:solidFill>
                  <a:srgbClr val="7C7B79"/>
                </a:solidFill>
                <a:latin typeface="Arial"/>
                <a:ea typeface="Microsoft YaHei"/>
              </a:rPr>
              <a:t>Geriatric</a:t>
            </a:r>
          </a:p>
        </p:txBody>
      </p:sp>
      <p:sp>
        <p:nvSpPr>
          <p:cNvPr id="71" name="TextBox 70"/>
          <p:cNvSpPr txBox="1"/>
          <p:nvPr/>
        </p:nvSpPr>
        <p:spPr>
          <a:xfrm>
            <a:off x="8305800" y="3378200"/>
            <a:ext cx="590550" cy="107950"/>
          </a:xfrm>
          <a:prstGeom prst="rect">
            <a:avLst/>
          </a:prstGeom>
          <a:noFill/>
        </p:spPr>
        <p:txBody>
          <a:bodyPr wrap="none" lIns="0" tIns="0" rIns="0" bIns="0" anchor="ctr">
            <a:noAutofit/>
          </a:bodyPr>
          <a:lstStyle/>
          <a:p>
            <a:pPr algn="l"/>
            <a:r>
              <a:rPr sz="650" b="0">
                <a:solidFill>
                  <a:srgbClr val="6D6767"/>
                </a:solidFill>
                <a:latin typeface="Arial"/>
                <a:ea typeface="Microsoft YaHei"/>
              </a:rPr>
              <a:t>Very</a:t>
            </a:r>
            <a:r>
              <a:rPr sz="650" b="0">
                <a:solidFill>
                  <a:srgbClr val="8C8585"/>
                </a:solidFill>
                <a:latin typeface="Arial"/>
                <a:ea typeface="Microsoft YaHei"/>
              </a:rPr>
              <a:t> </a:t>
            </a:r>
            <a:r>
              <a:rPr sz="650" b="0">
                <a:solidFill>
                  <a:srgbClr val="817A7B"/>
                </a:solidFill>
                <a:latin typeface="Arial"/>
                <a:ea typeface="Microsoft YaHei"/>
              </a:rPr>
              <a:t>frail:</a:t>
            </a:r>
            <a:r>
              <a:rPr sz="650" b="0">
                <a:solidFill>
                  <a:srgbClr val="766E6D"/>
                </a:solidFill>
                <a:latin typeface="Arial"/>
                <a:ea typeface="Microsoft YaHei"/>
              </a:rPr>
              <a:t> 21</a:t>
            </a:r>
            <a:r>
              <a:rPr sz="650" b="0">
                <a:solidFill>
                  <a:srgbClr val="878282"/>
                </a:solidFill>
                <a:latin typeface="Arial"/>
                <a:ea typeface="Microsoft YaHei"/>
              </a:rPr>
              <a:t>%</a:t>
            </a:r>
          </a:p>
        </p:txBody>
      </p:sp>
      <p:sp>
        <p:nvSpPr>
          <p:cNvPr id="72" name="TextBox 71"/>
          <p:cNvSpPr txBox="1"/>
          <p:nvPr/>
        </p:nvSpPr>
        <p:spPr>
          <a:xfrm>
            <a:off x="9347200" y="3397250"/>
            <a:ext cx="444500" cy="76200"/>
          </a:xfrm>
          <a:prstGeom prst="rect">
            <a:avLst/>
          </a:prstGeom>
          <a:noFill/>
        </p:spPr>
        <p:txBody>
          <a:bodyPr wrap="none" lIns="0" tIns="0" rIns="0" bIns="0" anchor="ctr">
            <a:noAutofit/>
          </a:bodyPr>
          <a:lstStyle/>
          <a:p>
            <a:pPr algn="l"/>
            <a:r>
              <a:rPr sz="700" b="1">
                <a:solidFill>
                  <a:srgbClr val="726E6D"/>
                </a:solidFill>
                <a:latin typeface="Arial"/>
                <a:ea typeface="Microsoft YaHei"/>
              </a:rPr>
              <a:t>assessment</a:t>
            </a:r>
          </a:p>
        </p:txBody>
      </p:sp>
      <p:sp>
        <p:nvSpPr>
          <p:cNvPr id="73" name="TextBox 72"/>
          <p:cNvSpPr txBox="1"/>
          <p:nvPr/>
        </p:nvSpPr>
        <p:spPr>
          <a:xfrm>
            <a:off x="10795000" y="3492500"/>
            <a:ext cx="1219200" cy="234950"/>
          </a:xfrm>
          <a:prstGeom prst="rect">
            <a:avLst/>
          </a:prstGeom>
          <a:noFill/>
        </p:spPr>
        <p:txBody>
          <a:bodyPr wrap="none" lIns="0" tIns="0" rIns="0" bIns="0" anchor="ctr">
            <a:noAutofit/>
          </a:bodyPr>
          <a:lstStyle/>
          <a:p>
            <a:pPr algn="l">
              <a:lnSpc>
                <a:spcPts val="1150"/>
              </a:lnSpc>
              <a:spcBef>
                <a:spcPts val="0"/>
              </a:spcBef>
              <a:spcAft>
                <a:spcPts val="0"/>
              </a:spcAft>
            </a:pPr>
            <a:r>
              <a:rPr sz="650" b="0">
                <a:solidFill>
                  <a:srgbClr val="777270"/>
                </a:solidFill>
                <a:latin typeface="Arial"/>
                <a:ea typeface="Microsoft YaHei"/>
              </a:rPr>
              <a:t>NYHA</a:t>
            </a:r>
            <a:r>
              <a:rPr sz="650" b="0">
                <a:solidFill>
                  <a:srgbClr val="736C6D"/>
                </a:solidFill>
                <a:latin typeface="Arial"/>
                <a:ea typeface="Microsoft YaHei"/>
              </a:rPr>
              <a:t> </a:t>
            </a:r>
            <a:r>
              <a:rPr sz="650" b="0">
                <a:solidFill>
                  <a:srgbClr val="989694"/>
                </a:solidFill>
                <a:latin typeface="Arial"/>
                <a:ea typeface="Microsoft YaHei"/>
              </a:rPr>
              <a:t>class</a:t>
            </a:r>
            <a:r>
              <a:rPr sz="650" b="0">
                <a:solidFill>
                  <a:srgbClr val="F6EEEB"/>
                </a:solidFill>
                <a:latin typeface="Arial"/>
                <a:ea typeface="Microsoft YaHei"/>
              </a:rPr>
              <a:t> </a:t>
            </a:r>
            <a:r>
              <a:rPr sz="650" b="0">
                <a:solidFill>
                  <a:srgbClr val="A4A2A2"/>
                </a:solidFill>
                <a:latin typeface="Arial"/>
                <a:ea typeface="Microsoft YaHei"/>
              </a:rPr>
              <a:t>and</a:t>
            </a:r>
            <a:r>
              <a:rPr sz="650" b="0">
                <a:solidFill>
                  <a:srgbClr val="756D6E"/>
                </a:solidFill>
                <a:latin typeface="Arial"/>
                <a:ea typeface="Microsoft YaHei"/>
              </a:rPr>
              <a:t> </a:t>
            </a:r>
            <a:r>
              <a:rPr sz="650" b="0">
                <a:solidFill>
                  <a:srgbClr val="7F7575"/>
                </a:solidFill>
                <a:latin typeface="Arial"/>
                <a:ea typeface="Microsoft YaHei"/>
              </a:rPr>
              <a:t>diabetes.</a:t>
            </a:r>
          </a:p>
          <a:p>
            <a:pPr algn="l">
              <a:lnSpc>
                <a:spcPts val="1150"/>
              </a:lnSpc>
              <a:spcBef>
                <a:spcPts val="0"/>
              </a:spcBef>
              <a:spcAft>
                <a:spcPts val="0"/>
              </a:spcAft>
            </a:pPr>
            <a:r>
              <a:rPr sz="650" b="0">
                <a:solidFill>
                  <a:srgbClr val="A0A1A0"/>
                </a:solidFill>
                <a:latin typeface="Arial"/>
                <a:ea typeface="Microsoft YaHei"/>
              </a:rPr>
              <a:t>ATTR-CM</a:t>
            </a:r>
            <a:r>
              <a:rPr sz="650" b="0">
                <a:solidFill>
                  <a:srgbClr val="808180"/>
                </a:solidFill>
                <a:latin typeface="Arial"/>
                <a:ea typeface="Microsoft YaHei"/>
              </a:rPr>
              <a:t> </a:t>
            </a:r>
            <a:r>
              <a:rPr sz="650" b="0">
                <a:solidFill>
                  <a:srgbClr val="908F90"/>
                </a:solidFill>
                <a:latin typeface="Arial"/>
                <a:ea typeface="Microsoft YaHei"/>
              </a:rPr>
              <a:t>associated</a:t>
            </a:r>
            <a:r>
              <a:rPr sz="650" b="0">
                <a:solidFill>
                  <a:srgbClr val="656666"/>
                </a:solidFill>
                <a:latin typeface="Arial"/>
                <a:ea typeface="Microsoft YaHei"/>
              </a:rPr>
              <a:t> </a:t>
            </a:r>
            <a:r>
              <a:rPr sz="650" b="0">
                <a:solidFill>
                  <a:srgbClr val="888989"/>
                </a:solidFill>
                <a:latin typeface="Arial"/>
                <a:ea typeface="Microsoft YaHei"/>
              </a:rPr>
              <a:t>with</a:t>
            </a:r>
            <a:r>
              <a:rPr sz="650" b="0">
                <a:solidFill>
                  <a:srgbClr val="787979"/>
                </a:solidFill>
                <a:latin typeface="Arial"/>
                <a:ea typeface="Microsoft YaHei"/>
              </a:rPr>
              <a:t> </a:t>
            </a:r>
            <a:r>
              <a:rPr sz="650" b="0">
                <a:solidFill>
                  <a:srgbClr val="888788"/>
                </a:solidFill>
                <a:latin typeface="Arial"/>
                <a:ea typeface="Microsoft YaHei"/>
              </a:rPr>
              <a:t>frailty</a:t>
            </a:r>
          </a:p>
        </p:txBody>
      </p:sp>
      <p:sp>
        <p:nvSpPr>
          <p:cNvPr id="74" name="TextBox 73"/>
          <p:cNvSpPr txBox="1"/>
          <p:nvPr/>
        </p:nvSpPr>
        <p:spPr>
          <a:xfrm>
            <a:off x="1098550" y="3556000"/>
            <a:ext cx="1009650" cy="203200"/>
          </a:xfrm>
          <a:prstGeom prst="rect">
            <a:avLst/>
          </a:prstGeom>
          <a:noFill/>
        </p:spPr>
        <p:txBody>
          <a:bodyPr wrap="none" lIns="0" tIns="0" rIns="0" bIns="0" anchor="ctr">
            <a:noAutofit/>
          </a:bodyPr>
          <a:lstStyle/>
          <a:p>
            <a:pPr algn="l"/>
            <a:r>
              <a:rPr sz="1350" b="1">
                <a:solidFill>
                  <a:srgbClr val="B51513"/>
                </a:solidFill>
                <a:latin typeface="Arial"/>
                <a:ea typeface="Microsoft YaHei"/>
              </a:rPr>
              <a:t>Key finding:</a:t>
            </a:r>
          </a:p>
        </p:txBody>
      </p:sp>
      <p:sp>
        <p:nvSpPr>
          <p:cNvPr id="75" name="TextBox 74"/>
          <p:cNvSpPr txBox="1"/>
          <p:nvPr/>
        </p:nvSpPr>
        <p:spPr>
          <a:xfrm>
            <a:off x="387350" y="3568700"/>
            <a:ext cx="368300" cy="298450"/>
          </a:xfrm>
          <a:prstGeom prst="rect">
            <a:avLst/>
          </a:prstGeom>
          <a:noFill/>
        </p:spPr>
        <p:txBody>
          <a:bodyPr wrap="none" lIns="0" tIns="0" rIns="0" bIns="0" anchor="ctr">
            <a:noAutofit/>
          </a:bodyPr>
          <a:lstStyle/>
          <a:p>
            <a:pPr algn="l"/>
            <a:r>
              <a:rPr sz="2500" b="1">
                <a:solidFill>
                  <a:srgbClr val="A90B0A"/>
                </a:solidFill>
                <a:latin typeface="Arial"/>
                <a:ea typeface="Microsoft YaHei"/>
              </a:rPr>
              <a:t>02</a:t>
            </a:r>
          </a:p>
        </p:txBody>
      </p:sp>
      <p:sp>
        <p:nvSpPr>
          <p:cNvPr id="76" name="TextBox 75"/>
          <p:cNvSpPr txBox="1"/>
          <p:nvPr/>
        </p:nvSpPr>
        <p:spPr>
          <a:xfrm>
            <a:off x="4667250" y="3638550"/>
            <a:ext cx="654050" cy="107950"/>
          </a:xfrm>
          <a:prstGeom prst="rect">
            <a:avLst/>
          </a:prstGeom>
          <a:noFill/>
        </p:spPr>
        <p:txBody>
          <a:bodyPr wrap="none" lIns="0" tIns="0" rIns="0" bIns="0" anchor="ctr">
            <a:noAutofit/>
          </a:bodyPr>
          <a:lstStyle/>
          <a:p>
            <a:pPr algn="l"/>
            <a:r>
              <a:rPr sz="700" b="1">
                <a:solidFill>
                  <a:srgbClr val="878788"/>
                </a:solidFill>
                <a:latin typeface="Arial"/>
                <a:ea typeface="Microsoft YaHei"/>
              </a:rPr>
              <a:t>Cazalbou</a:t>
            </a:r>
            <a:r>
              <a:rPr sz="700" b="1">
                <a:solidFill>
                  <a:srgbClr val="A1A1A1"/>
                </a:solidFill>
                <a:latin typeface="Arial"/>
                <a:ea typeface="Microsoft YaHei"/>
              </a:rPr>
              <a:t> </a:t>
            </a:r>
            <a:r>
              <a:rPr sz="700" b="1">
                <a:solidFill>
                  <a:srgbClr val="919292"/>
                </a:solidFill>
                <a:latin typeface="Arial"/>
                <a:ea typeface="Microsoft YaHei"/>
              </a:rPr>
              <a:t>2023</a:t>
            </a:r>
            <a:r>
              <a:rPr sz="700" b="0">
                <a:solidFill>
                  <a:srgbClr val="91BDD5"/>
                </a:solidFill>
                <a:latin typeface="Arial"/>
                <a:ea typeface="Microsoft YaHei"/>
              </a:rPr>
              <a:t>³1</a:t>
            </a:r>
          </a:p>
        </p:txBody>
      </p:sp>
      <p:sp>
        <p:nvSpPr>
          <p:cNvPr id="77" name="TextBox 76"/>
          <p:cNvSpPr txBox="1"/>
          <p:nvPr/>
        </p:nvSpPr>
        <p:spPr>
          <a:xfrm>
            <a:off x="5492750" y="3638550"/>
            <a:ext cx="571500" cy="203200"/>
          </a:xfrm>
          <a:prstGeom prst="rect">
            <a:avLst/>
          </a:prstGeom>
          <a:noFill/>
        </p:spPr>
        <p:txBody>
          <a:bodyPr wrap="none" lIns="0" tIns="0" rIns="0" bIns="0" anchor="ctr">
            <a:noAutofit/>
          </a:bodyPr>
          <a:lstStyle/>
          <a:p>
            <a:pPr algn="l">
              <a:lnSpc>
                <a:spcPts val="900"/>
              </a:lnSpc>
              <a:spcBef>
                <a:spcPts val="0"/>
              </a:spcBef>
              <a:spcAft>
                <a:spcPts val="0"/>
              </a:spcAft>
            </a:pPr>
            <a:r>
              <a:rPr sz="600" b="1">
                <a:solidFill>
                  <a:srgbClr val="99989A"/>
                </a:solidFill>
                <a:latin typeface="Arial"/>
                <a:ea typeface="Microsoft YaHei"/>
              </a:rPr>
              <a:t>Single</a:t>
            </a:r>
            <a:r>
              <a:rPr sz="600" b="1">
                <a:solidFill>
                  <a:srgbClr val="666566"/>
                </a:solidFill>
                <a:latin typeface="Arial"/>
                <a:ea typeface="Microsoft YaHei"/>
              </a:rPr>
              <a:t>-</a:t>
            </a:r>
            <a:r>
              <a:rPr sz="600" b="1">
                <a:solidFill>
                  <a:srgbClr val="7C7E7D"/>
                </a:solidFill>
                <a:latin typeface="Arial"/>
                <a:ea typeface="Microsoft YaHei"/>
              </a:rPr>
              <a:t>center</a:t>
            </a:r>
          </a:p>
          <a:p>
            <a:pPr algn="l">
              <a:lnSpc>
                <a:spcPts val="900"/>
              </a:lnSpc>
              <a:spcBef>
                <a:spcPts val="0"/>
              </a:spcBef>
              <a:spcAft>
                <a:spcPts val="0"/>
              </a:spcAft>
            </a:pPr>
            <a:r>
              <a:rPr sz="600" b="1">
                <a:solidFill>
                  <a:srgbClr val="707071"/>
                </a:solidFill>
                <a:latin typeface="Arial"/>
                <a:ea typeface="Microsoft YaHei"/>
              </a:rPr>
              <a:t>cross</a:t>
            </a:r>
            <a:r>
              <a:rPr sz="600" b="1">
                <a:solidFill>
                  <a:srgbClr val="858585"/>
                </a:solidFill>
                <a:latin typeface="Arial"/>
                <a:ea typeface="Microsoft YaHei"/>
              </a:rPr>
              <a:t>-sectional</a:t>
            </a:r>
          </a:p>
        </p:txBody>
      </p:sp>
      <p:sp>
        <p:nvSpPr>
          <p:cNvPr id="78" name="TextBox 77"/>
          <p:cNvSpPr txBox="1"/>
          <p:nvPr/>
        </p:nvSpPr>
        <p:spPr>
          <a:xfrm>
            <a:off x="6223000" y="3638550"/>
            <a:ext cx="565150" cy="215900"/>
          </a:xfrm>
          <a:prstGeom prst="rect">
            <a:avLst/>
          </a:prstGeom>
          <a:noFill/>
        </p:spPr>
        <p:txBody>
          <a:bodyPr wrap="none" lIns="0" tIns="0" rIns="0" bIns="0" anchor="ctr">
            <a:noAutofit/>
          </a:bodyPr>
          <a:lstStyle/>
          <a:p>
            <a:pPr algn="l">
              <a:lnSpc>
                <a:spcPts val="900"/>
              </a:lnSpc>
              <a:spcBef>
                <a:spcPts val="0"/>
              </a:spcBef>
              <a:spcAft>
                <a:spcPts val="0"/>
              </a:spcAft>
            </a:pPr>
            <a:r>
              <a:rPr sz="750" b="1" dirty="0" err="1">
                <a:solidFill>
                  <a:srgbClr val="848484"/>
                </a:solidFill>
                <a:latin typeface="Arial"/>
                <a:ea typeface="Microsoft YaHei"/>
              </a:rPr>
              <a:t>ATTRwt</a:t>
            </a:r>
            <a:r>
              <a:rPr sz="750" b="1" dirty="0">
                <a:solidFill>
                  <a:srgbClr val="848484"/>
                </a:solidFill>
                <a:latin typeface="Arial"/>
                <a:ea typeface="Microsoft YaHei"/>
              </a:rPr>
              <a:t> (92%)</a:t>
            </a:r>
          </a:p>
          <a:p>
            <a:pPr algn="l">
              <a:lnSpc>
                <a:spcPts val="900"/>
              </a:lnSpc>
              <a:spcBef>
                <a:spcPts val="0"/>
              </a:spcBef>
              <a:spcAft>
                <a:spcPts val="0"/>
              </a:spcAft>
            </a:pPr>
            <a:r>
              <a:rPr sz="750" b="1">
                <a:solidFill>
                  <a:srgbClr val="7A7A7A"/>
                </a:solidFill>
                <a:latin typeface="Arial"/>
                <a:ea typeface="Microsoft YaHei"/>
              </a:rPr>
              <a:t>ATTRv</a:t>
            </a:r>
            <a:r>
              <a:rPr sz="750" b="1" dirty="0">
                <a:solidFill>
                  <a:srgbClr val="7A7A7A"/>
                </a:solidFill>
                <a:latin typeface="Arial"/>
                <a:ea typeface="Microsoft YaHei"/>
              </a:rPr>
              <a:t> (8</a:t>
            </a:r>
            <a:r>
              <a:rPr sz="750" b="1" dirty="0">
                <a:solidFill>
                  <a:srgbClr val="8A8A8A"/>
                </a:solidFill>
                <a:latin typeface="Arial"/>
                <a:ea typeface="Microsoft YaHei"/>
              </a:rPr>
              <a:t>%)</a:t>
            </a:r>
          </a:p>
        </p:txBody>
      </p:sp>
      <p:sp>
        <p:nvSpPr>
          <p:cNvPr id="79" name="TextBox 78"/>
          <p:cNvSpPr txBox="1"/>
          <p:nvPr/>
        </p:nvSpPr>
        <p:spPr>
          <a:xfrm>
            <a:off x="7080250" y="3638550"/>
            <a:ext cx="120650" cy="88900"/>
          </a:xfrm>
          <a:prstGeom prst="rect">
            <a:avLst/>
          </a:prstGeom>
          <a:noFill/>
        </p:spPr>
        <p:txBody>
          <a:bodyPr wrap="none" lIns="0" tIns="0" rIns="0" bIns="0" anchor="ctr">
            <a:noAutofit/>
          </a:bodyPr>
          <a:lstStyle/>
          <a:p>
            <a:pPr algn="l"/>
            <a:r>
              <a:rPr sz="750" b="1">
                <a:solidFill>
                  <a:srgbClr val="8B8B8A"/>
                </a:solidFill>
                <a:latin typeface="Arial"/>
                <a:ea typeface="Microsoft YaHei"/>
              </a:rPr>
              <a:t>52</a:t>
            </a:r>
          </a:p>
        </p:txBody>
      </p:sp>
      <p:sp>
        <p:nvSpPr>
          <p:cNvPr id="80" name="TextBox 79"/>
          <p:cNvSpPr txBox="1"/>
          <p:nvPr/>
        </p:nvSpPr>
        <p:spPr>
          <a:xfrm>
            <a:off x="7569200" y="3638550"/>
            <a:ext cx="419100" cy="203200"/>
          </a:xfrm>
          <a:prstGeom prst="rect">
            <a:avLst/>
          </a:prstGeom>
          <a:noFill/>
        </p:spPr>
        <p:txBody>
          <a:bodyPr wrap="none" lIns="0" tIns="0" rIns="0" bIns="0" anchor="ctr">
            <a:noAutofit/>
          </a:bodyPr>
          <a:lstStyle/>
          <a:p>
            <a:pPr algn="l">
              <a:lnSpc>
                <a:spcPts val="1000"/>
              </a:lnSpc>
              <a:spcBef>
                <a:spcPts val="0"/>
              </a:spcBef>
              <a:spcAft>
                <a:spcPts val="0"/>
              </a:spcAft>
            </a:pPr>
            <a:r>
              <a:rPr sz="600" b="1">
                <a:solidFill>
                  <a:srgbClr val="7D7D7D"/>
                </a:solidFill>
                <a:latin typeface="Arial"/>
                <a:ea typeface="Microsoft YaHei"/>
              </a:rPr>
              <a:t>Geriatric 8</a:t>
            </a:r>
          </a:p>
          <a:p>
            <a:pPr algn="l">
              <a:lnSpc>
                <a:spcPts val="1000"/>
              </a:lnSpc>
              <a:spcBef>
                <a:spcPts val="0"/>
              </a:spcBef>
              <a:spcAft>
                <a:spcPts val="0"/>
              </a:spcAft>
            </a:pPr>
            <a:r>
              <a:rPr sz="600" b="1">
                <a:solidFill>
                  <a:srgbClr val="7E7F7F"/>
                </a:solidFill>
                <a:latin typeface="Arial"/>
                <a:ea typeface="Microsoft YaHei"/>
              </a:rPr>
              <a:t>score</a:t>
            </a:r>
          </a:p>
        </p:txBody>
      </p:sp>
      <p:sp>
        <p:nvSpPr>
          <p:cNvPr id="81" name="TextBox 80"/>
          <p:cNvSpPr txBox="1"/>
          <p:nvPr/>
        </p:nvSpPr>
        <p:spPr>
          <a:xfrm>
            <a:off x="8312150" y="3638550"/>
            <a:ext cx="577850" cy="203200"/>
          </a:xfrm>
          <a:prstGeom prst="rect">
            <a:avLst/>
          </a:prstGeom>
          <a:noFill/>
        </p:spPr>
        <p:txBody>
          <a:bodyPr wrap="none" lIns="0" tIns="0" rIns="0" bIns="0" anchor="ctr">
            <a:noAutofit/>
          </a:bodyPr>
          <a:lstStyle/>
          <a:p>
            <a:pPr algn="l">
              <a:lnSpc>
                <a:spcPts val="900"/>
              </a:lnSpc>
              <a:spcBef>
                <a:spcPts val="0"/>
              </a:spcBef>
              <a:spcAft>
                <a:spcPts val="0"/>
              </a:spcAft>
            </a:pPr>
            <a:r>
              <a:rPr sz="650" b="1">
                <a:solidFill>
                  <a:srgbClr val="686868"/>
                </a:solidFill>
                <a:latin typeface="Arial"/>
                <a:ea typeface="Microsoft YaHei"/>
              </a:rPr>
              <a:t>Non-</a:t>
            </a:r>
            <a:r>
              <a:rPr sz="650" b="1">
                <a:solidFill>
                  <a:srgbClr val="8D8D8D"/>
                </a:solidFill>
                <a:latin typeface="Arial"/>
                <a:ea typeface="Microsoft YaHei"/>
              </a:rPr>
              <a:t>frail:</a:t>
            </a:r>
            <a:r>
              <a:rPr sz="650" b="1">
                <a:solidFill>
                  <a:srgbClr val="6C6C6D"/>
                </a:solidFill>
                <a:latin typeface="Arial"/>
                <a:ea typeface="Microsoft YaHei"/>
              </a:rPr>
              <a:t> </a:t>
            </a:r>
            <a:r>
              <a:rPr sz="650" b="1">
                <a:solidFill>
                  <a:srgbClr val="78777A"/>
                </a:solidFill>
                <a:latin typeface="Arial"/>
                <a:ea typeface="Microsoft YaHei"/>
              </a:rPr>
              <a:t>48%</a:t>
            </a:r>
          </a:p>
          <a:p>
            <a:pPr algn="l">
              <a:lnSpc>
                <a:spcPts val="900"/>
              </a:lnSpc>
              <a:spcBef>
                <a:spcPts val="0"/>
              </a:spcBef>
              <a:spcAft>
                <a:spcPts val="0"/>
              </a:spcAft>
            </a:pPr>
            <a:r>
              <a:rPr sz="650" b="1">
                <a:solidFill>
                  <a:srgbClr val="7F8083"/>
                </a:solidFill>
                <a:latin typeface="Arial"/>
                <a:ea typeface="Microsoft YaHei"/>
              </a:rPr>
              <a:t>Frail</a:t>
            </a:r>
            <a:r>
              <a:rPr sz="650" b="1">
                <a:solidFill>
                  <a:srgbClr val="7E7F7F"/>
                </a:solidFill>
                <a:latin typeface="Arial"/>
                <a:ea typeface="Microsoft YaHei"/>
              </a:rPr>
              <a:t>: 52%</a:t>
            </a:r>
          </a:p>
        </p:txBody>
      </p:sp>
      <p:sp>
        <p:nvSpPr>
          <p:cNvPr id="82" name="TextBox 81"/>
          <p:cNvSpPr txBox="1"/>
          <p:nvPr/>
        </p:nvSpPr>
        <p:spPr>
          <a:xfrm>
            <a:off x="9347200" y="3638550"/>
            <a:ext cx="488950" cy="88900"/>
          </a:xfrm>
          <a:prstGeom prst="rect">
            <a:avLst/>
          </a:prstGeom>
          <a:noFill/>
        </p:spPr>
        <p:txBody>
          <a:bodyPr wrap="none" lIns="0" tIns="0" rIns="0" bIns="0" anchor="ctr">
            <a:noAutofit/>
          </a:bodyPr>
          <a:lstStyle/>
          <a:p>
            <a:pPr algn="l"/>
            <a:r>
              <a:rPr sz="700" b="1">
                <a:solidFill>
                  <a:srgbClr val="7A7878"/>
                </a:solidFill>
                <a:latin typeface="Arial"/>
                <a:ea typeface="Microsoft YaHei"/>
              </a:rPr>
              <a:t>NYHA</a:t>
            </a:r>
            <a:r>
              <a:rPr sz="700" b="1">
                <a:solidFill>
                  <a:srgbClr val="828281"/>
                </a:solidFill>
                <a:latin typeface="Arial"/>
                <a:ea typeface="Microsoft YaHei"/>
              </a:rPr>
              <a:t> score</a:t>
            </a:r>
            <a:r>
              <a:rPr sz="700" b="1">
                <a:solidFill>
                  <a:srgbClr val="9A9B9B"/>
                </a:solidFill>
                <a:latin typeface="Arial"/>
                <a:ea typeface="Microsoft YaHei"/>
              </a:rPr>
              <a:t>,</a:t>
            </a:r>
          </a:p>
        </p:txBody>
      </p:sp>
      <p:sp>
        <p:nvSpPr>
          <p:cNvPr id="83" name="TextBox 82"/>
          <p:cNvSpPr txBox="1"/>
          <p:nvPr/>
        </p:nvSpPr>
        <p:spPr>
          <a:xfrm>
            <a:off x="1270000" y="3803650"/>
            <a:ext cx="2787650" cy="114300"/>
          </a:xfrm>
          <a:prstGeom prst="rect">
            <a:avLst/>
          </a:prstGeom>
          <a:noFill/>
        </p:spPr>
        <p:txBody>
          <a:bodyPr wrap="none" lIns="0" tIns="0" rIns="0" bIns="0" anchor="ctr">
            <a:noAutofit/>
          </a:bodyPr>
          <a:lstStyle/>
          <a:p>
            <a:pPr algn="l"/>
            <a:r>
              <a:rPr sz="850" b="0">
                <a:solidFill>
                  <a:srgbClr val="5F5F5F"/>
                </a:solidFill>
                <a:latin typeface="Arial"/>
                <a:ea typeface="Microsoft YaHei"/>
              </a:rPr>
              <a:t>Pooled </a:t>
            </a:r>
            <a:r>
              <a:rPr sz="850" b="0">
                <a:solidFill>
                  <a:srgbClr val="7D7B7D"/>
                </a:solidFill>
                <a:latin typeface="Arial"/>
                <a:ea typeface="Microsoft YaHei"/>
              </a:rPr>
              <a:t>frailty</a:t>
            </a:r>
            <a:r>
              <a:rPr sz="850" b="0">
                <a:solidFill>
                  <a:srgbClr val="5F5F5F"/>
                </a:solidFill>
                <a:latin typeface="Arial"/>
                <a:ea typeface="Microsoft YaHei"/>
              </a:rPr>
              <a:t> </a:t>
            </a:r>
            <a:r>
              <a:rPr sz="850" b="0">
                <a:solidFill>
                  <a:srgbClr val="5C5D5D"/>
                </a:solidFill>
                <a:latin typeface="Arial"/>
                <a:ea typeface="Microsoft YaHei"/>
              </a:rPr>
              <a:t>prevalence:</a:t>
            </a:r>
            <a:r>
              <a:rPr sz="850" b="0">
                <a:solidFill>
                  <a:srgbClr val="5F5F5F"/>
                </a:solidFill>
                <a:latin typeface="Arial"/>
                <a:ea typeface="Microsoft YaHei"/>
              </a:rPr>
              <a:t> 33.9% (826</a:t>
            </a:r>
            <a:r>
              <a:rPr sz="850" b="0">
                <a:solidFill>
                  <a:srgbClr val="8A8A8A"/>
                </a:solidFill>
                <a:latin typeface="Arial"/>
                <a:ea typeface="Microsoft YaHei"/>
              </a:rPr>
              <a:t>/</a:t>
            </a:r>
            <a:r>
              <a:rPr sz="850" b="0">
                <a:solidFill>
                  <a:srgbClr val="5F5F5F"/>
                </a:solidFill>
                <a:latin typeface="Arial"/>
                <a:ea typeface="Microsoft YaHei"/>
              </a:rPr>
              <a:t>2435 patients</a:t>
            </a:r>
          </a:p>
        </p:txBody>
      </p:sp>
      <p:sp>
        <p:nvSpPr>
          <p:cNvPr id="84" name="TextBox 83"/>
          <p:cNvSpPr txBox="1"/>
          <p:nvPr/>
        </p:nvSpPr>
        <p:spPr>
          <a:xfrm>
            <a:off x="1263650" y="3962400"/>
            <a:ext cx="958850" cy="120650"/>
          </a:xfrm>
          <a:prstGeom prst="rect">
            <a:avLst/>
          </a:prstGeom>
          <a:noFill/>
        </p:spPr>
        <p:txBody>
          <a:bodyPr wrap="none" lIns="0" tIns="0" rIns="0" bIns="0" anchor="ctr">
            <a:noAutofit/>
          </a:bodyPr>
          <a:lstStyle/>
          <a:p>
            <a:pPr algn="l"/>
            <a:r>
              <a:rPr sz="850" b="0">
                <a:solidFill>
                  <a:srgbClr val="6F6F6F"/>
                </a:solidFill>
                <a:latin typeface="Arial"/>
                <a:ea typeface="Microsoft YaHei"/>
              </a:rPr>
              <a:t>classified as </a:t>
            </a:r>
            <a:r>
              <a:rPr sz="850" b="0">
                <a:solidFill>
                  <a:srgbClr val="727372"/>
                </a:solidFill>
                <a:latin typeface="Arial"/>
                <a:ea typeface="Microsoft YaHei"/>
              </a:rPr>
              <a:t>frail)</a:t>
            </a:r>
          </a:p>
        </p:txBody>
      </p:sp>
      <p:sp>
        <p:nvSpPr>
          <p:cNvPr id="85" name="TextBox 84"/>
          <p:cNvSpPr txBox="1"/>
          <p:nvPr/>
        </p:nvSpPr>
        <p:spPr>
          <a:xfrm>
            <a:off x="5492750" y="3975100"/>
            <a:ext cx="476250" cy="101600"/>
          </a:xfrm>
          <a:prstGeom prst="rect">
            <a:avLst/>
          </a:prstGeom>
          <a:noFill/>
        </p:spPr>
        <p:txBody>
          <a:bodyPr wrap="none" lIns="0" tIns="0" rIns="0" bIns="0" anchor="ctr">
            <a:noAutofit/>
          </a:bodyPr>
          <a:lstStyle/>
          <a:p>
            <a:pPr algn="l"/>
            <a:r>
              <a:rPr sz="700" b="1">
                <a:solidFill>
                  <a:srgbClr val="828183"/>
                </a:solidFill>
                <a:latin typeface="Arial"/>
                <a:ea typeface="Microsoft YaHei"/>
              </a:rPr>
              <a:t>CM patients</a:t>
            </a:r>
          </a:p>
        </p:txBody>
      </p:sp>
      <p:sp>
        <p:nvSpPr>
          <p:cNvPr id="86" name="TextBox 85"/>
          <p:cNvSpPr txBox="1"/>
          <p:nvPr/>
        </p:nvSpPr>
        <p:spPr>
          <a:xfrm>
            <a:off x="9340850" y="3975100"/>
            <a:ext cx="565150" cy="107950"/>
          </a:xfrm>
          <a:prstGeom prst="rect">
            <a:avLst/>
          </a:prstGeom>
          <a:noFill/>
        </p:spPr>
        <p:txBody>
          <a:bodyPr wrap="none" lIns="0" tIns="0" rIns="0" bIns="0" anchor="ctr">
            <a:noAutofit/>
          </a:bodyPr>
          <a:lstStyle/>
          <a:p>
            <a:pPr algn="l"/>
            <a:r>
              <a:rPr sz="650" b="1">
                <a:solidFill>
                  <a:srgbClr val="777779"/>
                </a:solidFill>
                <a:latin typeface="Arial"/>
                <a:ea typeface="Microsoft YaHei"/>
              </a:rPr>
              <a:t>Gillmore</a:t>
            </a:r>
            <a:r>
              <a:rPr sz="650" b="1">
                <a:solidFill>
                  <a:srgbClr val="7D7C7B"/>
                </a:solidFill>
                <a:latin typeface="Arial"/>
                <a:ea typeface="Microsoft YaHei"/>
              </a:rPr>
              <a:t> stage</a:t>
            </a:r>
          </a:p>
        </p:txBody>
      </p:sp>
      <p:sp>
        <p:nvSpPr>
          <p:cNvPr id="87" name="TextBox 86"/>
          <p:cNvSpPr txBox="1"/>
          <p:nvPr/>
        </p:nvSpPr>
        <p:spPr>
          <a:xfrm>
            <a:off x="10795000" y="3975100"/>
            <a:ext cx="990600" cy="95250"/>
          </a:xfrm>
          <a:prstGeom prst="rect">
            <a:avLst/>
          </a:prstGeom>
          <a:noFill/>
        </p:spPr>
        <p:txBody>
          <a:bodyPr wrap="none" lIns="0" tIns="0" rIns="0" bIns="0" anchor="ctr">
            <a:noAutofit/>
          </a:bodyPr>
          <a:lstStyle/>
          <a:p>
            <a:pPr algn="l"/>
            <a:r>
              <a:rPr sz="600" b="0">
                <a:solidFill>
                  <a:srgbClr val="848684"/>
                </a:solidFill>
                <a:latin typeface="Arial"/>
                <a:ea typeface="Microsoft YaHei"/>
              </a:rPr>
              <a:t>without </a:t>
            </a:r>
            <a:r>
              <a:rPr sz="600" b="0">
                <a:solidFill>
                  <a:srgbClr val="AAABAD"/>
                </a:solidFill>
                <a:latin typeface="Arial"/>
                <a:ea typeface="Microsoft YaHei"/>
              </a:rPr>
              <a:t>frailty</a:t>
            </a:r>
            <a:r>
              <a:rPr sz="600" b="0">
                <a:solidFill>
                  <a:srgbClr val="C2C2C2"/>
                </a:solidFill>
                <a:latin typeface="Arial"/>
                <a:ea typeface="Microsoft YaHei"/>
              </a:rPr>
              <a:t> </a:t>
            </a:r>
            <a:r>
              <a:rPr sz="600" b="0">
                <a:solidFill>
                  <a:srgbClr val="919092"/>
                </a:solidFill>
                <a:latin typeface="Arial"/>
                <a:ea typeface="Microsoft YaHei"/>
              </a:rPr>
              <a:t>had</a:t>
            </a:r>
            <a:r>
              <a:rPr sz="600" b="0">
                <a:solidFill>
                  <a:srgbClr val="FCFCFC"/>
                </a:solidFill>
                <a:latin typeface="Arial"/>
                <a:ea typeface="Microsoft YaHei"/>
              </a:rPr>
              <a:t> </a:t>
            </a:r>
            <a:r>
              <a:rPr sz="600" b="0">
                <a:solidFill>
                  <a:srgbClr val="9C9B9C"/>
                </a:solidFill>
                <a:latin typeface="Arial"/>
                <a:ea typeface="Microsoft YaHei"/>
              </a:rPr>
              <a:t>similar</a:t>
            </a:r>
          </a:p>
        </p:txBody>
      </p:sp>
      <p:sp>
        <p:nvSpPr>
          <p:cNvPr id="88" name="TextBox 87"/>
          <p:cNvSpPr txBox="1"/>
          <p:nvPr/>
        </p:nvSpPr>
        <p:spPr>
          <a:xfrm>
            <a:off x="10801350" y="4089400"/>
            <a:ext cx="1117600" cy="88900"/>
          </a:xfrm>
          <a:prstGeom prst="rect">
            <a:avLst/>
          </a:prstGeom>
          <a:noFill/>
        </p:spPr>
        <p:txBody>
          <a:bodyPr wrap="none" lIns="0" tIns="0" rIns="0" bIns="0" anchor="ctr">
            <a:noAutofit/>
          </a:bodyPr>
          <a:lstStyle/>
          <a:p>
            <a:pPr algn="l"/>
            <a:r>
              <a:rPr sz="600" b="0">
                <a:solidFill>
                  <a:srgbClr val="A8A9A9"/>
                </a:solidFill>
                <a:latin typeface="Arial"/>
                <a:ea typeface="Microsoft YaHei"/>
              </a:rPr>
              <a:t>functional</a:t>
            </a:r>
            <a:r>
              <a:rPr sz="600" b="0">
                <a:solidFill>
                  <a:srgbClr val="F5F6F6"/>
                </a:solidFill>
                <a:latin typeface="Arial"/>
                <a:ea typeface="Microsoft YaHei"/>
              </a:rPr>
              <a:t> </a:t>
            </a:r>
            <a:r>
              <a:rPr sz="600" b="0">
                <a:solidFill>
                  <a:srgbClr val="A1A2A1"/>
                </a:solidFill>
                <a:latin typeface="Arial"/>
                <a:ea typeface="Microsoft YaHei"/>
              </a:rPr>
              <a:t>capacities</a:t>
            </a:r>
            <a:r>
              <a:rPr sz="600" b="0">
                <a:solidFill>
                  <a:srgbClr val="8F8D8E"/>
                </a:solidFill>
                <a:latin typeface="Arial"/>
                <a:ea typeface="Microsoft YaHei"/>
              </a:rPr>
              <a:t> assessed</a:t>
            </a:r>
          </a:p>
        </p:txBody>
      </p:sp>
      <p:sp>
        <p:nvSpPr>
          <p:cNvPr id="89" name="TextBox 88"/>
          <p:cNvSpPr txBox="1"/>
          <p:nvPr/>
        </p:nvSpPr>
        <p:spPr>
          <a:xfrm>
            <a:off x="1263650" y="4216400"/>
            <a:ext cx="3168650" cy="304800"/>
          </a:xfrm>
          <a:prstGeom prst="rect">
            <a:avLst/>
          </a:prstGeom>
          <a:noFill/>
        </p:spPr>
        <p:txBody>
          <a:bodyPr wrap="none" lIns="0" tIns="0" rIns="0" bIns="0" anchor="ctr">
            <a:noAutofit/>
          </a:bodyPr>
          <a:lstStyle/>
          <a:p>
            <a:pPr algn="l">
              <a:lnSpc>
                <a:spcPts val="1350"/>
              </a:lnSpc>
              <a:spcBef>
                <a:spcPts val="0"/>
              </a:spcBef>
              <a:spcAft>
                <a:spcPts val="0"/>
              </a:spcAft>
            </a:pPr>
            <a:r>
              <a:rPr sz="900" b="0">
                <a:solidFill>
                  <a:srgbClr val="6B6B6B"/>
                </a:solidFill>
                <a:latin typeface="Arial"/>
                <a:ea typeface="Microsoft YaHei"/>
              </a:rPr>
              <a:t>Prevalence</a:t>
            </a:r>
            <a:r>
              <a:rPr sz="900" b="0">
                <a:solidFill>
                  <a:srgbClr val="8B8A8A"/>
                </a:solidFill>
                <a:latin typeface="Arial"/>
                <a:ea typeface="Microsoft YaHei"/>
              </a:rPr>
              <a:t> </a:t>
            </a:r>
            <a:r>
              <a:rPr sz="900" b="0">
                <a:solidFill>
                  <a:srgbClr val="626364"/>
                </a:solidFill>
                <a:latin typeface="Arial"/>
                <a:ea typeface="Microsoft YaHei"/>
              </a:rPr>
              <a:t>ranged</a:t>
            </a:r>
            <a:r>
              <a:rPr sz="900" b="0">
                <a:solidFill>
                  <a:srgbClr val="555554"/>
                </a:solidFill>
                <a:latin typeface="Arial"/>
                <a:ea typeface="Microsoft YaHei"/>
              </a:rPr>
              <a:t> </a:t>
            </a:r>
            <a:r>
              <a:rPr sz="900" b="0">
                <a:solidFill>
                  <a:srgbClr val="727372"/>
                </a:solidFill>
                <a:latin typeface="Arial"/>
                <a:ea typeface="Microsoft YaHei"/>
              </a:rPr>
              <a:t>widely</a:t>
            </a:r>
            <a:r>
              <a:rPr sz="900" b="0">
                <a:solidFill>
                  <a:srgbClr val="636364"/>
                </a:solidFill>
                <a:latin typeface="Arial"/>
                <a:ea typeface="Microsoft YaHei"/>
              </a:rPr>
              <a:t> across studies,</a:t>
            </a:r>
            <a:r>
              <a:rPr sz="900" b="0">
                <a:solidFill>
                  <a:srgbClr val="8E8B8D"/>
                </a:solidFill>
                <a:latin typeface="Arial"/>
                <a:ea typeface="Microsoft YaHei"/>
              </a:rPr>
              <a:t> </a:t>
            </a:r>
            <a:r>
              <a:rPr sz="900" b="0">
                <a:solidFill>
                  <a:srgbClr val="5D5D5D"/>
                </a:solidFill>
                <a:latin typeface="Arial"/>
                <a:ea typeface="Microsoft YaHei"/>
              </a:rPr>
              <a:t>from</a:t>
            </a:r>
            <a:r>
              <a:rPr sz="900" b="0">
                <a:solidFill>
                  <a:srgbClr val="505050"/>
                </a:solidFill>
                <a:latin typeface="Arial"/>
                <a:ea typeface="Microsoft YaHei"/>
              </a:rPr>
              <a:t> </a:t>
            </a:r>
            <a:r>
              <a:rPr sz="900" b="0">
                <a:solidFill>
                  <a:srgbClr val="7C7C7E"/>
                </a:solidFill>
                <a:latin typeface="Arial"/>
                <a:ea typeface="Microsoft YaHei"/>
              </a:rPr>
              <a:t>6.7</a:t>
            </a:r>
            <a:r>
              <a:rPr sz="900" b="0">
                <a:solidFill>
                  <a:srgbClr val="686A6A"/>
                </a:solidFill>
                <a:latin typeface="Arial"/>
                <a:ea typeface="Microsoft YaHei"/>
              </a:rPr>
              <a:t>% to 75%</a:t>
            </a:r>
            <a:r>
              <a:rPr sz="900" b="0">
                <a:solidFill>
                  <a:srgbClr val="969696"/>
                </a:solidFill>
                <a:latin typeface="Arial"/>
                <a:ea typeface="Microsoft YaHei"/>
              </a:rPr>
              <a:t>,</a:t>
            </a:r>
          </a:p>
          <a:p>
            <a:pPr algn="l">
              <a:lnSpc>
                <a:spcPts val="1350"/>
              </a:lnSpc>
              <a:spcBef>
                <a:spcPts val="0"/>
              </a:spcBef>
              <a:spcAft>
                <a:spcPts val="0"/>
              </a:spcAft>
            </a:pPr>
            <a:r>
              <a:rPr sz="900" b="0">
                <a:solidFill>
                  <a:srgbClr val="585958"/>
                </a:solidFill>
                <a:latin typeface="Arial"/>
                <a:ea typeface="Microsoft YaHei"/>
              </a:rPr>
              <a:t>depending </a:t>
            </a:r>
            <a:r>
              <a:rPr sz="900" b="0">
                <a:solidFill>
                  <a:srgbClr val="5F5E60"/>
                </a:solidFill>
                <a:latin typeface="Arial"/>
                <a:ea typeface="Microsoft YaHei"/>
              </a:rPr>
              <a:t>on </a:t>
            </a:r>
            <a:r>
              <a:rPr sz="900" b="0">
                <a:solidFill>
                  <a:srgbClr val="747475"/>
                </a:solidFill>
                <a:latin typeface="Arial"/>
                <a:ea typeface="Microsoft YaHei"/>
              </a:rPr>
              <a:t>tool </a:t>
            </a:r>
            <a:r>
              <a:rPr sz="900" b="0">
                <a:solidFill>
                  <a:srgbClr val="5B595A"/>
                </a:solidFill>
                <a:latin typeface="Arial"/>
                <a:ea typeface="Microsoft YaHei"/>
              </a:rPr>
              <a:t>and</a:t>
            </a:r>
            <a:r>
              <a:rPr sz="900" b="0">
                <a:solidFill>
                  <a:srgbClr val="5F5E60"/>
                </a:solidFill>
                <a:latin typeface="Arial"/>
                <a:ea typeface="Microsoft YaHei"/>
              </a:rPr>
              <a:t> </a:t>
            </a:r>
            <a:r>
              <a:rPr sz="900" b="0">
                <a:solidFill>
                  <a:srgbClr val="6E6E6F"/>
                </a:solidFill>
                <a:latin typeface="Arial"/>
                <a:ea typeface="Microsoft YaHei"/>
              </a:rPr>
              <a:t>cutoff</a:t>
            </a:r>
            <a:r>
              <a:rPr sz="900" b="0">
                <a:solidFill>
                  <a:srgbClr val="5F5E60"/>
                </a:solidFill>
                <a:latin typeface="Arial"/>
                <a:ea typeface="Microsoft YaHei"/>
              </a:rPr>
              <a:t> used</a:t>
            </a:r>
          </a:p>
        </p:txBody>
      </p:sp>
      <p:sp>
        <p:nvSpPr>
          <p:cNvPr id="90" name="TextBox 89"/>
          <p:cNvSpPr txBox="1"/>
          <p:nvPr/>
        </p:nvSpPr>
        <p:spPr>
          <a:xfrm>
            <a:off x="10801350" y="4330700"/>
            <a:ext cx="1155700" cy="222250"/>
          </a:xfrm>
          <a:prstGeom prst="rect">
            <a:avLst/>
          </a:prstGeom>
          <a:noFill/>
        </p:spPr>
        <p:txBody>
          <a:bodyPr wrap="none" lIns="0" tIns="0" rIns="0" bIns="0" anchor="ctr">
            <a:noAutofit/>
          </a:bodyPr>
          <a:lstStyle/>
          <a:p>
            <a:pPr algn="l">
              <a:lnSpc>
                <a:spcPts val="1000"/>
              </a:lnSpc>
              <a:spcBef>
                <a:spcPts val="0"/>
              </a:spcBef>
              <a:spcAft>
                <a:spcPts val="0"/>
              </a:spcAft>
            </a:pPr>
            <a:r>
              <a:rPr sz="600" b="1" dirty="0">
                <a:solidFill>
                  <a:srgbClr val="727074"/>
                </a:solidFill>
                <a:latin typeface="Arial"/>
                <a:ea typeface="Microsoft YaHei"/>
              </a:rPr>
              <a:t>parameters</a:t>
            </a:r>
          </a:p>
          <a:p>
            <a:pPr algn="l">
              <a:lnSpc>
                <a:spcPts val="1000"/>
              </a:lnSpc>
              <a:spcBef>
                <a:spcPts val="0"/>
              </a:spcBef>
              <a:spcAft>
                <a:spcPts val="0"/>
              </a:spcAft>
            </a:pPr>
            <a:r>
              <a:rPr sz="600" b="1" dirty="0">
                <a:solidFill>
                  <a:srgbClr val="787473"/>
                </a:solidFill>
                <a:latin typeface="Arial"/>
                <a:ea typeface="Microsoft YaHei"/>
              </a:rPr>
              <a:t>Frailty</a:t>
            </a:r>
            <a:r>
              <a:rPr sz="600" b="1" dirty="0">
                <a:solidFill>
                  <a:srgbClr val="767575"/>
                </a:solidFill>
                <a:latin typeface="Arial"/>
                <a:ea typeface="Microsoft YaHei"/>
              </a:rPr>
              <a:t> associated</a:t>
            </a:r>
            <a:r>
              <a:rPr sz="600" b="1" dirty="0">
                <a:solidFill>
                  <a:srgbClr val="74716F"/>
                </a:solidFill>
                <a:latin typeface="Arial"/>
                <a:ea typeface="Microsoft YaHei"/>
              </a:rPr>
              <a:t> with severity</a:t>
            </a:r>
          </a:p>
        </p:txBody>
      </p:sp>
      <p:sp>
        <p:nvSpPr>
          <p:cNvPr id="91" name="TextBox 90"/>
          <p:cNvSpPr txBox="1"/>
          <p:nvPr/>
        </p:nvSpPr>
        <p:spPr>
          <a:xfrm>
            <a:off x="4667250" y="4445000"/>
            <a:ext cx="660400" cy="107950"/>
          </a:xfrm>
          <a:prstGeom prst="rect">
            <a:avLst/>
          </a:prstGeom>
          <a:noFill/>
        </p:spPr>
        <p:txBody>
          <a:bodyPr wrap="none" lIns="0" tIns="0" rIns="0" bIns="0" anchor="ctr">
            <a:noAutofit/>
          </a:bodyPr>
          <a:lstStyle/>
          <a:p>
            <a:pPr algn="l"/>
            <a:r>
              <a:rPr sz="700" b="0">
                <a:solidFill>
                  <a:srgbClr val="847F7F"/>
                </a:solidFill>
                <a:latin typeface="Arial"/>
                <a:ea typeface="Microsoft YaHei"/>
              </a:rPr>
              <a:t>Broussier 202120</a:t>
            </a:r>
          </a:p>
        </p:txBody>
      </p:sp>
      <p:sp>
        <p:nvSpPr>
          <p:cNvPr id="92" name="TextBox 91"/>
          <p:cNvSpPr txBox="1"/>
          <p:nvPr/>
        </p:nvSpPr>
        <p:spPr>
          <a:xfrm>
            <a:off x="7569200" y="4457700"/>
            <a:ext cx="558800" cy="222250"/>
          </a:xfrm>
          <a:prstGeom prst="rect">
            <a:avLst/>
          </a:prstGeom>
          <a:noFill/>
        </p:spPr>
        <p:txBody>
          <a:bodyPr wrap="none" lIns="0" tIns="0" rIns="0" bIns="0" anchor="ctr">
            <a:noAutofit/>
          </a:bodyPr>
          <a:lstStyle/>
          <a:p>
            <a:pPr algn="l">
              <a:lnSpc>
                <a:spcPts val="1000"/>
              </a:lnSpc>
              <a:spcBef>
                <a:spcPts val="0"/>
              </a:spcBef>
              <a:spcAft>
                <a:spcPts val="0"/>
              </a:spcAft>
            </a:pPr>
            <a:r>
              <a:rPr sz="600" b="1">
                <a:solidFill>
                  <a:srgbClr val="736E6D"/>
                </a:solidFill>
                <a:latin typeface="Arial"/>
                <a:ea typeface="Microsoft YaHei"/>
              </a:rPr>
              <a:t>Physical</a:t>
            </a:r>
            <a:r>
              <a:rPr sz="600" b="1">
                <a:solidFill>
                  <a:srgbClr val="6E6767"/>
                </a:solidFill>
                <a:latin typeface="Arial"/>
                <a:ea typeface="Microsoft YaHei"/>
              </a:rPr>
              <a:t> </a:t>
            </a:r>
            <a:r>
              <a:rPr sz="600" b="1">
                <a:solidFill>
                  <a:srgbClr val="83797A"/>
                </a:solidFill>
                <a:latin typeface="Arial"/>
                <a:ea typeface="Microsoft YaHei"/>
              </a:rPr>
              <a:t>frailty</a:t>
            </a:r>
          </a:p>
          <a:p>
            <a:pPr algn="l">
              <a:lnSpc>
                <a:spcPts val="1000"/>
              </a:lnSpc>
              <a:spcBef>
                <a:spcPts val="0"/>
              </a:spcBef>
              <a:spcAft>
                <a:spcPts val="0"/>
              </a:spcAft>
            </a:pPr>
            <a:r>
              <a:rPr sz="600" b="1">
                <a:solidFill>
                  <a:srgbClr val="7B7574"/>
                </a:solidFill>
                <a:latin typeface="Arial"/>
                <a:ea typeface="Microsoft YaHei"/>
              </a:rPr>
              <a:t>Phenotype</a:t>
            </a:r>
          </a:p>
        </p:txBody>
      </p:sp>
      <p:sp>
        <p:nvSpPr>
          <p:cNvPr id="93" name="TextBox 92"/>
          <p:cNvSpPr txBox="1"/>
          <p:nvPr/>
        </p:nvSpPr>
        <p:spPr>
          <a:xfrm>
            <a:off x="9340850" y="4457700"/>
            <a:ext cx="577850" cy="317500"/>
          </a:xfrm>
          <a:prstGeom prst="rect">
            <a:avLst/>
          </a:prstGeom>
          <a:noFill/>
        </p:spPr>
        <p:txBody>
          <a:bodyPr wrap="none" lIns="0" tIns="0" rIns="0" bIns="0" anchor="ctr">
            <a:noAutofit/>
          </a:bodyPr>
          <a:lstStyle/>
          <a:p>
            <a:pPr algn="l">
              <a:lnSpc>
                <a:spcPts val="900"/>
              </a:lnSpc>
              <a:spcBef>
                <a:spcPts val="0"/>
              </a:spcBef>
              <a:spcAft>
                <a:spcPts val="0"/>
              </a:spcAft>
            </a:pPr>
            <a:r>
              <a:rPr sz="600" b="1">
                <a:solidFill>
                  <a:srgbClr val="726B69"/>
                </a:solidFill>
                <a:latin typeface="Arial"/>
                <a:ea typeface="Microsoft YaHei"/>
              </a:rPr>
              <a:t>Gillmore</a:t>
            </a:r>
            <a:r>
              <a:rPr sz="600" b="1">
                <a:solidFill>
                  <a:srgbClr val="7A7475"/>
                </a:solidFill>
                <a:latin typeface="Arial"/>
                <a:ea typeface="Microsoft YaHei"/>
              </a:rPr>
              <a:t> stage</a:t>
            </a:r>
            <a:r>
              <a:rPr sz="600" b="1">
                <a:solidFill>
                  <a:srgbClr val="A69D9C"/>
                </a:solidFill>
                <a:latin typeface="Arial"/>
                <a:ea typeface="Microsoft YaHei"/>
              </a:rPr>
              <a:t>,</a:t>
            </a:r>
          </a:p>
          <a:p>
            <a:pPr algn="l">
              <a:lnSpc>
                <a:spcPts val="900"/>
              </a:lnSpc>
              <a:spcBef>
                <a:spcPts val="0"/>
              </a:spcBef>
              <a:spcAft>
                <a:spcPts val="0"/>
              </a:spcAft>
            </a:pPr>
            <a:r>
              <a:rPr sz="600" b="1">
                <a:solidFill>
                  <a:srgbClr val="868280"/>
                </a:solidFill>
                <a:latin typeface="Arial"/>
                <a:ea typeface="Microsoft YaHei"/>
              </a:rPr>
              <a:t>duration of</a:t>
            </a:r>
          </a:p>
          <a:p>
            <a:pPr algn="l">
              <a:lnSpc>
                <a:spcPts val="900"/>
              </a:lnSpc>
              <a:spcBef>
                <a:spcPts val="0"/>
              </a:spcBef>
              <a:spcAft>
                <a:spcPts val="0"/>
              </a:spcAft>
            </a:pPr>
            <a:r>
              <a:rPr sz="600" b="1">
                <a:solidFill>
                  <a:srgbClr val="807F7D"/>
                </a:solidFill>
                <a:latin typeface="Arial"/>
                <a:ea typeface="Microsoft YaHei"/>
              </a:rPr>
              <a:t>disease</a:t>
            </a:r>
          </a:p>
        </p:txBody>
      </p:sp>
      <p:sp>
        <p:nvSpPr>
          <p:cNvPr id="94" name="TextBox 93"/>
          <p:cNvSpPr txBox="1"/>
          <p:nvPr/>
        </p:nvSpPr>
        <p:spPr>
          <a:xfrm>
            <a:off x="6223000" y="4464050"/>
            <a:ext cx="615950" cy="95250"/>
          </a:xfrm>
          <a:prstGeom prst="rect">
            <a:avLst/>
          </a:prstGeom>
          <a:noFill/>
        </p:spPr>
        <p:txBody>
          <a:bodyPr wrap="none" lIns="0" tIns="0" rIns="0" bIns="0" anchor="ctr">
            <a:noAutofit/>
          </a:bodyPr>
          <a:lstStyle/>
          <a:p>
            <a:pPr algn="l"/>
            <a:r>
              <a:rPr sz="750" b="1">
                <a:solidFill>
                  <a:srgbClr val="736B6B"/>
                </a:solidFill>
                <a:latin typeface="Arial"/>
                <a:ea typeface="Microsoft YaHei"/>
              </a:rPr>
              <a:t>ATTRwt </a:t>
            </a:r>
            <a:r>
              <a:rPr sz="750" b="1">
                <a:solidFill>
                  <a:srgbClr val="817879"/>
                </a:solidFill>
                <a:latin typeface="Arial"/>
                <a:ea typeface="Microsoft YaHei"/>
              </a:rPr>
              <a:t>(100%)</a:t>
            </a:r>
          </a:p>
        </p:txBody>
      </p:sp>
      <p:sp>
        <p:nvSpPr>
          <p:cNvPr id="95" name="TextBox 94"/>
          <p:cNvSpPr txBox="1"/>
          <p:nvPr/>
        </p:nvSpPr>
        <p:spPr>
          <a:xfrm>
            <a:off x="7080250" y="4464050"/>
            <a:ext cx="127000" cy="88900"/>
          </a:xfrm>
          <a:prstGeom prst="rect">
            <a:avLst/>
          </a:prstGeom>
          <a:noFill/>
        </p:spPr>
        <p:txBody>
          <a:bodyPr wrap="none" lIns="0" tIns="0" rIns="0" bIns="0" anchor="ctr">
            <a:noAutofit/>
          </a:bodyPr>
          <a:lstStyle/>
          <a:p>
            <a:pPr algn="l"/>
            <a:r>
              <a:rPr sz="750" b="1">
                <a:solidFill>
                  <a:srgbClr val="7B7674"/>
                </a:solidFill>
                <a:latin typeface="Arial"/>
                <a:ea typeface="Microsoft YaHei"/>
              </a:rPr>
              <a:t>36</a:t>
            </a:r>
          </a:p>
        </p:txBody>
      </p:sp>
      <p:sp>
        <p:nvSpPr>
          <p:cNvPr id="96" name="TextBox 95"/>
          <p:cNvSpPr txBox="1"/>
          <p:nvPr/>
        </p:nvSpPr>
        <p:spPr>
          <a:xfrm>
            <a:off x="8312150" y="4464050"/>
            <a:ext cx="768350" cy="196850"/>
          </a:xfrm>
          <a:prstGeom prst="rect">
            <a:avLst/>
          </a:prstGeom>
          <a:noFill/>
        </p:spPr>
        <p:txBody>
          <a:bodyPr wrap="none" lIns="0" tIns="0" rIns="0" bIns="0" anchor="ctr">
            <a:noAutofit/>
          </a:bodyPr>
          <a:lstStyle/>
          <a:p>
            <a:pPr algn="l">
              <a:lnSpc>
                <a:spcPts val="850"/>
              </a:lnSpc>
              <a:spcBef>
                <a:spcPts val="0"/>
              </a:spcBef>
              <a:spcAft>
                <a:spcPts val="0"/>
              </a:spcAft>
            </a:pPr>
            <a:r>
              <a:rPr sz="650" b="1" dirty="0">
                <a:solidFill>
                  <a:srgbClr val="817D7B"/>
                </a:solidFill>
                <a:latin typeface="Arial"/>
                <a:ea typeface="Microsoft YaHei"/>
              </a:rPr>
              <a:t>Physical</a:t>
            </a:r>
            <a:r>
              <a:rPr sz="650" b="1" dirty="0">
                <a:solidFill>
                  <a:srgbClr val="A09D9B"/>
                </a:solidFill>
                <a:latin typeface="Arial"/>
                <a:ea typeface="Microsoft YaHei"/>
              </a:rPr>
              <a:t> </a:t>
            </a:r>
            <a:r>
              <a:rPr sz="650" b="1" dirty="0">
                <a:solidFill>
                  <a:srgbClr val="7A7877"/>
                </a:solidFill>
                <a:latin typeface="Arial"/>
                <a:ea typeface="Microsoft YaHei"/>
              </a:rPr>
              <a:t>phenotype</a:t>
            </a:r>
            <a:r>
              <a:rPr sz="650" b="1" dirty="0">
                <a:solidFill>
                  <a:srgbClr val="ADA2A3"/>
                </a:solidFill>
                <a:latin typeface="Arial"/>
                <a:ea typeface="Microsoft YaHei"/>
              </a:rPr>
              <a:t>:</a:t>
            </a:r>
          </a:p>
          <a:p>
            <a:pPr algn="l">
              <a:lnSpc>
                <a:spcPts val="850"/>
              </a:lnSpc>
              <a:spcBef>
                <a:spcPts val="0"/>
              </a:spcBef>
              <a:spcAft>
                <a:spcPts val="0"/>
              </a:spcAft>
            </a:pPr>
            <a:r>
              <a:rPr sz="650" b="1" dirty="0">
                <a:solidFill>
                  <a:srgbClr val="8F8684"/>
                </a:solidFill>
                <a:latin typeface="Arial"/>
                <a:ea typeface="Microsoft YaHei"/>
              </a:rPr>
              <a:t>Robust:</a:t>
            </a:r>
            <a:r>
              <a:rPr sz="650" b="1" dirty="0">
                <a:solidFill>
                  <a:srgbClr val="807875"/>
                </a:solidFill>
                <a:latin typeface="Arial"/>
                <a:ea typeface="Microsoft YaHei"/>
              </a:rPr>
              <a:t> 8%</a:t>
            </a:r>
          </a:p>
        </p:txBody>
      </p:sp>
      <p:sp>
        <p:nvSpPr>
          <p:cNvPr id="97" name="TextBox 96"/>
          <p:cNvSpPr txBox="1"/>
          <p:nvPr/>
        </p:nvSpPr>
        <p:spPr>
          <a:xfrm>
            <a:off x="5492750" y="4572000"/>
            <a:ext cx="584200" cy="215900"/>
          </a:xfrm>
          <a:prstGeom prst="rect">
            <a:avLst/>
          </a:prstGeom>
          <a:noFill/>
        </p:spPr>
        <p:txBody>
          <a:bodyPr wrap="none" lIns="0" tIns="0" rIns="0" bIns="0" anchor="ctr">
            <a:noAutofit/>
          </a:bodyPr>
          <a:lstStyle/>
          <a:p>
            <a:pPr algn="l">
              <a:lnSpc>
                <a:spcPts val="900"/>
              </a:lnSpc>
              <a:spcBef>
                <a:spcPts val="0"/>
              </a:spcBef>
              <a:spcAft>
                <a:spcPts val="0"/>
              </a:spcAft>
            </a:pPr>
            <a:r>
              <a:rPr sz="600" b="0">
                <a:solidFill>
                  <a:srgbClr val="8C8786"/>
                </a:solidFill>
                <a:latin typeface="Arial"/>
                <a:ea typeface="Microsoft YaHei"/>
              </a:rPr>
              <a:t>cross</a:t>
            </a:r>
            <a:r>
              <a:rPr sz="600" b="0">
                <a:solidFill>
                  <a:srgbClr val="C7C2BF"/>
                </a:solidFill>
                <a:latin typeface="Arial"/>
                <a:ea typeface="Microsoft YaHei"/>
              </a:rPr>
              <a:t>-</a:t>
            </a:r>
            <a:r>
              <a:rPr sz="600" b="0">
                <a:solidFill>
                  <a:srgbClr val="898480"/>
                </a:solidFill>
                <a:latin typeface="Arial"/>
                <a:ea typeface="Microsoft YaHei"/>
              </a:rPr>
              <a:t>sectional</a:t>
            </a:r>
          </a:p>
          <a:p>
            <a:pPr algn="l">
              <a:lnSpc>
                <a:spcPts val="900"/>
              </a:lnSpc>
              <a:spcBef>
                <a:spcPts val="0"/>
              </a:spcBef>
              <a:spcAft>
                <a:spcPts val="0"/>
              </a:spcAft>
            </a:pPr>
            <a:r>
              <a:rPr sz="600" b="0">
                <a:solidFill>
                  <a:srgbClr val="8B8789"/>
                </a:solidFill>
                <a:latin typeface="Arial"/>
                <a:ea typeface="Microsoft YaHei"/>
              </a:rPr>
              <a:t>study</a:t>
            </a:r>
            <a:r>
              <a:rPr sz="600" b="0">
                <a:solidFill>
                  <a:srgbClr val="F9F2EF"/>
                </a:solidFill>
                <a:latin typeface="Arial"/>
                <a:ea typeface="Microsoft YaHei"/>
              </a:rPr>
              <a:t> </a:t>
            </a:r>
            <a:r>
              <a:rPr sz="600" b="0">
                <a:solidFill>
                  <a:srgbClr val="847F7E"/>
                </a:solidFill>
                <a:latin typeface="Arial"/>
                <a:ea typeface="Microsoft YaHei"/>
              </a:rPr>
              <a:t>of</a:t>
            </a:r>
            <a:r>
              <a:rPr sz="600" b="0">
                <a:solidFill>
                  <a:srgbClr val="F6EDEC"/>
                </a:solidFill>
                <a:latin typeface="Arial"/>
                <a:ea typeface="Microsoft YaHei"/>
              </a:rPr>
              <a:t> </a:t>
            </a:r>
            <a:r>
              <a:rPr sz="600" b="0">
                <a:solidFill>
                  <a:srgbClr val="888484"/>
                </a:solidFill>
                <a:latin typeface="Arial"/>
                <a:ea typeface="Microsoft YaHei"/>
              </a:rPr>
              <a:t>ATTR-</a:t>
            </a:r>
          </a:p>
        </p:txBody>
      </p:sp>
      <p:sp>
        <p:nvSpPr>
          <p:cNvPr id="98" name="TextBox 97"/>
          <p:cNvSpPr txBox="1"/>
          <p:nvPr/>
        </p:nvSpPr>
        <p:spPr>
          <a:xfrm>
            <a:off x="10795000" y="4572000"/>
            <a:ext cx="1136650" cy="88900"/>
          </a:xfrm>
          <a:prstGeom prst="rect">
            <a:avLst/>
          </a:prstGeom>
          <a:noFill/>
        </p:spPr>
        <p:txBody>
          <a:bodyPr wrap="none" lIns="0" tIns="0" rIns="0" bIns="0" anchor="ctr">
            <a:noAutofit/>
          </a:bodyPr>
          <a:lstStyle/>
          <a:p>
            <a:pPr algn="l"/>
            <a:r>
              <a:rPr sz="650" b="0">
                <a:solidFill>
                  <a:srgbClr val="938D8D"/>
                </a:solidFill>
                <a:latin typeface="Arial"/>
                <a:ea typeface="Microsoft YaHei"/>
              </a:rPr>
              <a:t>of</a:t>
            </a:r>
            <a:r>
              <a:rPr sz="650" b="0">
                <a:solidFill>
                  <a:srgbClr val="FDF4F4"/>
                </a:solidFill>
                <a:latin typeface="Arial"/>
                <a:ea typeface="Microsoft YaHei"/>
              </a:rPr>
              <a:t> </a:t>
            </a:r>
            <a:r>
              <a:rPr sz="650" b="0">
                <a:solidFill>
                  <a:srgbClr val="C5BCBA"/>
                </a:solidFill>
                <a:latin typeface="Arial"/>
                <a:ea typeface="Microsoft YaHei"/>
              </a:rPr>
              <a:t>CA</a:t>
            </a:r>
            <a:r>
              <a:rPr sz="650" b="0">
                <a:solidFill>
                  <a:srgbClr val="6B6665"/>
                </a:solidFill>
                <a:latin typeface="Arial"/>
                <a:ea typeface="Microsoft YaHei"/>
              </a:rPr>
              <a:t> </a:t>
            </a:r>
            <a:r>
              <a:rPr sz="650" b="0">
                <a:solidFill>
                  <a:srgbClr val="AEABAA"/>
                </a:solidFill>
                <a:latin typeface="Arial"/>
                <a:ea typeface="Microsoft YaHei"/>
              </a:rPr>
              <a:t>and</a:t>
            </a:r>
            <a:r>
              <a:rPr sz="650" b="0">
                <a:solidFill>
                  <a:srgbClr val="9F9C9B"/>
                </a:solidFill>
                <a:latin typeface="Arial"/>
                <a:ea typeface="Microsoft YaHei"/>
              </a:rPr>
              <a:t> </a:t>
            </a:r>
            <a:r>
              <a:rPr sz="650" b="0">
                <a:solidFill>
                  <a:srgbClr val="857F80"/>
                </a:solidFill>
                <a:latin typeface="Arial"/>
                <a:ea typeface="Microsoft YaHei"/>
              </a:rPr>
              <a:t>duration</a:t>
            </a:r>
            <a:r>
              <a:rPr sz="650" b="0">
                <a:solidFill>
                  <a:srgbClr val="474342"/>
                </a:solidFill>
                <a:latin typeface="Arial"/>
                <a:ea typeface="Microsoft YaHei"/>
              </a:rPr>
              <a:t> </a:t>
            </a:r>
            <a:r>
              <a:rPr sz="650" b="0">
                <a:solidFill>
                  <a:srgbClr val="8A8382"/>
                </a:solidFill>
                <a:latin typeface="Arial"/>
                <a:ea typeface="Microsoft YaHei"/>
              </a:rPr>
              <a:t>of </a:t>
            </a:r>
            <a:r>
              <a:rPr sz="650" b="0">
                <a:solidFill>
                  <a:srgbClr val="837D7C"/>
                </a:solidFill>
                <a:latin typeface="Arial"/>
                <a:ea typeface="Microsoft YaHei"/>
              </a:rPr>
              <a:t>disease</a:t>
            </a:r>
          </a:p>
        </p:txBody>
      </p:sp>
      <p:sp>
        <p:nvSpPr>
          <p:cNvPr id="99" name="TextBox 98"/>
          <p:cNvSpPr txBox="1"/>
          <p:nvPr/>
        </p:nvSpPr>
        <p:spPr>
          <a:xfrm>
            <a:off x="1263650" y="4660900"/>
            <a:ext cx="3105150" cy="292100"/>
          </a:xfrm>
          <a:prstGeom prst="rect">
            <a:avLst/>
          </a:prstGeom>
          <a:noFill/>
        </p:spPr>
        <p:txBody>
          <a:bodyPr wrap="none" lIns="0" tIns="0" rIns="0" bIns="0" anchor="ctr">
            <a:noAutofit/>
          </a:bodyPr>
          <a:lstStyle/>
          <a:p>
            <a:pPr algn="l">
              <a:lnSpc>
                <a:spcPts val="1350"/>
              </a:lnSpc>
              <a:spcBef>
                <a:spcPts val="0"/>
              </a:spcBef>
              <a:spcAft>
                <a:spcPts val="0"/>
              </a:spcAft>
            </a:pPr>
            <a:r>
              <a:rPr sz="900" b="0">
                <a:solidFill>
                  <a:srgbClr val="373737"/>
                </a:solidFill>
                <a:latin typeface="Arial"/>
                <a:ea typeface="Microsoft YaHei"/>
              </a:rPr>
              <a:t>No </a:t>
            </a:r>
            <a:r>
              <a:rPr sz="900" b="0">
                <a:solidFill>
                  <a:srgbClr val="575758"/>
                </a:solidFill>
                <a:latin typeface="Arial"/>
                <a:ea typeface="Microsoft YaHei"/>
              </a:rPr>
              <a:t>clear</a:t>
            </a:r>
            <a:r>
              <a:rPr sz="900" b="0">
                <a:solidFill>
                  <a:srgbClr val="999B9A"/>
                </a:solidFill>
                <a:latin typeface="Arial"/>
                <a:ea typeface="Microsoft YaHei"/>
              </a:rPr>
              <a:t> </a:t>
            </a:r>
            <a:r>
              <a:rPr sz="900" b="0">
                <a:solidFill>
                  <a:srgbClr val="69686A"/>
                </a:solidFill>
                <a:latin typeface="Arial"/>
                <a:ea typeface="Microsoft YaHei"/>
              </a:rPr>
              <a:t>correlation </a:t>
            </a:r>
            <a:r>
              <a:rPr sz="900" b="0">
                <a:solidFill>
                  <a:srgbClr val="5E605F"/>
                </a:solidFill>
                <a:latin typeface="Arial"/>
                <a:ea typeface="Microsoft YaHei"/>
              </a:rPr>
              <a:t>observed</a:t>
            </a:r>
            <a:r>
              <a:rPr sz="900" b="0">
                <a:solidFill>
                  <a:srgbClr val="777978"/>
                </a:solidFill>
                <a:latin typeface="Arial"/>
                <a:ea typeface="Microsoft YaHei"/>
              </a:rPr>
              <a:t> </a:t>
            </a:r>
            <a:r>
              <a:rPr sz="900" b="0">
                <a:solidFill>
                  <a:srgbClr val="606062"/>
                </a:solidFill>
                <a:latin typeface="Arial"/>
                <a:ea typeface="Microsoft YaHei"/>
              </a:rPr>
              <a:t>between</a:t>
            </a:r>
            <a:r>
              <a:rPr sz="900" b="0">
                <a:solidFill>
                  <a:srgbClr val="717171"/>
                </a:solidFill>
                <a:latin typeface="Arial"/>
                <a:ea typeface="Microsoft YaHei"/>
              </a:rPr>
              <a:t> </a:t>
            </a:r>
            <a:r>
              <a:rPr sz="900" b="0">
                <a:solidFill>
                  <a:srgbClr val="7F7F7F"/>
                </a:solidFill>
                <a:latin typeface="Arial"/>
                <a:ea typeface="Microsoft YaHei"/>
              </a:rPr>
              <a:t>the</a:t>
            </a:r>
            <a:r>
              <a:rPr sz="900" b="0">
                <a:solidFill>
                  <a:srgbClr val="6E6E6F"/>
                </a:solidFill>
                <a:latin typeface="Arial"/>
                <a:ea typeface="Microsoft YaHei"/>
              </a:rPr>
              <a:t> </a:t>
            </a:r>
            <a:r>
              <a:rPr sz="900" b="0">
                <a:solidFill>
                  <a:srgbClr val="5F6060"/>
                </a:solidFill>
                <a:latin typeface="Arial"/>
                <a:ea typeface="Microsoft YaHei"/>
              </a:rPr>
              <a:t>specific</a:t>
            </a:r>
            <a:r>
              <a:rPr sz="900" b="0">
                <a:solidFill>
                  <a:srgbClr val="6D6D6D"/>
                </a:solidFill>
                <a:latin typeface="Arial"/>
                <a:ea typeface="Microsoft YaHei"/>
              </a:rPr>
              <a:t> </a:t>
            </a:r>
            <a:r>
              <a:rPr sz="900" b="0">
                <a:solidFill>
                  <a:srgbClr val="585557"/>
                </a:solidFill>
                <a:latin typeface="Arial"/>
                <a:ea typeface="Microsoft YaHei"/>
              </a:rPr>
              <a:t>frailty</a:t>
            </a:r>
          </a:p>
          <a:p>
            <a:pPr algn="l">
              <a:lnSpc>
                <a:spcPts val="1350"/>
              </a:lnSpc>
              <a:spcBef>
                <a:spcPts val="0"/>
              </a:spcBef>
              <a:spcAft>
                <a:spcPts val="0"/>
              </a:spcAft>
            </a:pPr>
            <a:r>
              <a:rPr sz="900" b="0">
                <a:solidFill>
                  <a:srgbClr val="575758"/>
                </a:solidFill>
                <a:latin typeface="Arial"/>
                <a:ea typeface="Microsoft YaHei"/>
              </a:rPr>
              <a:t>tool</a:t>
            </a:r>
            <a:r>
              <a:rPr sz="900" b="0">
                <a:solidFill>
                  <a:srgbClr val="545455"/>
                </a:solidFill>
                <a:latin typeface="Arial"/>
                <a:ea typeface="Microsoft YaHei"/>
              </a:rPr>
              <a:t> used and </a:t>
            </a:r>
            <a:r>
              <a:rPr sz="900" b="0">
                <a:solidFill>
                  <a:srgbClr val="676767"/>
                </a:solidFill>
                <a:latin typeface="Arial"/>
                <a:ea typeface="Microsoft YaHei"/>
              </a:rPr>
              <a:t>reported</a:t>
            </a:r>
            <a:r>
              <a:rPr sz="900" b="0">
                <a:solidFill>
                  <a:srgbClr val="575757"/>
                </a:solidFill>
                <a:latin typeface="Arial"/>
                <a:ea typeface="Microsoft YaHei"/>
              </a:rPr>
              <a:t> prevalence</a:t>
            </a:r>
          </a:p>
        </p:txBody>
      </p:sp>
      <p:sp>
        <p:nvSpPr>
          <p:cNvPr id="100" name="TextBox 99"/>
          <p:cNvSpPr txBox="1"/>
          <p:nvPr/>
        </p:nvSpPr>
        <p:spPr>
          <a:xfrm>
            <a:off x="5492750" y="4794250"/>
            <a:ext cx="476250" cy="107950"/>
          </a:xfrm>
          <a:prstGeom prst="rect">
            <a:avLst/>
          </a:prstGeom>
          <a:noFill/>
        </p:spPr>
        <p:txBody>
          <a:bodyPr wrap="none" lIns="0" tIns="0" rIns="0" bIns="0" anchor="ctr">
            <a:noAutofit/>
          </a:bodyPr>
          <a:lstStyle/>
          <a:p>
            <a:pPr algn="l"/>
            <a:r>
              <a:rPr sz="700" b="1">
                <a:solidFill>
                  <a:srgbClr val="7B7978"/>
                </a:solidFill>
                <a:latin typeface="Arial"/>
                <a:ea typeface="Microsoft YaHei"/>
              </a:rPr>
              <a:t>CM patients</a:t>
            </a:r>
          </a:p>
        </p:txBody>
      </p:sp>
      <p:sp>
        <p:nvSpPr>
          <p:cNvPr id="101" name="TextBox 100"/>
          <p:cNvSpPr txBox="1"/>
          <p:nvPr/>
        </p:nvSpPr>
        <p:spPr>
          <a:xfrm>
            <a:off x="8312150" y="4794250"/>
            <a:ext cx="558800" cy="431800"/>
          </a:xfrm>
          <a:prstGeom prst="rect">
            <a:avLst/>
          </a:prstGeom>
          <a:noFill/>
        </p:spPr>
        <p:txBody>
          <a:bodyPr wrap="none" lIns="0" tIns="0" rIns="0" bIns="0" anchor="ctr">
            <a:noAutofit/>
          </a:bodyPr>
          <a:lstStyle/>
          <a:p>
            <a:pPr algn="l">
              <a:lnSpc>
                <a:spcPts val="900"/>
              </a:lnSpc>
              <a:spcBef>
                <a:spcPts val="0"/>
              </a:spcBef>
              <a:spcAft>
                <a:spcPts val="0"/>
              </a:spcAft>
            </a:pPr>
            <a:r>
              <a:rPr sz="650" b="1" dirty="0">
                <a:solidFill>
                  <a:srgbClr val="6E6A6B"/>
                </a:solidFill>
                <a:latin typeface="Arial"/>
                <a:ea typeface="Microsoft YaHei"/>
              </a:rPr>
              <a:t>Frail</a:t>
            </a:r>
            <a:r>
              <a:rPr sz="650" b="1" dirty="0">
                <a:solidFill>
                  <a:srgbClr val="807C7C"/>
                </a:solidFill>
                <a:latin typeface="Arial"/>
                <a:ea typeface="Microsoft YaHei"/>
              </a:rPr>
              <a:t>: 50%</a:t>
            </a:r>
          </a:p>
          <a:p>
            <a:pPr algn="l">
              <a:lnSpc>
                <a:spcPts val="900"/>
              </a:lnSpc>
              <a:spcBef>
                <a:spcPts val="0"/>
              </a:spcBef>
              <a:spcAft>
                <a:spcPts val="0"/>
              </a:spcAft>
            </a:pPr>
            <a:r>
              <a:rPr sz="650" b="1" dirty="0">
                <a:solidFill>
                  <a:srgbClr val="676263"/>
                </a:solidFill>
                <a:latin typeface="Arial"/>
                <a:ea typeface="Microsoft YaHei"/>
              </a:rPr>
              <a:t>SEGA</a:t>
            </a:r>
            <a:r>
              <a:rPr sz="650" b="1" dirty="0">
                <a:solidFill>
                  <a:srgbClr val="988B8A"/>
                </a:solidFill>
                <a:latin typeface="Arial"/>
                <a:ea typeface="Microsoft YaHei"/>
              </a:rPr>
              <a:t>:</a:t>
            </a:r>
          </a:p>
          <a:p>
            <a:pPr algn="l">
              <a:lnSpc>
                <a:spcPts val="900"/>
              </a:lnSpc>
              <a:spcBef>
                <a:spcPts val="0"/>
              </a:spcBef>
              <a:spcAft>
                <a:spcPts val="0"/>
              </a:spcAft>
            </a:pPr>
            <a:r>
              <a:rPr sz="650" b="1" dirty="0">
                <a:solidFill>
                  <a:srgbClr val="6A6767"/>
                </a:solidFill>
                <a:latin typeface="Arial"/>
                <a:ea typeface="Microsoft YaHei"/>
              </a:rPr>
              <a:t>Not </a:t>
            </a:r>
            <a:r>
              <a:rPr sz="650" b="1" dirty="0">
                <a:solidFill>
                  <a:srgbClr val="837B7A"/>
                </a:solidFill>
                <a:latin typeface="Arial"/>
                <a:ea typeface="Microsoft YaHei"/>
              </a:rPr>
              <a:t>frail: 67%</a:t>
            </a:r>
          </a:p>
          <a:p>
            <a:pPr algn="l">
              <a:lnSpc>
                <a:spcPts val="900"/>
              </a:lnSpc>
              <a:spcBef>
                <a:spcPts val="0"/>
              </a:spcBef>
              <a:spcAft>
                <a:spcPts val="0"/>
              </a:spcAft>
            </a:pPr>
            <a:r>
              <a:rPr sz="650" b="1" dirty="0">
                <a:solidFill>
                  <a:srgbClr val="797576"/>
                </a:solidFill>
                <a:latin typeface="Arial"/>
                <a:ea typeface="Microsoft YaHei"/>
              </a:rPr>
              <a:t>Frail</a:t>
            </a:r>
            <a:r>
              <a:rPr sz="650" b="1" dirty="0">
                <a:solidFill>
                  <a:srgbClr val="C5BCB8"/>
                </a:solidFill>
                <a:latin typeface="Arial"/>
                <a:ea typeface="Microsoft YaHei"/>
              </a:rPr>
              <a:t>:</a:t>
            </a:r>
            <a:r>
              <a:rPr sz="650" b="1" dirty="0">
                <a:solidFill>
                  <a:srgbClr val="797574"/>
                </a:solidFill>
                <a:latin typeface="Arial"/>
                <a:ea typeface="Microsoft YaHei"/>
              </a:rPr>
              <a:t> 14%</a:t>
            </a:r>
          </a:p>
        </p:txBody>
      </p:sp>
      <p:sp>
        <p:nvSpPr>
          <p:cNvPr id="102" name="TextBox 101"/>
          <p:cNvSpPr txBox="1"/>
          <p:nvPr/>
        </p:nvSpPr>
        <p:spPr>
          <a:xfrm>
            <a:off x="4667250" y="5384800"/>
            <a:ext cx="622300" cy="95250"/>
          </a:xfrm>
          <a:prstGeom prst="rect">
            <a:avLst/>
          </a:prstGeom>
          <a:noFill/>
        </p:spPr>
        <p:txBody>
          <a:bodyPr wrap="none" lIns="0" tIns="0" rIns="0" bIns="0" anchor="ctr">
            <a:noAutofit/>
          </a:bodyPr>
          <a:lstStyle/>
          <a:p>
            <a:pPr algn="l"/>
            <a:r>
              <a:rPr sz="650" b="1" dirty="0">
                <a:solidFill>
                  <a:srgbClr val="959696"/>
                </a:solidFill>
                <a:latin typeface="Arial"/>
                <a:ea typeface="Microsoft YaHei"/>
              </a:rPr>
              <a:t>Fine</a:t>
            </a:r>
            <a:r>
              <a:rPr sz="650" b="1" dirty="0">
                <a:solidFill>
                  <a:srgbClr val="6C6C6D"/>
                </a:solidFill>
                <a:latin typeface="Arial"/>
                <a:ea typeface="Microsoft YaHei"/>
              </a:rPr>
              <a:t> &amp;</a:t>
            </a:r>
            <a:r>
              <a:rPr sz="650" b="1" dirty="0">
                <a:solidFill>
                  <a:srgbClr val="A0A1A2"/>
                </a:solidFill>
                <a:latin typeface="Arial"/>
                <a:ea typeface="Microsoft YaHei"/>
              </a:rPr>
              <a:t> </a:t>
            </a:r>
            <a:r>
              <a:rPr sz="650" b="1" dirty="0">
                <a:solidFill>
                  <a:srgbClr val="717172"/>
                </a:solidFill>
                <a:latin typeface="Arial"/>
                <a:ea typeface="Microsoft YaHei"/>
              </a:rPr>
              <a:t>McMillan</a:t>
            </a:r>
          </a:p>
        </p:txBody>
      </p:sp>
      <p:sp>
        <p:nvSpPr>
          <p:cNvPr id="103" name="TextBox 102"/>
          <p:cNvSpPr txBox="1"/>
          <p:nvPr/>
        </p:nvSpPr>
        <p:spPr>
          <a:xfrm>
            <a:off x="5492750" y="5384800"/>
            <a:ext cx="520700" cy="209550"/>
          </a:xfrm>
          <a:prstGeom prst="rect">
            <a:avLst/>
          </a:prstGeom>
          <a:noFill/>
        </p:spPr>
        <p:txBody>
          <a:bodyPr wrap="none" lIns="0" tIns="0" rIns="0" bIns="0" anchor="ctr">
            <a:noAutofit/>
          </a:bodyPr>
          <a:lstStyle/>
          <a:p>
            <a:pPr algn="l">
              <a:lnSpc>
                <a:spcPts val="1000"/>
              </a:lnSpc>
              <a:spcBef>
                <a:spcPts val="0"/>
              </a:spcBef>
              <a:spcAft>
                <a:spcPts val="0"/>
              </a:spcAft>
            </a:pPr>
            <a:r>
              <a:rPr sz="600" b="1" dirty="0">
                <a:solidFill>
                  <a:srgbClr val="878889"/>
                </a:solidFill>
                <a:latin typeface="Arial"/>
                <a:ea typeface="Microsoft YaHei"/>
              </a:rPr>
              <a:t>Single</a:t>
            </a:r>
            <a:r>
              <a:rPr sz="600" b="1" dirty="0">
                <a:solidFill>
                  <a:srgbClr val="595A5C"/>
                </a:solidFill>
                <a:latin typeface="Arial"/>
                <a:ea typeface="Microsoft YaHei"/>
              </a:rPr>
              <a:t>-</a:t>
            </a:r>
            <a:r>
              <a:rPr sz="600" b="1" dirty="0">
                <a:solidFill>
                  <a:srgbClr val="757576"/>
                </a:solidFill>
                <a:latin typeface="Arial"/>
                <a:ea typeface="Microsoft YaHei"/>
              </a:rPr>
              <a:t>center</a:t>
            </a:r>
          </a:p>
          <a:p>
            <a:pPr algn="l">
              <a:lnSpc>
                <a:spcPts val="1000"/>
              </a:lnSpc>
              <a:spcBef>
                <a:spcPts val="0"/>
              </a:spcBef>
              <a:spcAft>
                <a:spcPts val="0"/>
              </a:spcAft>
            </a:pPr>
            <a:r>
              <a:rPr sz="600" b="1" dirty="0">
                <a:solidFill>
                  <a:srgbClr val="838284"/>
                </a:solidFill>
                <a:latin typeface="Arial"/>
                <a:ea typeface="Microsoft YaHei"/>
              </a:rPr>
              <a:t>retrospective</a:t>
            </a:r>
          </a:p>
        </p:txBody>
      </p:sp>
      <p:sp>
        <p:nvSpPr>
          <p:cNvPr id="104" name="TextBox 103"/>
          <p:cNvSpPr txBox="1"/>
          <p:nvPr/>
        </p:nvSpPr>
        <p:spPr>
          <a:xfrm>
            <a:off x="6223000" y="5384800"/>
            <a:ext cx="622300" cy="101600"/>
          </a:xfrm>
          <a:prstGeom prst="rect">
            <a:avLst/>
          </a:prstGeom>
          <a:noFill/>
        </p:spPr>
        <p:txBody>
          <a:bodyPr wrap="none" lIns="0" tIns="0" rIns="0" bIns="0" anchor="ctr">
            <a:noAutofit/>
          </a:bodyPr>
          <a:lstStyle/>
          <a:p>
            <a:pPr algn="l"/>
            <a:r>
              <a:rPr sz="750" b="1">
                <a:solidFill>
                  <a:srgbClr val="808080"/>
                </a:solidFill>
                <a:latin typeface="Arial"/>
                <a:ea typeface="Microsoft YaHei"/>
              </a:rPr>
              <a:t>ATTRwt (100%)</a:t>
            </a:r>
          </a:p>
        </p:txBody>
      </p:sp>
      <p:sp>
        <p:nvSpPr>
          <p:cNvPr id="105" name="TextBox 104"/>
          <p:cNvSpPr txBox="1"/>
          <p:nvPr/>
        </p:nvSpPr>
        <p:spPr>
          <a:xfrm>
            <a:off x="7080250" y="5384800"/>
            <a:ext cx="171450" cy="88900"/>
          </a:xfrm>
          <a:prstGeom prst="rect">
            <a:avLst/>
          </a:prstGeom>
          <a:noFill/>
        </p:spPr>
        <p:txBody>
          <a:bodyPr wrap="none" lIns="0" tIns="0" rIns="0" bIns="0" anchor="ctr">
            <a:noAutofit/>
          </a:bodyPr>
          <a:lstStyle/>
          <a:p>
            <a:pPr algn="l"/>
            <a:r>
              <a:rPr sz="750" b="1">
                <a:solidFill>
                  <a:srgbClr val="868586"/>
                </a:solidFill>
                <a:latin typeface="Arial"/>
                <a:ea typeface="Microsoft YaHei"/>
              </a:rPr>
              <a:t>145</a:t>
            </a:r>
          </a:p>
        </p:txBody>
      </p:sp>
      <p:sp>
        <p:nvSpPr>
          <p:cNvPr id="106" name="TextBox 105"/>
          <p:cNvSpPr txBox="1"/>
          <p:nvPr/>
        </p:nvSpPr>
        <p:spPr>
          <a:xfrm>
            <a:off x="7569200" y="5384800"/>
            <a:ext cx="171450" cy="95250"/>
          </a:xfrm>
          <a:prstGeom prst="rect">
            <a:avLst/>
          </a:prstGeom>
          <a:noFill/>
        </p:spPr>
        <p:txBody>
          <a:bodyPr wrap="none" lIns="0" tIns="0" rIns="0" bIns="0" anchor="ctr">
            <a:noAutofit/>
          </a:bodyPr>
          <a:lstStyle/>
          <a:p>
            <a:pPr algn="l"/>
            <a:r>
              <a:rPr sz="750" b="1">
                <a:solidFill>
                  <a:srgbClr val="808081"/>
                </a:solidFill>
                <a:latin typeface="Arial"/>
                <a:ea typeface="Microsoft YaHei"/>
              </a:rPr>
              <a:t>CFS</a:t>
            </a:r>
          </a:p>
        </p:txBody>
      </p:sp>
      <p:sp>
        <p:nvSpPr>
          <p:cNvPr id="107" name="TextBox 106"/>
          <p:cNvSpPr txBox="1"/>
          <p:nvPr/>
        </p:nvSpPr>
        <p:spPr>
          <a:xfrm>
            <a:off x="10198100" y="5384800"/>
            <a:ext cx="368300" cy="107950"/>
          </a:xfrm>
          <a:prstGeom prst="rect">
            <a:avLst/>
          </a:prstGeom>
          <a:noFill/>
        </p:spPr>
        <p:txBody>
          <a:bodyPr wrap="none" lIns="0" tIns="0" rIns="0" bIns="0" anchor="ctr">
            <a:noAutofit/>
          </a:bodyPr>
          <a:lstStyle/>
          <a:p>
            <a:pPr algn="l"/>
            <a:r>
              <a:rPr sz="650" b="1">
                <a:solidFill>
                  <a:srgbClr val="7B7B7C"/>
                </a:solidFill>
                <a:latin typeface="Arial"/>
                <a:ea typeface="Microsoft YaHei"/>
              </a:rPr>
              <a:t>2.6 years</a:t>
            </a:r>
          </a:p>
        </p:txBody>
      </p:sp>
      <p:sp>
        <p:nvSpPr>
          <p:cNvPr id="108" name="TextBox 107"/>
          <p:cNvSpPr txBox="1"/>
          <p:nvPr/>
        </p:nvSpPr>
        <p:spPr>
          <a:xfrm>
            <a:off x="10801350" y="5384800"/>
            <a:ext cx="1206500" cy="203200"/>
          </a:xfrm>
          <a:prstGeom prst="rect">
            <a:avLst/>
          </a:prstGeom>
          <a:noFill/>
        </p:spPr>
        <p:txBody>
          <a:bodyPr wrap="none" lIns="0" tIns="0" rIns="0" bIns="0" anchor="ctr">
            <a:noAutofit/>
          </a:bodyPr>
          <a:lstStyle/>
          <a:p>
            <a:pPr algn="l">
              <a:lnSpc>
                <a:spcPts val="900"/>
              </a:lnSpc>
              <a:spcBef>
                <a:spcPts val="0"/>
              </a:spcBef>
              <a:spcAft>
                <a:spcPts val="0"/>
              </a:spcAft>
            </a:pPr>
            <a:r>
              <a:rPr sz="600" b="0">
                <a:solidFill>
                  <a:srgbClr val="767776"/>
                </a:solidFill>
                <a:latin typeface="Arial"/>
                <a:ea typeface="Microsoft YaHei"/>
              </a:rPr>
              <a:t>Increase</a:t>
            </a:r>
            <a:r>
              <a:rPr sz="600" b="0">
                <a:solidFill>
                  <a:srgbClr val="F8F8F8"/>
                </a:solidFill>
                <a:latin typeface="Arial"/>
                <a:ea typeface="Microsoft YaHei"/>
              </a:rPr>
              <a:t> </a:t>
            </a:r>
            <a:r>
              <a:rPr sz="600" b="0">
                <a:solidFill>
                  <a:srgbClr val="9F9E9E"/>
                </a:solidFill>
                <a:latin typeface="Arial"/>
                <a:ea typeface="Microsoft YaHei"/>
              </a:rPr>
              <a:t>in</a:t>
            </a:r>
            <a:r>
              <a:rPr sz="600" b="0">
                <a:solidFill>
                  <a:srgbClr val="ECEBEC"/>
                </a:solidFill>
                <a:latin typeface="Arial"/>
                <a:ea typeface="Microsoft YaHei"/>
              </a:rPr>
              <a:t> </a:t>
            </a:r>
            <a:r>
              <a:rPr sz="600" b="0">
                <a:solidFill>
                  <a:srgbClr val="9A9A99"/>
                </a:solidFill>
                <a:latin typeface="Arial"/>
                <a:ea typeface="Microsoft YaHei"/>
              </a:rPr>
              <a:t>CFS</a:t>
            </a:r>
            <a:r>
              <a:rPr sz="600" b="0">
                <a:solidFill>
                  <a:srgbClr val="7C7D7B"/>
                </a:solidFill>
                <a:latin typeface="Arial"/>
                <a:ea typeface="Microsoft YaHei"/>
              </a:rPr>
              <a:t> </a:t>
            </a:r>
            <a:r>
              <a:rPr sz="600" b="0">
                <a:solidFill>
                  <a:srgbClr val="928F92"/>
                </a:solidFill>
                <a:latin typeface="Arial"/>
                <a:ea typeface="Microsoft YaHei"/>
              </a:rPr>
              <a:t>tertile</a:t>
            </a:r>
            <a:r>
              <a:rPr sz="600" b="0">
                <a:solidFill>
                  <a:srgbClr val="979899"/>
                </a:solidFill>
                <a:latin typeface="Arial"/>
                <a:ea typeface="Microsoft YaHei"/>
              </a:rPr>
              <a:t> </a:t>
            </a:r>
            <a:r>
              <a:rPr sz="600" b="0">
                <a:solidFill>
                  <a:srgbClr val="7B7B7C"/>
                </a:solidFill>
                <a:latin typeface="Arial"/>
                <a:ea typeface="Microsoft YaHei"/>
              </a:rPr>
              <a:t>predicted</a:t>
            </a:r>
          </a:p>
          <a:p>
            <a:pPr algn="l">
              <a:lnSpc>
                <a:spcPts val="900"/>
              </a:lnSpc>
              <a:spcBef>
                <a:spcPts val="0"/>
              </a:spcBef>
              <a:spcAft>
                <a:spcPts val="0"/>
              </a:spcAft>
            </a:pPr>
            <a:r>
              <a:rPr sz="600" b="0">
                <a:solidFill>
                  <a:srgbClr val="737273"/>
                </a:solidFill>
                <a:latin typeface="Arial"/>
                <a:ea typeface="Microsoft YaHei"/>
              </a:rPr>
              <a:t>1</a:t>
            </a:r>
            <a:r>
              <a:rPr sz="600" b="0">
                <a:solidFill>
                  <a:srgbClr val="F7F7F7"/>
                </a:solidFill>
                <a:latin typeface="Arial"/>
                <a:ea typeface="Microsoft YaHei"/>
              </a:rPr>
              <a:t>.</a:t>
            </a:r>
            <a:r>
              <a:rPr sz="600" b="0">
                <a:solidFill>
                  <a:srgbClr val="9EA1A0"/>
                </a:solidFill>
                <a:latin typeface="Arial"/>
                <a:ea typeface="Microsoft YaHei"/>
              </a:rPr>
              <a:t>5</a:t>
            </a:r>
            <a:r>
              <a:rPr sz="600" b="0">
                <a:solidFill>
                  <a:srgbClr val="EEEDEE"/>
                </a:solidFill>
                <a:latin typeface="Arial"/>
                <a:ea typeface="Microsoft YaHei"/>
              </a:rPr>
              <a:t>× </a:t>
            </a:r>
            <a:r>
              <a:rPr sz="600" b="0">
                <a:solidFill>
                  <a:srgbClr val="979898"/>
                </a:solidFill>
                <a:latin typeface="Arial"/>
                <a:ea typeface="Microsoft YaHei"/>
              </a:rPr>
              <a:t>increased</a:t>
            </a:r>
            <a:r>
              <a:rPr sz="600" b="0">
                <a:solidFill>
                  <a:srgbClr val="858384"/>
                </a:solidFill>
                <a:latin typeface="Arial"/>
                <a:ea typeface="Microsoft YaHei"/>
              </a:rPr>
              <a:t> </a:t>
            </a:r>
            <a:r>
              <a:rPr sz="600" b="0">
                <a:solidFill>
                  <a:srgbClr val="A9A8A7"/>
                </a:solidFill>
                <a:latin typeface="Arial"/>
                <a:ea typeface="Microsoft YaHei"/>
              </a:rPr>
              <a:t>mortality</a:t>
            </a:r>
            <a:r>
              <a:rPr sz="600" b="0">
                <a:solidFill>
                  <a:srgbClr val="FFFFFF"/>
                </a:solidFill>
                <a:latin typeface="Arial"/>
                <a:ea typeface="Microsoft YaHei"/>
              </a:rPr>
              <a:t> </a:t>
            </a:r>
            <a:r>
              <a:rPr sz="600" b="0">
                <a:solidFill>
                  <a:srgbClr val="8C8C8C"/>
                </a:solidFill>
                <a:latin typeface="Arial"/>
                <a:ea typeface="Microsoft YaHei"/>
              </a:rPr>
              <a:t>in</a:t>
            </a:r>
          </a:p>
        </p:txBody>
      </p:sp>
      <p:sp>
        <p:nvSpPr>
          <p:cNvPr id="109" name="TextBox 108"/>
          <p:cNvSpPr txBox="1"/>
          <p:nvPr/>
        </p:nvSpPr>
        <p:spPr>
          <a:xfrm>
            <a:off x="387350" y="5391150"/>
            <a:ext cx="368300" cy="292100"/>
          </a:xfrm>
          <a:prstGeom prst="rect">
            <a:avLst/>
          </a:prstGeom>
          <a:noFill/>
        </p:spPr>
        <p:txBody>
          <a:bodyPr wrap="none" lIns="0" tIns="0" rIns="0" bIns="0" anchor="ctr">
            <a:noAutofit/>
          </a:bodyPr>
          <a:lstStyle/>
          <a:p>
            <a:pPr algn="l"/>
            <a:r>
              <a:rPr sz="2500" b="1">
                <a:solidFill>
                  <a:srgbClr val="A90B0A"/>
                </a:solidFill>
                <a:latin typeface="Arial"/>
                <a:ea typeface="Microsoft YaHei"/>
              </a:rPr>
              <a:t>03</a:t>
            </a:r>
          </a:p>
        </p:txBody>
      </p:sp>
      <p:sp>
        <p:nvSpPr>
          <p:cNvPr id="110" name="TextBox 109"/>
          <p:cNvSpPr txBox="1"/>
          <p:nvPr/>
        </p:nvSpPr>
        <p:spPr>
          <a:xfrm>
            <a:off x="1092200" y="5429250"/>
            <a:ext cx="3124200" cy="165100"/>
          </a:xfrm>
          <a:prstGeom prst="rect">
            <a:avLst/>
          </a:prstGeom>
          <a:noFill/>
        </p:spPr>
        <p:txBody>
          <a:bodyPr wrap="none" lIns="0" tIns="0" rIns="0" bIns="0" anchor="ctr">
            <a:noAutofit/>
          </a:bodyPr>
          <a:lstStyle/>
          <a:p>
            <a:pPr algn="l"/>
            <a:r>
              <a:rPr sz="1150" b="0">
                <a:solidFill>
                  <a:srgbClr val="B61613"/>
                </a:solidFill>
                <a:latin typeface="Arial"/>
                <a:ea typeface="Microsoft YaHei"/>
              </a:rPr>
              <a:t>Interpretation</a:t>
            </a:r>
            <a:r>
              <a:rPr sz="1150" b="0">
                <a:solidFill>
                  <a:srgbClr val="BF403A"/>
                </a:solidFill>
                <a:latin typeface="Arial"/>
                <a:ea typeface="Microsoft YaHei"/>
              </a:rPr>
              <a:t>:</a:t>
            </a:r>
            <a:r>
              <a:rPr sz="1150" b="0">
                <a:solidFill>
                  <a:srgbClr val="AF0F0E"/>
                </a:solidFill>
                <a:latin typeface="Arial"/>
                <a:ea typeface="Microsoft YaHei"/>
              </a:rPr>
              <a:t> </a:t>
            </a:r>
            <a:r>
              <a:rPr sz="1150" b="0">
                <a:solidFill>
                  <a:srgbClr val="5A5B5B"/>
                </a:solidFill>
                <a:latin typeface="Arial"/>
                <a:ea typeface="Microsoft YaHei"/>
              </a:rPr>
              <a:t>Frailty</a:t>
            </a:r>
            <a:r>
              <a:rPr sz="1150" b="0">
                <a:solidFill>
                  <a:srgbClr val="282929"/>
                </a:solidFill>
                <a:latin typeface="Arial"/>
                <a:ea typeface="Microsoft YaHei"/>
              </a:rPr>
              <a:t> </a:t>
            </a:r>
            <a:r>
              <a:rPr sz="1150" b="0">
                <a:solidFill>
                  <a:srgbClr val="565656"/>
                </a:solidFill>
                <a:latin typeface="Arial"/>
                <a:ea typeface="Microsoft YaHei"/>
              </a:rPr>
              <a:t>is common</a:t>
            </a:r>
            <a:r>
              <a:rPr sz="1150" b="0">
                <a:solidFill>
                  <a:srgbClr val="AD3535"/>
                </a:solidFill>
                <a:latin typeface="Arial"/>
                <a:ea typeface="Microsoft YaHei"/>
              </a:rPr>
              <a:t> </a:t>
            </a:r>
            <a:r>
              <a:rPr sz="1150" b="0">
                <a:solidFill>
                  <a:srgbClr val="545555"/>
                </a:solidFill>
                <a:latin typeface="Arial"/>
                <a:ea typeface="Microsoft YaHei"/>
              </a:rPr>
              <a:t>in</a:t>
            </a:r>
            <a:r>
              <a:rPr sz="1150" b="0">
                <a:solidFill>
                  <a:srgbClr val="535253"/>
                </a:solidFill>
                <a:latin typeface="Arial"/>
                <a:ea typeface="Microsoft YaHei"/>
              </a:rPr>
              <a:t> ATTR-CM</a:t>
            </a:r>
          </a:p>
        </p:txBody>
      </p:sp>
      <p:sp>
        <p:nvSpPr>
          <p:cNvPr id="111" name="TextBox 110"/>
          <p:cNvSpPr txBox="1"/>
          <p:nvPr/>
        </p:nvSpPr>
        <p:spPr>
          <a:xfrm>
            <a:off x="5492750" y="5613400"/>
            <a:ext cx="565150" cy="438150"/>
          </a:xfrm>
          <a:prstGeom prst="rect">
            <a:avLst/>
          </a:prstGeom>
          <a:noFill/>
        </p:spPr>
        <p:txBody>
          <a:bodyPr wrap="none" lIns="0" tIns="0" rIns="0" bIns="0" anchor="ctr">
            <a:noAutofit/>
          </a:bodyPr>
          <a:lstStyle/>
          <a:p>
            <a:pPr algn="l">
              <a:lnSpc>
                <a:spcPts val="900"/>
              </a:lnSpc>
              <a:spcBef>
                <a:spcPts val="0"/>
              </a:spcBef>
              <a:spcAft>
                <a:spcPts val="0"/>
              </a:spcAft>
            </a:pPr>
            <a:r>
              <a:rPr sz="650" b="1" dirty="0">
                <a:solidFill>
                  <a:srgbClr val="787979"/>
                </a:solidFill>
                <a:latin typeface="Arial"/>
                <a:ea typeface="Microsoft YaHei"/>
              </a:rPr>
              <a:t>cohort </a:t>
            </a:r>
            <a:r>
              <a:rPr sz="650" b="1" dirty="0">
                <a:solidFill>
                  <a:srgbClr val="929294"/>
                </a:solidFill>
                <a:latin typeface="Arial"/>
                <a:ea typeface="Microsoft YaHei"/>
              </a:rPr>
              <a:t>(letter</a:t>
            </a:r>
            <a:r>
              <a:rPr sz="650" b="1" dirty="0">
                <a:solidFill>
                  <a:srgbClr val="8A8A8A"/>
                </a:solidFill>
                <a:latin typeface="Arial"/>
                <a:ea typeface="Microsoft YaHei"/>
              </a:rPr>
              <a:t>)</a:t>
            </a:r>
            <a:r>
              <a:rPr sz="650" b="1" dirty="0">
                <a:solidFill>
                  <a:srgbClr val="A8A8A9"/>
                </a:solidFill>
                <a:latin typeface="Arial"/>
                <a:ea typeface="Microsoft YaHei"/>
              </a:rPr>
              <a:t>,</a:t>
            </a:r>
          </a:p>
          <a:p>
            <a:pPr algn="l">
              <a:lnSpc>
                <a:spcPts val="900"/>
              </a:lnSpc>
              <a:spcBef>
                <a:spcPts val="0"/>
              </a:spcBef>
              <a:spcAft>
                <a:spcPts val="0"/>
              </a:spcAft>
            </a:pPr>
            <a:r>
              <a:rPr sz="650" b="1" dirty="0">
                <a:solidFill>
                  <a:srgbClr val="898889"/>
                </a:solidFill>
                <a:latin typeface="Arial"/>
                <a:ea typeface="Microsoft YaHei"/>
              </a:rPr>
              <a:t>excluded</a:t>
            </a:r>
            <a:r>
              <a:rPr sz="650" b="1" dirty="0">
                <a:solidFill>
                  <a:srgbClr val="BBBBBC"/>
                </a:solidFill>
                <a:latin typeface="Arial"/>
                <a:ea typeface="Microsoft YaHei"/>
              </a:rPr>
              <a:t> </a:t>
            </a:r>
            <a:r>
              <a:rPr sz="650" b="1" dirty="0">
                <a:solidFill>
                  <a:srgbClr val="676867"/>
                </a:solidFill>
                <a:latin typeface="Arial"/>
                <a:ea typeface="Microsoft YaHei"/>
              </a:rPr>
              <a:t>AL</a:t>
            </a:r>
          </a:p>
          <a:p>
            <a:pPr algn="l">
              <a:lnSpc>
                <a:spcPts val="900"/>
              </a:lnSpc>
              <a:spcBef>
                <a:spcPts val="0"/>
              </a:spcBef>
              <a:spcAft>
                <a:spcPts val="0"/>
              </a:spcAft>
            </a:pPr>
            <a:r>
              <a:rPr sz="650" b="1" dirty="0">
                <a:solidFill>
                  <a:srgbClr val="727172"/>
                </a:solidFill>
                <a:latin typeface="Arial"/>
                <a:ea typeface="Microsoft YaHei"/>
              </a:rPr>
              <a:t>and</a:t>
            </a:r>
            <a:r>
              <a:rPr sz="650" b="1" dirty="0">
                <a:solidFill>
                  <a:srgbClr val="474646"/>
                </a:solidFill>
                <a:latin typeface="Arial"/>
                <a:ea typeface="Microsoft YaHei"/>
              </a:rPr>
              <a:t> </a:t>
            </a:r>
            <a:r>
              <a:rPr sz="650" b="1" dirty="0" err="1">
                <a:solidFill>
                  <a:srgbClr val="767877"/>
                </a:solidFill>
                <a:latin typeface="Arial"/>
                <a:ea typeface="Microsoft YaHei"/>
              </a:rPr>
              <a:t>ATTRv</a:t>
            </a:r>
            <a:endParaRPr sz="650" b="1" dirty="0">
              <a:solidFill>
                <a:srgbClr val="767877"/>
              </a:solidFill>
              <a:latin typeface="Arial"/>
              <a:ea typeface="Microsoft YaHei"/>
            </a:endParaRPr>
          </a:p>
          <a:p>
            <a:pPr algn="l">
              <a:lnSpc>
                <a:spcPts val="900"/>
              </a:lnSpc>
              <a:spcBef>
                <a:spcPts val="0"/>
              </a:spcBef>
              <a:spcAft>
                <a:spcPts val="0"/>
              </a:spcAft>
            </a:pPr>
            <a:r>
              <a:rPr sz="650" b="1" dirty="0">
                <a:solidFill>
                  <a:srgbClr val="767777"/>
                </a:solidFill>
                <a:latin typeface="Arial"/>
                <a:ea typeface="Microsoft YaHei"/>
              </a:rPr>
              <a:t>Patients</a:t>
            </a:r>
          </a:p>
        </p:txBody>
      </p:sp>
      <p:sp>
        <p:nvSpPr>
          <p:cNvPr id="112" name="TextBox 111"/>
          <p:cNvSpPr txBox="1"/>
          <p:nvPr/>
        </p:nvSpPr>
        <p:spPr>
          <a:xfrm>
            <a:off x="8305800" y="5613400"/>
            <a:ext cx="590550" cy="88900"/>
          </a:xfrm>
          <a:prstGeom prst="rect">
            <a:avLst/>
          </a:prstGeom>
          <a:noFill/>
        </p:spPr>
        <p:txBody>
          <a:bodyPr wrap="none" lIns="0" tIns="0" rIns="0" bIns="0" anchor="ctr">
            <a:noAutofit/>
          </a:bodyPr>
          <a:lstStyle/>
          <a:p>
            <a:pPr algn="l"/>
            <a:r>
              <a:rPr sz="800" b="1">
                <a:solidFill>
                  <a:srgbClr val="707072"/>
                </a:solidFill>
                <a:latin typeface="Arial"/>
                <a:ea typeface="Microsoft YaHei"/>
              </a:rPr>
              <a:t>CFS 7</a:t>
            </a:r>
            <a:r>
              <a:rPr sz="800" b="1">
                <a:solidFill>
                  <a:srgbClr val="898889"/>
                </a:solidFill>
                <a:latin typeface="Arial"/>
                <a:ea typeface="Microsoft YaHei"/>
              </a:rPr>
              <a:t>-9</a:t>
            </a:r>
            <a:r>
              <a:rPr sz="800" b="1">
                <a:solidFill>
                  <a:srgbClr val="6E6E6E"/>
                </a:solidFill>
                <a:latin typeface="Arial"/>
                <a:ea typeface="Microsoft YaHei"/>
              </a:rPr>
              <a:t>: </a:t>
            </a:r>
            <a:r>
              <a:rPr sz="800" b="1">
                <a:solidFill>
                  <a:srgbClr val="818181"/>
                </a:solidFill>
                <a:latin typeface="Arial"/>
                <a:ea typeface="Microsoft YaHei"/>
              </a:rPr>
              <a:t>16%</a:t>
            </a:r>
          </a:p>
        </p:txBody>
      </p:sp>
      <p:sp>
        <p:nvSpPr>
          <p:cNvPr id="113" name="TextBox 112"/>
          <p:cNvSpPr txBox="1"/>
          <p:nvPr/>
        </p:nvSpPr>
        <p:spPr>
          <a:xfrm>
            <a:off x="9340850" y="5613400"/>
            <a:ext cx="590550" cy="101600"/>
          </a:xfrm>
          <a:prstGeom prst="rect">
            <a:avLst/>
          </a:prstGeom>
          <a:noFill/>
        </p:spPr>
        <p:txBody>
          <a:bodyPr wrap="none" lIns="0" tIns="0" rIns="0" bIns="0" anchor="ctr">
            <a:noAutofit/>
          </a:bodyPr>
          <a:lstStyle/>
          <a:p>
            <a:pPr algn="l"/>
            <a:r>
              <a:rPr sz="650" b="1" dirty="0">
                <a:solidFill>
                  <a:srgbClr val="767675"/>
                </a:solidFill>
                <a:latin typeface="Arial"/>
                <a:ea typeface="Microsoft YaHei"/>
              </a:rPr>
              <a:t>cause</a:t>
            </a:r>
            <a:r>
              <a:rPr sz="650" b="1" dirty="0">
                <a:solidFill>
                  <a:srgbClr val="908F90"/>
                </a:solidFill>
                <a:latin typeface="Arial"/>
                <a:ea typeface="Microsoft YaHei"/>
              </a:rPr>
              <a:t> </a:t>
            </a:r>
            <a:r>
              <a:rPr sz="650" b="1" dirty="0">
                <a:solidFill>
                  <a:srgbClr val="7F8080"/>
                </a:solidFill>
                <a:latin typeface="Arial"/>
                <a:ea typeface="Microsoft YaHei"/>
              </a:rPr>
              <a:t>mortality</a:t>
            </a:r>
          </a:p>
        </p:txBody>
      </p:sp>
      <p:sp>
        <p:nvSpPr>
          <p:cNvPr id="114" name="TextBox 113"/>
          <p:cNvSpPr txBox="1"/>
          <p:nvPr/>
        </p:nvSpPr>
        <p:spPr>
          <a:xfrm>
            <a:off x="10210800" y="5613400"/>
            <a:ext cx="336550" cy="101600"/>
          </a:xfrm>
          <a:prstGeom prst="rect">
            <a:avLst/>
          </a:prstGeom>
          <a:noFill/>
        </p:spPr>
        <p:txBody>
          <a:bodyPr wrap="none" lIns="0" tIns="0" rIns="0" bIns="0" anchor="ctr">
            <a:noAutofit/>
          </a:bodyPr>
          <a:lstStyle/>
          <a:p>
            <a:pPr algn="l"/>
            <a:r>
              <a:rPr sz="650" b="1">
                <a:solidFill>
                  <a:srgbClr val="7B7A7A"/>
                </a:solidFill>
                <a:latin typeface="Arial"/>
                <a:ea typeface="Microsoft YaHei"/>
              </a:rPr>
              <a:t>1</a:t>
            </a:r>
            <a:r>
              <a:rPr sz="650" b="1">
                <a:solidFill>
                  <a:srgbClr val="ABABAB"/>
                </a:solidFill>
                <a:latin typeface="Arial"/>
                <a:ea typeface="Microsoft YaHei"/>
              </a:rPr>
              <a:t>.</a:t>
            </a:r>
            <a:r>
              <a:rPr sz="650" b="1">
                <a:solidFill>
                  <a:srgbClr val="817F81"/>
                </a:solidFill>
                <a:latin typeface="Arial"/>
                <a:ea typeface="Microsoft YaHei"/>
              </a:rPr>
              <a:t>2</a:t>
            </a:r>
            <a:r>
              <a:rPr sz="650" b="1">
                <a:solidFill>
                  <a:srgbClr val="ACADAE"/>
                </a:solidFill>
                <a:latin typeface="Arial"/>
                <a:ea typeface="Microsoft YaHei"/>
              </a:rPr>
              <a:t>-</a:t>
            </a:r>
            <a:r>
              <a:rPr sz="650" b="1">
                <a:solidFill>
                  <a:srgbClr val="787778"/>
                </a:solidFill>
                <a:latin typeface="Arial"/>
                <a:ea typeface="Microsoft YaHei"/>
              </a:rPr>
              <a:t>3</a:t>
            </a:r>
            <a:r>
              <a:rPr sz="650" b="1">
                <a:solidFill>
                  <a:srgbClr val="B8BAB9"/>
                </a:solidFill>
                <a:latin typeface="Arial"/>
                <a:ea typeface="Microsoft YaHei"/>
              </a:rPr>
              <a:t>.</a:t>
            </a:r>
            <a:r>
              <a:rPr sz="650" b="1">
                <a:solidFill>
                  <a:srgbClr val="8C8C8D"/>
                </a:solidFill>
                <a:latin typeface="Arial"/>
                <a:ea typeface="Microsoft YaHei"/>
              </a:rPr>
              <a:t>6)</a:t>
            </a:r>
          </a:p>
        </p:txBody>
      </p:sp>
      <p:sp>
        <p:nvSpPr>
          <p:cNvPr id="115" name="TextBox 114"/>
          <p:cNvSpPr txBox="1"/>
          <p:nvPr/>
        </p:nvSpPr>
        <p:spPr>
          <a:xfrm>
            <a:off x="10801350" y="5613400"/>
            <a:ext cx="1123950" cy="88900"/>
          </a:xfrm>
          <a:prstGeom prst="rect">
            <a:avLst/>
          </a:prstGeom>
          <a:noFill/>
        </p:spPr>
        <p:txBody>
          <a:bodyPr wrap="none" lIns="0" tIns="0" rIns="0" bIns="0" anchor="ctr">
            <a:noAutofit/>
          </a:bodyPr>
          <a:lstStyle/>
          <a:p>
            <a:pPr algn="l"/>
            <a:r>
              <a:rPr sz="650" b="1">
                <a:solidFill>
                  <a:srgbClr val="919090"/>
                </a:solidFill>
                <a:latin typeface="Arial"/>
                <a:ea typeface="Microsoft YaHei"/>
              </a:rPr>
              <a:t>patients</a:t>
            </a:r>
            <a:r>
              <a:rPr sz="650" b="1">
                <a:solidFill>
                  <a:srgbClr val="99979B"/>
                </a:solidFill>
                <a:latin typeface="Arial"/>
                <a:ea typeface="Microsoft YaHei"/>
              </a:rPr>
              <a:t> </a:t>
            </a:r>
            <a:r>
              <a:rPr sz="650" b="1">
                <a:solidFill>
                  <a:srgbClr val="7B7C7C"/>
                </a:solidFill>
                <a:latin typeface="Arial"/>
                <a:ea typeface="Microsoft YaHei"/>
              </a:rPr>
              <a:t>with</a:t>
            </a:r>
            <a:r>
              <a:rPr sz="650" b="1">
                <a:solidFill>
                  <a:srgbClr val="686867"/>
                </a:solidFill>
                <a:latin typeface="Arial"/>
                <a:ea typeface="Microsoft YaHei"/>
              </a:rPr>
              <a:t> </a:t>
            </a:r>
            <a:r>
              <a:rPr sz="650" b="1">
                <a:solidFill>
                  <a:srgbClr val="AAAAAA"/>
                </a:solidFill>
                <a:latin typeface="Arial"/>
                <a:ea typeface="Microsoft YaHei"/>
              </a:rPr>
              <a:t>ATTR</a:t>
            </a:r>
            <a:r>
              <a:rPr sz="650" b="1">
                <a:solidFill>
                  <a:srgbClr val="888A8A"/>
                </a:solidFill>
                <a:latin typeface="Arial"/>
                <a:ea typeface="Microsoft YaHei"/>
              </a:rPr>
              <a:t>-CM, </a:t>
            </a:r>
            <a:r>
              <a:rPr sz="650" b="1">
                <a:solidFill>
                  <a:srgbClr val="9A9A9A"/>
                </a:solidFill>
                <a:latin typeface="Arial"/>
                <a:ea typeface="Microsoft YaHei"/>
              </a:rPr>
              <a:t>even</a:t>
            </a:r>
          </a:p>
        </p:txBody>
      </p:sp>
      <p:sp>
        <p:nvSpPr>
          <p:cNvPr id="116" name="TextBox 115"/>
          <p:cNvSpPr txBox="1"/>
          <p:nvPr/>
        </p:nvSpPr>
        <p:spPr>
          <a:xfrm>
            <a:off x="1085850" y="5657850"/>
            <a:ext cx="2863850" cy="533400"/>
          </a:xfrm>
          <a:prstGeom prst="rect">
            <a:avLst/>
          </a:prstGeom>
          <a:noFill/>
        </p:spPr>
        <p:txBody>
          <a:bodyPr wrap="none" lIns="0" tIns="0" rIns="0" bIns="0" anchor="ctr">
            <a:noAutofit/>
          </a:bodyPr>
          <a:lstStyle/>
          <a:p>
            <a:pPr algn="l">
              <a:lnSpc>
                <a:spcPts val="1500"/>
              </a:lnSpc>
              <a:spcBef>
                <a:spcPts val="0"/>
              </a:spcBef>
              <a:spcAft>
                <a:spcPts val="0"/>
              </a:spcAft>
            </a:pPr>
            <a:r>
              <a:rPr sz="1000" b="0">
                <a:solidFill>
                  <a:srgbClr val="535554"/>
                </a:solidFill>
                <a:latin typeface="Arial"/>
                <a:ea typeface="Microsoft YaHei"/>
              </a:rPr>
              <a:t>populations, </a:t>
            </a:r>
            <a:r>
              <a:rPr sz="1000" b="0">
                <a:solidFill>
                  <a:srgbClr val="5C5D5D"/>
                </a:solidFill>
                <a:latin typeface="Arial"/>
                <a:ea typeface="Microsoft YaHei"/>
              </a:rPr>
              <a:t>but</a:t>
            </a:r>
            <a:r>
              <a:rPr sz="1000" b="0">
                <a:solidFill>
                  <a:srgbClr val="585858"/>
                </a:solidFill>
                <a:latin typeface="Arial"/>
                <a:ea typeface="Microsoft YaHei"/>
              </a:rPr>
              <a:t> </a:t>
            </a:r>
            <a:r>
              <a:rPr sz="1000" b="0">
                <a:solidFill>
                  <a:srgbClr val="565757"/>
                </a:solidFill>
                <a:latin typeface="Arial"/>
                <a:ea typeface="Microsoft YaHei"/>
              </a:rPr>
              <a:t>reported prevalence is highly</a:t>
            </a:r>
          </a:p>
          <a:p>
            <a:pPr algn="l">
              <a:lnSpc>
                <a:spcPts val="1500"/>
              </a:lnSpc>
              <a:spcBef>
                <a:spcPts val="0"/>
              </a:spcBef>
              <a:spcAft>
                <a:spcPts val="0"/>
              </a:spcAft>
            </a:pPr>
            <a:r>
              <a:rPr sz="1000" b="0">
                <a:solidFill>
                  <a:srgbClr val="575757"/>
                </a:solidFill>
                <a:latin typeface="Arial"/>
                <a:ea typeface="Microsoft YaHei"/>
              </a:rPr>
              <a:t>sensitive to the assessment instrument and</a:t>
            </a:r>
          </a:p>
          <a:p>
            <a:pPr algn="l">
              <a:lnSpc>
                <a:spcPts val="1500"/>
              </a:lnSpc>
              <a:spcBef>
                <a:spcPts val="0"/>
              </a:spcBef>
              <a:spcAft>
                <a:spcPts val="0"/>
              </a:spcAft>
            </a:pPr>
            <a:r>
              <a:rPr sz="1000" b="0">
                <a:solidFill>
                  <a:srgbClr val="525353"/>
                </a:solidFill>
                <a:latin typeface="Arial"/>
                <a:ea typeface="Microsoft YaHei"/>
              </a:rPr>
              <a:t>cutoffs</a:t>
            </a:r>
            <a:r>
              <a:rPr sz="1000" b="0">
                <a:solidFill>
                  <a:srgbClr val="A4A6A4"/>
                </a:solidFill>
                <a:latin typeface="Arial"/>
                <a:ea typeface="Microsoft YaHei"/>
              </a:rPr>
              <a:t> </a:t>
            </a:r>
            <a:r>
              <a:rPr sz="1000" b="0">
                <a:solidFill>
                  <a:srgbClr val="5D5C5D"/>
                </a:solidFill>
                <a:latin typeface="Arial"/>
                <a:ea typeface="Microsoft YaHei"/>
              </a:rPr>
              <a:t>applied</a:t>
            </a:r>
          </a:p>
        </p:txBody>
      </p:sp>
      <p:sp>
        <p:nvSpPr>
          <p:cNvPr id="117" name="TextBox 116"/>
          <p:cNvSpPr txBox="1"/>
          <p:nvPr/>
        </p:nvSpPr>
        <p:spPr>
          <a:xfrm>
            <a:off x="10801350" y="5835650"/>
            <a:ext cx="1193800" cy="88900"/>
          </a:xfrm>
          <a:prstGeom prst="rect">
            <a:avLst/>
          </a:prstGeom>
          <a:noFill/>
        </p:spPr>
        <p:txBody>
          <a:bodyPr wrap="none" lIns="0" tIns="0" rIns="0" bIns="0" anchor="ctr">
            <a:noAutofit/>
          </a:bodyPr>
          <a:lstStyle/>
          <a:p>
            <a:pPr algn="l"/>
            <a:r>
              <a:rPr sz="650" b="1">
                <a:solidFill>
                  <a:srgbClr val="6C6B6D"/>
                </a:solidFill>
                <a:latin typeface="Arial"/>
                <a:ea typeface="Microsoft YaHei"/>
              </a:rPr>
              <a:t>NYHA </a:t>
            </a:r>
            <a:r>
              <a:rPr sz="650" b="1">
                <a:solidFill>
                  <a:srgbClr val="919191"/>
                </a:solidFill>
                <a:latin typeface="Arial"/>
                <a:ea typeface="Microsoft YaHei"/>
              </a:rPr>
              <a:t>class</a:t>
            </a:r>
            <a:r>
              <a:rPr sz="650" b="1">
                <a:solidFill>
                  <a:srgbClr val="F8F8F9"/>
                </a:solidFill>
                <a:latin typeface="Arial"/>
                <a:ea typeface="Microsoft YaHei"/>
              </a:rPr>
              <a:t> </a:t>
            </a:r>
            <a:r>
              <a:rPr sz="650" b="1">
                <a:solidFill>
                  <a:srgbClr val="7E7D7E"/>
                </a:solidFill>
                <a:latin typeface="Arial"/>
                <a:ea typeface="Microsoft YaHei"/>
              </a:rPr>
              <a:t>and</a:t>
            </a:r>
            <a:r>
              <a:rPr sz="650" b="1">
                <a:solidFill>
                  <a:srgbClr val="9C9D9C"/>
                </a:solidFill>
                <a:latin typeface="Arial"/>
                <a:ea typeface="Microsoft YaHei"/>
              </a:rPr>
              <a:t> </a:t>
            </a:r>
            <a:r>
              <a:rPr sz="650" b="1">
                <a:solidFill>
                  <a:srgbClr val="808080"/>
                </a:solidFill>
                <a:latin typeface="Arial"/>
                <a:ea typeface="Microsoft YaHei"/>
              </a:rPr>
              <a:t>treatment </a:t>
            </a:r>
            <a:r>
              <a:rPr sz="650" b="1">
                <a:solidFill>
                  <a:srgbClr val="939495"/>
                </a:solidFill>
                <a:latin typeface="Arial"/>
                <a:ea typeface="Microsoft YaHei"/>
              </a:rPr>
              <a:t>with</a:t>
            </a:r>
          </a:p>
        </p:txBody>
      </p:sp>
      <p:sp>
        <p:nvSpPr>
          <p:cNvPr id="118" name="TextBox 117"/>
          <p:cNvSpPr txBox="1"/>
          <p:nvPr/>
        </p:nvSpPr>
        <p:spPr>
          <a:xfrm>
            <a:off x="4627995" y="6633644"/>
            <a:ext cx="6394450" cy="114300"/>
          </a:xfrm>
          <a:prstGeom prst="rect">
            <a:avLst/>
          </a:prstGeom>
          <a:noFill/>
        </p:spPr>
        <p:txBody>
          <a:bodyPr wrap="none" lIns="0" tIns="0" rIns="0" bIns="0" anchor="ctr">
            <a:noAutofit/>
          </a:bodyPr>
          <a:lstStyle/>
          <a:p>
            <a:pPr algn="l"/>
            <a:r>
              <a:rPr sz="800" b="0" dirty="0">
                <a:solidFill>
                  <a:srgbClr val="949495"/>
                </a:solidFill>
                <a:latin typeface="Arial"/>
                <a:ea typeface="Microsoft YaHei"/>
              </a:rPr>
              <a:t>Table 1 provides an overview of</a:t>
            </a:r>
            <a:r>
              <a:rPr sz="800" b="0" dirty="0">
                <a:solidFill>
                  <a:srgbClr val="A9A9A9"/>
                </a:solidFill>
                <a:latin typeface="Arial"/>
                <a:ea typeface="Microsoft YaHei"/>
              </a:rPr>
              <a:t> </a:t>
            </a:r>
            <a:r>
              <a:rPr sz="800" b="0" dirty="0">
                <a:solidFill>
                  <a:srgbClr val="979797"/>
                </a:solidFill>
                <a:latin typeface="Arial"/>
                <a:ea typeface="Microsoft YaHei"/>
              </a:rPr>
              <a:t>key baseline characteristics, frailty assessment tools,</a:t>
            </a:r>
            <a:r>
              <a:rPr sz="800" b="0" dirty="0">
                <a:solidFill>
                  <a:srgbClr val="959595"/>
                </a:solidFill>
                <a:latin typeface="Arial"/>
                <a:ea typeface="Microsoft YaHei"/>
              </a:rPr>
              <a:t> and findings across the 16 included studies</a:t>
            </a:r>
          </a:p>
        </p:txBody>
      </p:sp>
      <p:pic>
        <p:nvPicPr>
          <p:cNvPr id="122" name="Picture 121">
            <a:extLst>
              <a:ext uri="{FF2B5EF4-FFF2-40B4-BE49-F238E27FC236}">
                <a16:creationId xmlns:a16="http://schemas.microsoft.com/office/drawing/2014/main" id="{B6374084-0F06-A608-B83D-450F548ED21E}"/>
              </a:ext>
            </a:extLst>
          </p:cNvPr>
          <p:cNvPicPr>
            <a:picLocks noChangeAspect="1"/>
          </p:cNvPicPr>
          <p:nvPr/>
        </p:nvPicPr>
        <p:blipFill>
          <a:blip r:embed="rId30"/>
          <a:stretch>
            <a:fillRect/>
          </a:stretch>
        </p:blipFill>
        <p:spPr>
          <a:xfrm>
            <a:off x="4515893" y="1363518"/>
            <a:ext cx="7676107" cy="509322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7.png"/>
          <p:cNvPicPr>
            <a:picLocks noChangeAspect="1"/>
          </p:cNvPicPr>
          <p:nvPr/>
        </p:nvPicPr>
        <p:blipFill>
          <a:blip r:embed="rId3"/>
          <a:stretch>
            <a:fillRect/>
          </a:stretch>
        </p:blipFill>
        <p:spPr>
          <a:xfrm>
            <a:off x="0" y="0"/>
            <a:ext cx="12192000" cy="6858000"/>
          </a:xfrm>
          <a:prstGeom prst="rect">
            <a:avLst/>
          </a:prstGeom>
        </p:spPr>
      </p:pic>
      <p:pic>
        <p:nvPicPr>
          <p:cNvPr id="3" name="Picture 2" descr="el_7_0.png"/>
          <p:cNvPicPr>
            <a:picLocks noChangeAspect="1"/>
          </p:cNvPicPr>
          <p:nvPr/>
        </p:nvPicPr>
        <p:blipFill>
          <a:blip r:embed="rId4"/>
          <a:stretch>
            <a:fillRect/>
          </a:stretch>
        </p:blipFill>
        <p:spPr>
          <a:xfrm>
            <a:off x="8883650" y="1828800"/>
            <a:ext cx="1631950" cy="3441700"/>
          </a:xfrm>
          <a:prstGeom prst="rect">
            <a:avLst/>
          </a:prstGeom>
        </p:spPr>
      </p:pic>
      <p:pic>
        <p:nvPicPr>
          <p:cNvPr id="4" name="Picture 3" descr="el_7_1.png"/>
          <p:cNvPicPr>
            <a:picLocks noChangeAspect="1"/>
          </p:cNvPicPr>
          <p:nvPr/>
        </p:nvPicPr>
        <p:blipFill>
          <a:blip r:embed="rId5"/>
          <a:stretch>
            <a:fillRect/>
          </a:stretch>
        </p:blipFill>
        <p:spPr>
          <a:xfrm>
            <a:off x="0" y="0"/>
            <a:ext cx="12192000" cy="381000"/>
          </a:xfrm>
          <a:prstGeom prst="rect">
            <a:avLst/>
          </a:prstGeom>
        </p:spPr>
      </p:pic>
      <p:pic>
        <p:nvPicPr>
          <p:cNvPr id="5" name="Picture 4" descr="el_7_2.png"/>
          <p:cNvPicPr>
            <a:picLocks noChangeAspect="1"/>
          </p:cNvPicPr>
          <p:nvPr/>
        </p:nvPicPr>
        <p:blipFill>
          <a:blip r:embed="rId6"/>
          <a:stretch>
            <a:fillRect/>
          </a:stretch>
        </p:blipFill>
        <p:spPr>
          <a:xfrm>
            <a:off x="11029950" y="3340100"/>
            <a:ext cx="781050" cy="977900"/>
          </a:xfrm>
          <a:prstGeom prst="rect">
            <a:avLst/>
          </a:prstGeom>
        </p:spPr>
      </p:pic>
      <p:pic>
        <p:nvPicPr>
          <p:cNvPr id="6" name="Picture 5" descr="el_7_3.png"/>
          <p:cNvPicPr>
            <a:picLocks noChangeAspect="1"/>
          </p:cNvPicPr>
          <p:nvPr/>
        </p:nvPicPr>
        <p:blipFill>
          <a:blip r:embed="rId7"/>
          <a:stretch>
            <a:fillRect/>
          </a:stretch>
        </p:blipFill>
        <p:spPr>
          <a:xfrm>
            <a:off x="11036300" y="2032000"/>
            <a:ext cx="781050" cy="609600"/>
          </a:xfrm>
          <a:prstGeom prst="rect">
            <a:avLst/>
          </a:prstGeom>
        </p:spPr>
      </p:pic>
      <p:pic>
        <p:nvPicPr>
          <p:cNvPr id="7" name="Picture 6" descr="el_7_4.png"/>
          <p:cNvPicPr>
            <a:picLocks noChangeAspect="1"/>
          </p:cNvPicPr>
          <p:nvPr/>
        </p:nvPicPr>
        <p:blipFill>
          <a:blip r:embed="rId8"/>
          <a:stretch>
            <a:fillRect/>
          </a:stretch>
        </p:blipFill>
        <p:spPr>
          <a:xfrm>
            <a:off x="5943600" y="3848100"/>
            <a:ext cx="565150" cy="120650"/>
          </a:xfrm>
          <a:prstGeom prst="rect">
            <a:avLst/>
          </a:prstGeom>
        </p:spPr>
      </p:pic>
      <p:pic>
        <p:nvPicPr>
          <p:cNvPr id="8" name="Picture 7" descr="el_7_5.png"/>
          <p:cNvPicPr>
            <a:picLocks noChangeAspect="1"/>
          </p:cNvPicPr>
          <p:nvPr/>
        </p:nvPicPr>
        <p:blipFill>
          <a:blip r:embed="rId9"/>
          <a:stretch>
            <a:fillRect/>
          </a:stretch>
        </p:blipFill>
        <p:spPr>
          <a:xfrm>
            <a:off x="6851650" y="3841750"/>
            <a:ext cx="495300" cy="127000"/>
          </a:xfrm>
          <a:prstGeom prst="rect">
            <a:avLst/>
          </a:prstGeom>
        </p:spPr>
      </p:pic>
      <p:pic>
        <p:nvPicPr>
          <p:cNvPr id="9" name="Picture 8" descr="el_7_6.png"/>
          <p:cNvPicPr>
            <a:picLocks noChangeAspect="1"/>
          </p:cNvPicPr>
          <p:nvPr/>
        </p:nvPicPr>
        <p:blipFill>
          <a:blip r:embed="rId10"/>
          <a:stretch>
            <a:fillRect/>
          </a:stretch>
        </p:blipFill>
        <p:spPr>
          <a:xfrm>
            <a:off x="6527800" y="3841750"/>
            <a:ext cx="311150" cy="127000"/>
          </a:xfrm>
          <a:prstGeom prst="rect">
            <a:avLst/>
          </a:prstGeom>
        </p:spPr>
      </p:pic>
      <p:pic>
        <p:nvPicPr>
          <p:cNvPr id="10" name="Picture 9" descr="el_7_7.png"/>
          <p:cNvPicPr>
            <a:picLocks noChangeAspect="1"/>
          </p:cNvPicPr>
          <p:nvPr/>
        </p:nvPicPr>
        <p:blipFill>
          <a:blip r:embed="rId11"/>
          <a:stretch>
            <a:fillRect/>
          </a:stretch>
        </p:blipFill>
        <p:spPr>
          <a:xfrm>
            <a:off x="958850" y="1644650"/>
            <a:ext cx="44450" cy="431800"/>
          </a:xfrm>
          <a:prstGeom prst="rect">
            <a:avLst/>
          </a:prstGeom>
        </p:spPr>
      </p:pic>
      <p:pic>
        <p:nvPicPr>
          <p:cNvPr id="11" name="Picture 10" descr="el_7_8.png"/>
          <p:cNvPicPr>
            <a:picLocks noChangeAspect="1"/>
          </p:cNvPicPr>
          <p:nvPr/>
        </p:nvPicPr>
        <p:blipFill>
          <a:blip r:embed="rId12"/>
          <a:stretch>
            <a:fillRect/>
          </a:stretch>
        </p:blipFill>
        <p:spPr>
          <a:xfrm>
            <a:off x="1187450" y="3403600"/>
            <a:ext cx="76200" cy="76200"/>
          </a:xfrm>
          <a:prstGeom prst="rect">
            <a:avLst/>
          </a:prstGeom>
        </p:spPr>
      </p:pic>
      <p:pic>
        <p:nvPicPr>
          <p:cNvPr id="12" name="Picture 11" descr="el_7_9.png"/>
          <p:cNvPicPr>
            <a:picLocks noChangeAspect="1"/>
          </p:cNvPicPr>
          <p:nvPr/>
        </p:nvPicPr>
        <p:blipFill>
          <a:blip r:embed="rId13"/>
          <a:stretch>
            <a:fillRect/>
          </a:stretch>
        </p:blipFill>
        <p:spPr>
          <a:xfrm>
            <a:off x="1187450" y="3155950"/>
            <a:ext cx="76200" cy="76200"/>
          </a:xfrm>
          <a:prstGeom prst="rect">
            <a:avLst/>
          </a:prstGeom>
        </p:spPr>
      </p:pic>
      <p:sp>
        <p:nvSpPr>
          <p:cNvPr id="13" name="TextBox 12"/>
          <p:cNvSpPr txBox="1"/>
          <p:nvPr/>
        </p:nvSpPr>
        <p:spPr>
          <a:xfrm>
            <a:off x="406400" y="419100"/>
            <a:ext cx="9493250" cy="831850"/>
          </a:xfrm>
          <a:prstGeom prst="rect">
            <a:avLst/>
          </a:prstGeom>
          <a:noFill/>
        </p:spPr>
        <p:txBody>
          <a:bodyPr wrap="none" lIns="0" tIns="0" rIns="0" bIns="0" anchor="ctr">
            <a:noAutofit/>
          </a:bodyPr>
          <a:lstStyle/>
          <a:p>
            <a:pPr algn="l">
              <a:lnSpc>
                <a:spcPts val="3800"/>
              </a:lnSpc>
              <a:spcBef>
                <a:spcPts val="0"/>
              </a:spcBef>
              <a:spcAft>
                <a:spcPts val="0"/>
              </a:spcAft>
            </a:pPr>
            <a:r>
              <a:rPr sz="3100" b="1">
                <a:solidFill>
                  <a:srgbClr val="9C0907"/>
                </a:solidFill>
                <a:latin typeface="Arial"/>
                <a:ea typeface="Microsoft YaHei"/>
              </a:rPr>
              <a:t>Both Pre-Frailty and Frailty Are Associated with</a:t>
            </a:r>
          </a:p>
          <a:p>
            <a:pPr algn="l">
              <a:lnSpc>
                <a:spcPts val="3800"/>
              </a:lnSpc>
              <a:spcBef>
                <a:spcPts val="0"/>
              </a:spcBef>
              <a:spcAft>
                <a:spcPts val="0"/>
              </a:spcAft>
            </a:pPr>
            <a:r>
              <a:rPr sz="3100" b="1">
                <a:solidFill>
                  <a:srgbClr val="9B0907"/>
                </a:solidFill>
                <a:latin typeface="Arial"/>
                <a:ea typeface="Microsoft YaHei"/>
              </a:rPr>
              <a:t>a Graded Increase in All-Cause Mortality</a:t>
            </a:r>
          </a:p>
        </p:txBody>
      </p:sp>
      <p:sp>
        <p:nvSpPr>
          <p:cNvPr id="14" name="TextBox 13"/>
          <p:cNvSpPr txBox="1"/>
          <p:nvPr/>
        </p:nvSpPr>
        <p:spPr>
          <a:xfrm>
            <a:off x="11353800" y="1581150"/>
            <a:ext cx="444500" cy="127000"/>
          </a:xfrm>
          <a:prstGeom prst="rect">
            <a:avLst/>
          </a:prstGeom>
          <a:noFill/>
        </p:spPr>
        <p:txBody>
          <a:bodyPr wrap="none" lIns="0" tIns="0" rIns="0" bIns="0" anchor="ctr">
            <a:noAutofit/>
          </a:bodyPr>
          <a:lstStyle/>
          <a:p>
            <a:pPr algn="l"/>
            <a:r>
              <a:rPr sz="1150" b="1">
                <a:solidFill>
                  <a:srgbClr val="3B3C3A"/>
                </a:solidFill>
                <a:latin typeface="Arial"/>
                <a:ea typeface="Microsoft YaHei"/>
              </a:rPr>
              <a:t>95</a:t>
            </a:r>
            <a:r>
              <a:rPr sz="1150" b="1">
                <a:solidFill>
                  <a:srgbClr val="666667"/>
                </a:solidFill>
                <a:latin typeface="Arial"/>
                <a:ea typeface="Microsoft YaHei"/>
              </a:rPr>
              <a:t>-%</a:t>
            </a:r>
            <a:r>
              <a:rPr sz="1150" b="1">
                <a:solidFill>
                  <a:srgbClr val="494849"/>
                </a:solidFill>
                <a:latin typeface="Arial"/>
                <a:ea typeface="Microsoft YaHei"/>
              </a:rPr>
              <a:t>%1</a:t>
            </a:r>
          </a:p>
        </p:txBody>
      </p:sp>
      <p:sp>
        <p:nvSpPr>
          <p:cNvPr id="15" name="TextBox 14"/>
          <p:cNvSpPr txBox="1"/>
          <p:nvPr/>
        </p:nvSpPr>
        <p:spPr>
          <a:xfrm>
            <a:off x="5937250" y="1587500"/>
            <a:ext cx="374650" cy="146050"/>
          </a:xfrm>
          <a:prstGeom prst="rect">
            <a:avLst/>
          </a:prstGeom>
          <a:noFill/>
        </p:spPr>
        <p:txBody>
          <a:bodyPr wrap="none" lIns="0" tIns="0" rIns="0" bIns="0" anchor="ctr">
            <a:noAutofit/>
          </a:bodyPr>
          <a:lstStyle/>
          <a:p>
            <a:pPr algn="l"/>
            <a:r>
              <a:rPr sz="1100" b="1">
                <a:solidFill>
                  <a:srgbClr val="383939"/>
                </a:solidFill>
                <a:latin typeface="Arial"/>
                <a:ea typeface="Microsoft YaHei"/>
              </a:rPr>
              <a:t>Study</a:t>
            </a:r>
          </a:p>
        </p:txBody>
      </p:sp>
      <p:sp>
        <p:nvSpPr>
          <p:cNvPr id="16" name="TextBox 15"/>
          <p:cNvSpPr txBox="1"/>
          <p:nvPr/>
        </p:nvSpPr>
        <p:spPr>
          <a:xfrm>
            <a:off x="7550150" y="1587500"/>
            <a:ext cx="1060450" cy="146050"/>
          </a:xfrm>
          <a:prstGeom prst="rect">
            <a:avLst/>
          </a:prstGeom>
          <a:noFill/>
        </p:spPr>
        <p:txBody>
          <a:bodyPr wrap="none" lIns="0" tIns="0" rIns="0" bIns="0" anchor="ctr">
            <a:noAutofit/>
          </a:bodyPr>
          <a:lstStyle/>
          <a:p>
            <a:pPr algn="l"/>
            <a:r>
              <a:rPr sz="1100" b="1">
                <a:solidFill>
                  <a:srgbClr val="3B3B3B"/>
                </a:solidFill>
                <a:latin typeface="Arial"/>
                <a:ea typeface="Microsoft YaHei"/>
              </a:rPr>
              <a:t>logRR SE(logRR)</a:t>
            </a:r>
          </a:p>
        </p:txBody>
      </p:sp>
      <p:sp>
        <p:nvSpPr>
          <p:cNvPr id="17" name="TextBox 16"/>
          <p:cNvSpPr txBox="1"/>
          <p:nvPr/>
        </p:nvSpPr>
        <p:spPr>
          <a:xfrm>
            <a:off x="9207500" y="1587500"/>
            <a:ext cx="622300" cy="120650"/>
          </a:xfrm>
          <a:prstGeom prst="rect">
            <a:avLst/>
          </a:prstGeom>
          <a:noFill/>
        </p:spPr>
        <p:txBody>
          <a:bodyPr wrap="none" lIns="0" tIns="0" rIns="0" bIns="0" anchor="ctr">
            <a:noAutofit/>
          </a:bodyPr>
          <a:lstStyle/>
          <a:p>
            <a:pPr algn="l"/>
            <a:r>
              <a:rPr sz="1000" b="1">
                <a:solidFill>
                  <a:srgbClr val="3C3D3E"/>
                </a:solidFill>
                <a:latin typeface="Arial"/>
                <a:ea typeface="Microsoft YaHei"/>
              </a:rPr>
              <a:t>Risk Ratio</a:t>
            </a:r>
          </a:p>
        </p:txBody>
      </p:sp>
      <p:sp>
        <p:nvSpPr>
          <p:cNvPr id="18" name="TextBox 17"/>
          <p:cNvSpPr txBox="1"/>
          <p:nvPr/>
        </p:nvSpPr>
        <p:spPr>
          <a:xfrm>
            <a:off x="10769600" y="1587500"/>
            <a:ext cx="203200" cy="120650"/>
          </a:xfrm>
          <a:prstGeom prst="rect">
            <a:avLst/>
          </a:prstGeom>
          <a:noFill/>
        </p:spPr>
        <p:txBody>
          <a:bodyPr wrap="none" lIns="0" tIns="0" rIns="0" bIns="0" anchor="ctr">
            <a:noAutofit/>
          </a:bodyPr>
          <a:lstStyle/>
          <a:p>
            <a:pPr algn="l"/>
            <a:r>
              <a:rPr sz="1100" b="1">
                <a:solidFill>
                  <a:srgbClr val="3E3E3E"/>
                </a:solidFill>
                <a:latin typeface="Arial"/>
                <a:ea typeface="Microsoft YaHei"/>
              </a:rPr>
              <a:t>RR</a:t>
            </a:r>
          </a:p>
        </p:txBody>
      </p:sp>
      <p:sp>
        <p:nvSpPr>
          <p:cNvPr id="19" name="TextBox 18"/>
          <p:cNvSpPr txBox="1"/>
          <p:nvPr/>
        </p:nvSpPr>
        <p:spPr>
          <a:xfrm>
            <a:off x="438150" y="1657350"/>
            <a:ext cx="349250" cy="292100"/>
          </a:xfrm>
          <a:prstGeom prst="rect">
            <a:avLst/>
          </a:prstGeom>
          <a:noFill/>
        </p:spPr>
        <p:txBody>
          <a:bodyPr wrap="none" lIns="0" tIns="0" rIns="0" bIns="0" anchor="ctr">
            <a:noAutofit/>
          </a:bodyPr>
          <a:lstStyle/>
          <a:p>
            <a:pPr algn="l"/>
            <a:r>
              <a:rPr sz="2350" b="1">
                <a:solidFill>
                  <a:srgbClr val="9F0A09"/>
                </a:solidFill>
                <a:latin typeface="Arial"/>
                <a:ea typeface="Microsoft YaHei"/>
              </a:rPr>
              <a:t>01</a:t>
            </a:r>
          </a:p>
        </p:txBody>
      </p:sp>
      <p:sp>
        <p:nvSpPr>
          <p:cNvPr id="20" name="TextBox 19"/>
          <p:cNvSpPr txBox="1"/>
          <p:nvPr/>
        </p:nvSpPr>
        <p:spPr>
          <a:xfrm>
            <a:off x="1174750" y="1676400"/>
            <a:ext cx="1936750" cy="190500"/>
          </a:xfrm>
          <a:prstGeom prst="rect">
            <a:avLst/>
          </a:prstGeom>
          <a:noFill/>
        </p:spPr>
        <p:txBody>
          <a:bodyPr wrap="none" lIns="0" tIns="0" rIns="0" bIns="0" anchor="ctr">
            <a:noAutofit/>
          </a:bodyPr>
          <a:lstStyle/>
          <a:p>
            <a:pPr algn="l"/>
            <a:r>
              <a:rPr sz="1400" b="1">
                <a:solidFill>
                  <a:srgbClr val="1F1F1F"/>
                </a:solidFill>
                <a:latin typeface="Arial"/>
                <a:ea typeface="Microsoft YaHei"/>
              </a:rPr>
              <a:t>Experimental</a:t>
            </a:r>
            <a:r>
              <a:rPr sz="1400" b="1">
                <a:solidFill>
                  <a:srgbClr val="D6D5D7"/>
                </a:solidFill>
                <a:latin typeface="Arial"/>
                <a:ea typeface="Microsoft YaHei"/>
              </a:rPr>
              <a:t> </a:t>
            </a:r>
            <a:r>
              <a:rPr sz="1400" b="1">
                <a:solidFill>
                  <a:srgbClr val="18171A"/>
                </a:solidFill>
                <a:latin typeface="Arial"/>
                <a:ea typeface="Microsoft YaHei"/>
              </a:rPr>
              <a:t>approach:</a:t>
            </a:r>
          </a:p>
        </p:txBody>
      </p:sp>
      <p:sp>
        <p:nvSpPr>
          <p:cNvPr id="21" name="TextBox 20"/>
          <p:cNvSpPr txBox="1"/>
          <p:nvPr/>
        </p:nvSpPr>
        <p:spPr>
          <a:xfrm>
            <a:off x="5937250" y="1879600"/>
            <a:ext cx="495300" cy="127000"/>
          </a:xfrm>
          <a:prstGeom prst="rect">
            <a:avLst/>
          </a:prstGeom>
          <a:noFill/>
        </p:spPr>
        <p:txBody>
          <a:bodyPr wrap="none" lIns="0" tIns="0" rIns="0" bIns="0" anchor="ctr">
            <a:noAutofit/>
          </a:bodyPr>
          <a:lstStyle/>
          <a:p>
            <a:pPr algn="l"/>
            <a:r>
              <a:rPr sz="700" b="1">
                <a:solidFill>
                  <a:srgbClr val="404141"/>
                </a:solidFill>
                <a:latin typeface="Arial"/>
                <a:ea typeface="Microsoft YaHei"/>
              </a:rPr>
              <a:t>Pre</a:t>
            </a:r>
            <a:r>
              <a:rPr sz="700" b="1">
                <a:solidFill>
                  <a:srgbClr val="242324"/>
                </a:solidFill>
                <a:latin typeface="Arial"/>
                <a:ea typeface="Microsoft YaHei"/>
              </a:rPr>
              <a:t>-</a:t>
            </a:r>
            <a:r>
              <a:rPr sz="700" b="1">
                <a:solidFill>
                  <a:srgbClr val="525554"/>
                </a:solidFill>
                <a:latin typeface="Arial"/>
                <a:ea typeface="Microsoft YaHei"/>
              </a:rPr>
              <a:t>Frailty</a:t>
            </a:r>
          </a:p>
        </p:txBody>
      </p:sp>
      <p:sp>
        <p:nvSpPr>
          <p:cNvPr id="22" name="TextBox 21"/>
          <p:cNvSpPr txBox="1"/>
          <p:nvPr/>
        </p:nvSpPr>
        <p:spPr>
          <a:xfrm>
            <a:off x="1168400" y="1924050"/>
            <a:ext cx="3898900" cy="628650"/>
          </a:xfrm>
          <a:prstGeom prst="rect">
            <a:avLst/>
          </a:prstGeom>
          <a:noFill/>
        </p:spPr>
        <p:txBody>
          <a:bodyPr wrap="none" lIns="0" tIns="0" rIns="0" bIns="0" anchor="ctr">
            <a:noAutofit/>
          </a:bodyPr>
          <a:lstStyle/>
          <a:p>
            <a:pPr algn="l">
              <a:lnSpc>
                <a:spcPts val="1750"/>
              </a:lnSpc>
              <a:spcBef>
                <a:spcPts val="0"/>
              </a:spcBef>
              <a:spcAft>
                <a:spcPts val="0"/>
              </a:spcAft>
            </a:pPr>
            <a:r>
              <a:rPr sz="1100" b="0">
                <a:solidFill>
                  <a:srgbClr val="505050"/>
                </a:solidFill>
                <a:latin typeface="Arial"/>
                <a:ea typeface="Microsoft YaHei"/>
              </a:rPr>
              <a:t>Pooled 6 </a:t>
            </a:r>
            <a:r>
              <a:rPr sz="1100" b="0">
                <a:solidFill>
                  <a:srgbClr val="5B585B"/>
                </a:solidFill>
                <a:latin typeface="Arial"/>
                <a:ea typeface="Microsoft YaHei"/>
              </a:rPr>
              <a:t>studies </a:t>
            </a:r>
            <a:r>
              <a:rPr sz="1100" b="0">
                <a:solidFill>
                  <a:srgbClr val="505050"/>
                </a:solidFill>
                <a:latin typeface="Arial"/>
                <a:ea typeface="Microsoft YaHei"/>
              </a:rPr>
              <a:t>(2141 patients) reporting</a:t>
            </a:r>
          </a:p>
          <a:p>
            <a:pPr algn="l">
              <a:lnSpc>
                <a:spcPts val="1750"/>
              </a:lnSpc>
              <a:spcBef>
                <a:spcPts val="0"/>
              </a:spcBef>
              <a:spcAft>
                <a:spcPts val="0"/>
              </a:spcAft>
            </a:pPr>
            <a:r>
              <a:rPr sz="1100" b="0">
                <a:solidFill>
                  <a:srgbClr val="515153"/>
                </a:solidFill>
                <a:latin typeface="Arial"/>
                <a:ea typeface="Microsoft YaHei"/>
              </a:rPr>
              <a:t>all-cause</a:t>
            </a:r>
            <a:r>
              <a:rPr sz="1100" b="0">
                <a:solidFill>
                  <a:srgbClr val="7C7C7D"/>
                </a:solidFill>
                <a:latin typeface="Arial"/>
                <a:ea typeface="Microsoft YaHei"/>
              </a:rPr>
              <a:t> </a:t>
            </a:r>
            <a:r>
              <a:rPr sz="1100" b="0">
                <a:solidFill>
                  <a:srgbClr val="414042"/>
                </a:solidFill>
                <a:latin typeface="Arial"/>
                <a:ea typeface="Microsoft YaHei"/>
              </a:rPr>
              <a:t>mortality</a:t>
            </a:r>
            <a:r>
              <a:rPr sz="1100" b="0">
                <a:solidFill>
                  <a:srgbClr val="575759"/>
                </a:solidFill>
                <a:latin typeface="Arial"/>
                <a:ea typeface="Microsoft YaHei"/>
              </a:rPr>
              <a:t> outcomes</a:t>
            </a:r>
            <a:r>
              <a:rPr sz="1100" b="0">
                <a:solidFill>
                  <a:srgbClr val="4B4B4D"/>
                </a:solidFill>
                <a:latin typeface="Arial"/>
                <a:ea typeface="Microsoft YaHei"/>
              </a:rPr>
              <a:t> </a:t>
            </a:r>
            <a:r>
              <a:rPr sz="1100" b="0">
                <a:solidFill>
                  <a:srgbClr val="474749"/>
                </a:solidFill>
                <a:latin typeface="Arial"/>
                <a:ea typeface="Microsoft YaHei"/>
              </a:rPr>
              <a:t>stratified by </a:t>
            </a:r>
            <a:r>
              <a:rPr sz="1100" b="0">
                <a:solidFill>
                  <a:srgbClr val="3F4041"/>
                </a:solidFill>
                <a:latin typeface="Arial"/>
                <a:ea typeface="Microsoft YaHei"/>
              </a:rPr>
              <a:t>frailty </a:t>
            </a:r>
            <a:r>
              <a:rPr sz="1100" b="0">
                <a:solidFill>
                  <a:srgbClr val="525254"/>
                </a:solidFill>
                <a:latin typeface="Arial"/>
                <a:ea typeface="Microsoft YaHei"/>
              </a:rPr>
              <a:t>status</a:t>
            </a:r>
          </a:p>
          <a:p>
            <a:pPr algn="l">
              <a:lnSpc>
                <a:spcPts val="1750"/>
              </a:lnSpc>
              <a:spcBef>
                <a:spcPts val="0"/>
              </a:spcBef>
              <a:spcAft>
                <a:spcPts val="0"/>
              </a:spcAft>
            </a:pPr>
            <a:r>
              <a:rPr sz="1100" b="0">
                <a:solidFill>
                  <a:srgbClr val="595A5A"/>
                </a:solidFill>
                <a:latin typeface="Arial"/>
                <a:ea typeface="Microsoft YaHei"/>
              </a:rPr>
              <a:t>(robust</a:t>
            </a:r>
            <a:r>
              <a:rPr sz="1100" b="0">
                <a:solidFill>
                  <a:srgbClr val="656565"/>
                </a:solidFill>
                <a:latin typeface="Arial"/>
                <a:ea typeface="Microsoft YaHei"/>
              </a:rPr>
              <a:t> </a:t>
            </a:r>
            <a:r>
              <a:rPr sz="1100" b="0">
                <a:solidFill>
                  <a:srgbClr val="6D6D6F"/>
                </a:solidFill>
                <a:latin typeface="Arial"/>
                <a:ea typeface="Microsoft YaHei"/>
              </a:rPr>
              <a:t>vs.</a:t>
            </a:r>
            <a:r>
              <a:rPr sz="1100" b="0">
                <a:solidFill>
                  <a:srgbClr val="393839"/>
                </a:solidFill>
                <a:latin typeface="Arial"/>
                <a:ea typeface="Microsoft YaHei"/>
              </a:rPr>
              <a:t> </a:t>
            </a:r>
            <a:r>
              <a:rPr sz="1100" b="0">
                <a:solidFill>
                  <a:srgbClr val="545453"/>
                </a:solidFill>
                <a:latin typeface="Arial"/>
                <a:ea typeface="Microsoft YaHei"/>
              </a:rPr>
              <a:t>pre</a:t>
            </a:r>
            <a:r>
              <a:rPr sz="1100" b="0">
                <a:solidFill>
                  <a:srgbClr val="515252"/>
                </a:solidFill>
                <a:latin typeface="Arial"/>
                <a:ea typeface="Microsoft YaHei"/>
              </a:rPr>
              <a:t>-frail vs.</a:t>
            </a:r>
            <a:r>
              <a:rPr sz="1100" b="0">
                <a:solidFill>
                  <a:srgbClr val="989698"/>
                </a:solidFill>
                <a:latin typeface="Arial"/>
                <a:ea typeface="Microsoft YaHei"/>
              </a:rPr>
              <a:t> </a:t>
            </a:r>
            <a:r>
              <a:rPr sz="1100" b="0">
                <a:solidFill>
                  <a:srgbClr val="5F6060"/>
                </a:solidFill>
                <a:latin typeface="Arial"/>
                <a:ea typeface="Microsoft YaHei"/>
              </a:rPr>
              <a:t>frail</a:t>
            </a:r>
            <a:r>
              <a:rPr sz="1100" b="0">
                <a:solidFill>
                  <a:srgbClr val="474849"/>
                </a:solidFill>
                <a:latin typeface="Arial"/>
                <a:ea typeface="Microsoft YaHei"/>
              </a:rPr>
              <a:t> vs. very frail)</a:t>
            </a:r>
          </a:p>
        </p:txBody>
      </p:sp>
      <p:sp>
        <p:nvSpPr>
          <p:cNvPr id="23" name="TextBox 22"/>
          <p:cNvSpPr txBox="1"/>
          <p:nvPr/>
        </p:nvSpPr>
        <p:spPr>
          <a:xfrm>
            <a:off x="7524750" y="2032000"/>
            <a:ext cx="425450" cy="615950"/>
          </a:xfrm>
          <a:prstGeom prst="rect">
            <a:avLst/>
          </a:prstGeom>
          <a:noFill/>
        </p:spPr>
        <p:txBody>
          <a:bodyPr wrap="none" lIns="0" tIns="0" rIns="0" bIns="0" anchor="ctr">
            <a:noAutofit/>
          </a:bodyPr>
          <a:lstStyle/>
          <a:p>
            <a:pPr algn="l">
              <a:lnSpc>
                <a:spcPts val="1250"/>
              </a:lnSpc>
              <a:spcBef>
                <a:spcPts val="0"/>
              </a:spcBef>
              <a:spcAft>
                <a:spcPts val="0"/>
              </a:spcAft>
            </a:pPr>
            <a:r>
              <a:rPr sz="1000" b="1">
                <a:solidFill>
                  <a:srgbClr val="494B49"/>
                </a:solidFill>
                <a:latin typeface="Arial"/>
                <a:ea typeface="Microsoft YaHei"/>
              </a:rPr>
              <a:t>0</a:t>
            </a:r>
            <a:r>
              <a:rPr sz="1000" b="1">
                <a:solidFill>
                  <a:srgbClr val="969697"/>
                </a:solidFill>
                <a:latin typeface="Arial"/>
                <a:ea typeface="Microsoft YaHei"/>
              </a:rPr>
              <a:t>.</a:t>
            </a:r>
            <a:r>
              <a:rPr sz="1000" b="1">
                <a:solidFill>
                  <a:srgbClr val="5D5D5F"/>
                </a:solidFill>
                <a:latin typeface="Arial"/>
                <a:ea typeface="Microsoft YaHei"/>
              </a:rPr>
              <a:t>3646</a:t>
            </a:r>
          </a:p>
          <a:p>
            <a:pPr algn="l">
              <a:lnSpc>
                <a:spcPts val="1250"/>
              </a:lnSpc>
              <a:spcBef>
                <a:spcPts val="0"/>
              </a:spcBef>
              <a:spcAft>
                <a:spcPts val="0"/>
              </a:spcAft>
            </a:pPr>
            <a:r>
              <a:rPr sz="1000" b="1">
                <a:solidFill>
                  <a:srgbClr val="3F3E3F"/>
                </a:solidFill>
                <a:latin typeface="Arial"/>
                <a:ea typeface="Microsoft YaHei"/>
              </a:rPr>
              <a:t>0</a:t>
            </a:r>
            <a:r>
              <a:rPr sz="1000" b="1">
                <a:solidFill>
                  <a:srgbClr val="969696"/>
                </a:solidFill>
                <a:latin typeface="Arial"/>
                <a:ea typeface="Microsoft YaHei"/>
              </a:rPr>
              <a:t>.</a:t>
            </a:r>
            <a:r>
              <a:rPr sz="1000" b="1">
                <a:solidFill>
                  <a:srgbClr val="575757"/>
                </a:solidFill>
                <a:latin typeface="Arial"/>
                <a:ea typeface="Microsoft YaHei"/>
              </a:rPr>
              <a:t>4593</a:t>
            </a:r>
          </a:p>
          <a:p>
            <a:pPr algn="l">
              <a:lnSpc>
                <a:spcPts val="1250"/>
              </a:lnSpc>
              <a:spcBef>
                <a:spcPts val="0"/>
              </a:spcBef>
              <a:spcAft>
                <a:spcPts val="0"/>
              </a:spcAft>
            </a:pPr>
            <a:r>
              <a:rPr sz="1000" b="1">
                <a:solidFill>
                  <a:srgbClr val="666567"/>
                </a:solidFill>
                <a:latin typeface="Arial"/>
                <a:ea typeface="Microsoft YaHei"/>
              </a:rPr>
              <a:t>1.1394</a:t>
            </a:r>
          </a:p>
          <a:p>
            <a:pPr algn="l">
              <a:lnSpc>
                <a:spcPts val="1250"/>
              </a:lnSpc>
              <a:spcBef>
                <a:spcPts val="0"/>
              </a:spcBef>
              <a:spcAft>
                <a:spcPts val="0"/>
              </a:spcAft>
            </a:pPr>
            <a:r>
              <a:rPr sz="1000" b="1">
                <a:solidFill>
                  <a:srgbClr val="868585"/>
                </a:solidFill>
                <a:latin typeface="Arial"/>
                <a:ea typeface="Microsoft YaHei"/>
              </a:rPr>
              <a:t>1</a:t>
            </a:r>
            <a:r>
              <a:rPr sz="1000" b="1">
                <a:solidFill>
                  <a:srgbClr val="A4A5A5"/>
                </a:solidFill>
                <a:latin typeface="Arial"/>
                <a:ea typeface="Microsoft YaHei"/>
              </a:rPr>
              <a:t>.</a:t>
            </a:r>
            <a:r>
              <a:rPr sz="1000" b="1">
                <a:solidFill>
                  <a:srgbClr val="565656"/>
                </a:solidFill>
                <a:latin typeface="Arial"/>
                <a:ea typeface="Microsoft YaHei"/>
              </a:rPr>
              <a:t>3429</a:t>
            </a:r>
          </a:p>
        </p:txBody>
      </p:sp>
      <p:sp>
        <p:nvSpPr>
          <p:cNvPr id="24" name="TextBox 23"/>
          <p:cNvSpPr txBox="1"/>
          <p:nvPr/>
        </p:nvSpPr>
        <p:spPr>
          <a:xfrm>
            <a:off x="8191500" y="2032000"/>
            <a:ext cx="419100" cy="292100"/>
          </a:xfrm>
          <a:prstGeom prst="rect">
            <a:avLst/>
          </a:prstGeom>
          <a:noFill/>
        </p:spPr>
        <p:txBody>
          <a:bodyPr wrap="none" lIns="0" tIns="0" rIns="0" bIns="0" anchor="ctr">
            <a:noAutofit/>
          </a:bodyPr>
          <a:lstStyle/>
          <a:p>
            <a:pPr algn="l">
              <a:lnSpc>
                <a:spcPts val="1300"/>
              </a:lnSpc>
              <a:spcBef>
                <a:spcPts val="0"/>
              </a:spcBef>
              <a:spcAft>
                <a:spcPts val="0"/>
              </a:spcAft>
            </a:pPr>
            <a:r>
              <a:rPr sz="1000" b="1">
                <a:solidFill>
                  <a:srgbClr val="404141"/>
                </a:solidFill>
                <a:latin typeface="Arial"/>
                <a:ea typeface="Microsoft YaHei"/>
              </a:rPr>
              <a:t>0</a:t>
            </a:r>
            <a:r>
              <a:rPr sz="1000" b="1">
                <a:solidFill>
                  <a:srgbClr val="9D9C9D"/>
                </a:solidFill>
                <a:latin typeface="Arial"/>
                <a:ea typeface="Microsoft YaHei"/>
              </a:rPr>
              <a:t>.</a:t>
            </a:r>
            <a:r>
              <a:rPr sz="1000" b="1">
                <a:solidFill>
                  <a:srgbClr val="525253"/>
                </a:solidFill>
                <a:latin typeface="Arial"/>
                <a:ea typeface="Microsoft YaHei"/>
              </a:rPr>
              <a:t>2864</a:t>
            </a:r>
          </a:p>
          <a:p>
            <a:pPr algn="l">
              <a:lnSpc>
                <a:spcPts val="1300"/>
              </a:lnSpc>
              <a:spcBef>
                <a:spcPts val="0"/>
              </a:spcBef>
              <a:spcAft>
                <a:spcPts val="0"/>
              </a:spcAft>
            </a:pPr>
            <a:r>
              <a:rPr sz="1000" b="1">
                <a:solidFill>
                  <a:srgbClr val="59585A"/>
                </a:solidFill>
                <a:latin typeface="Arial"/>
                <a:ea typeface="Microsoft YaHei"/>
              </a:rPr>
              <a:t>0.4583</a:t>
            </a:r>
          </a:p>
        </p:txBody>
      </p:sp>
      <p:sp>
        <p:nvSpPr>
          <p:cNvPr id="25" name="TextBox 24"/>
          <p:cNvSpPr txBox="1"/>
          <p:nvPr/>
        </p:nvSpPr>
        <p:spPr>
          <a:xfrm>
            <a:off x="10661650" y="2032000"/>
            <a:ext cx="279400" cy="774700"/>
          </a:xfrm>
          <a:prstGeom prst="rect">
            <a:avLst/>
          </a:prstGeom>
          <a:noFill/>
        </p:spPr>
        <p:txBody>
          <a:bodyPr wrap="none" lIns="0" tIns="0" rIns="0" bIns="0" anchor="ctr">
            <a:noAutofit/>
          </a:bodyPr>
          <a:lstStyle/>
          <a:p>
            <a:pPr algn="l">
              <a:lnSpc>
                <a:spcPts val="1300"/>
              </a:lnSpc>
              <a:spcBef>
                <a:spcPts val="0"/>
              </a:spcBef>
              <a:spcAft>
                <a:spcPts val="0"/>
              </a:spcAft>
            </a:pPr>
            <a:r>
              <a:rPr sz="1000" b="1">
                <a:solidFill>
                  <a:srgbClr val="4E4F4E"/>
                </a:solidFill>
                <a:latin typeface="Arial"/>
                <a:ea typeface="Microsoft YaHei"/>
              </a:rPr>
              <a:t>1</a:t>
            </a:r>
            <a:r>
              <a:rPr sz="1000" b="1">
                <a:solidFill>
                  <a:srgbClr val="929191"/>
                </a:solidFill>
                <a:latin typeface="Arial"/>
                <a:ea typeface="Microsoft YaHei"/>
              </a:rPr>
              <a:t>.</a:t>
            </a:r>
            <a:r>
              <a:rPr sz="1000" b="1">
                <a:solidFill>
                  <a:srgbClr val="515151"/>
                </a:solidFill>
                <a:latin typeface="Arial"/>
                <a:ea typeface="Microsoft YaHei"/>
              </a:rPr>
              <a:t>44</a:t>
            </a:r>
          </a:p>
          <a:p>
            <a:pPr algn="l">
              <a:lnSpc>
                <a:spcPts val="1300"/>
              </a:lnSpc>
              <a:spcBef>
                <a:spcPts val="0"/>
              </a:spcBef>
              <a:spcAft>
                <a:spcPts val="0"/>
              </a:spcAft>
            </a:pPr>
            <a:r>
              <a:rPr sz="1000" b="1">
                <a:solidFill>
                  <a:srgbClr val="4C4D4D"/>
                </a:solidFill>
                <a:latin typeface="Arial"/>
                <a:ea typeface="Microsoft YaHei"/>
              </a:rPr>
              <a:t>1</a:t>
            </a:r>
            <a:r>
              <a:rPr sz="1000" b="1">
                <a:solidFill>
                  <a:srgbClr val="6F6F6F"/>
                </a:solidFill>
                <a:latin typeface="Arial"/>
                <a:ea typeface="Microsoft YaHei"/>
              </a:rPr>
              <a:t>.58</a:t>
            </a:r>
          </a:p>
          <a:p>
            <a:pPr algn="l">
              <a:lnSpc>
                <a:spcPts val="1300"/>
              </a:lnSpc>
              <a:spcBef>
                <a:spcPts val="0"/>
              </a:spcBef>
              <a:spcAft>
                <a:spcPts val="0"/>
              </a:spcAft>
            </a:pPr>
            <a:r>
              <a:rPr sz="1000" b="1">
                <a:solidFill>
                  <a:srgbClr val="686767"/>
                </a:solidFill>
                <a:latin typeface="Arial"/>
                <a:ea typeface="Microsoft YaHei"/>
              </a:rPr>
              <a:t>3</a:t>
            </a:r>
            <a:r>
              <a:rPr sz="1000" b="1">
                <a:solidFill>
                  <a:srgbClr val="8C8A8D"/>
                </a:solidFill>
                <a:latin typeface="Arial"/>
                <a:ea typeface="Microsoft YaHei"/>
              </a:rPr>
              <a:t>.</a:t>
            </a:r>
            <a:r>
              <a:rPr sz="1000" b="1">
                <a:solidFill>
                  <a:srgbClr val="535354"/>
                </a:solidFill>
                <a:latin typeface="Arial"/>
                <a:ea typeface="Microsoft YaHei"/>
              </a:rPr>
              <a:t>12</a:t>
            </a:r>
          </a:p>
          <a:p>
            <a:pPr algn="l">
              <a:lnSpc>
                <a:spcPts val="1300"/>
              </a:lnSpc>
              <a:spcBef>
                <a:spcPts val="0"/>
              </a:spcBef>
              <a:spcAft>
                <a:spcPts val="0"/>
              </a:spcAft>
            </a:pPr>
            <a:r>
              <a:rPr sz="1000" b="1">
                <a:solidFill>
                  <a:srgbClr val="575959"/>
                </a:solidFill>
                <a:latin typeface="Arial"/>
                <a:ea typeface="Microsoft YaHei"/>
              </a:rPr>
              <a:t>3</a:t>
            </a:r>
            <a:r>
              <a:rPr sz="1000" b="1">
                <a:solidFill>
                  <a:srgbClr val="9E9EA0"/>
                </a:solidFill>
                <a:latin typeface="Arial"/>
                <a:ea typeface="Microsoft YaHei"/>
              </a:rPr>
              <a:t>.</a:t>
            </a:r>
            <a:r>
              <a:rPr sz="1000" b="1">
                <a:solidFill>
                  <a:srgbClr val="535454"/>
                </a:solidFill>
                <a:latin typeface="Arial"/>
                <a:ea typeface="Microsoft YaHei"/>
              </a:rPr>
              <a:t>83</a:t>
            </a:r>
          </a:p>
          <a:p>
            <a:pPr algn="l">
              <a:lnSpc>
                <a:spcPts val="1300"/>
              </a:lnSpc>
              <a:spcBef>
                <a:spcPts val="0"/>
              </a:spcBef>
              <a:spcAft>
                <a:spcPts val="0"/>
              </a:spcAft>
            </a:pPr>
            <a:r>
              <a:rPr sz="1000" b="1">
                <a:solidFill>
                  <a:srgbClr val="363636"/>
                </a:solidFill>
                <a:latin typeface="Arial"/>
                <a:ea typeface="Microsoft YaHei"/>
              </a:rPr>
              <a:t>2</a:t>
            </a:r>
            <a:r>
              <a:rPr sz="1000" b="1">
                <a:solidFill>
                  <a:srgbClr val="5F6162"/>
                </a:solidFill>
                <a:latin typeface="Arial"/>
                <a:ea typeface="Microsoft YaHei"/>
              </a:rPr>
              <a:t>.</a:t>
            </a:r>
            <a:r>
              <a:rPr sz="1000" b="1">
                <a:solidFill>
                  <a:srgbClr val="393A3A"/>
                </a:solidFill>
                <a:latin typeface="Arial"/>
                <a:ea typeface="Microsoft YaHei"/>
              </a:rPr>
              <a:t>22</a:t>
            </a:r>
          </a:p>
        </p:txBody>
      </p:sp>
      <p:sp>
        <p:nvSpPr>
          <p:cNvPr id="26" name="TextBox 25"/>
          <p:cNvSpPr txBox="1"/>
          <p:nvPr/>
        </p:nvSpPr>
        <p:spPr>
          <a:xfrm>
            <a:off x="5937250" y="2038350"/>
            <a:ext cx="927100" cy="127000"/>
          </a:xfrm>
          <a:prstGeom prst="rect">
            <a:avLst/>
          </a:prstGeom>
          <a:noFill/>
        </p:spPr>
        <p:txBody>
          <a:bodyPr wrap="none" lIns="0" tIns="0" rIns="0" bIns="0" anchor="ctr">
            <a:noAutofit/>
          </a:bodyPr>
          <a:lstStyle/>
          <a:p>
            <a:pPr algn="l"/>
            <a:r>
              <a:rPr sz="1000" b="1">
                <a:solidFill>
                  <a:srgbClr val="656567"/>
                </a:solidFill>
                <a:latin typeface="Arial"/>
                <a:ea typeface="Microsoft YaHei"/>
              </a:rPr>
              <a:t>Takahashi</a:t>
            </a:r>
            <a:r>
              <a:rPr sz="1000" b="1">
                <a:solidFill>
                  <a:srgbClr val="545455"/>
                </a:solidFill>
                <a:latin typeface="Arial"/>
                <a:ea typeface="Microsoft YaHei"/>
              </a:rPr>
              <a:t> 2021</a:t>
            </a:r>
          </a:p>
        </p:txBody>
      </p:sp>
      <p:sp>
        <p:nvSpPr>
          <p:cNvPr id="27" name="TextBox 26"/>
          <p:cNvSpPr txBox="1"/>
          <p:nvPr/>
        </p:nvSpPr>
        <p:spPr>
          <a:xfrm>
            <a:off x="5943600" y="2197100"/>
            <a:ext cx="1454150" cy="450850"/>
          </a:xfrm>
          <a:prstGeom prst="rect">
            <a:avLst/>
          </a:prstGeom>
          <a:noFill/>
        </p:spPr>
        <p:txBody>
          <a:bodyPr wrap="none" lIns="0" tIns="0" rIns="0" bIns="0" anchor="ctr">
            <a:noAutofit/>
          </a:bodyPr>
          <a:lstStyle/>
          <a:p>
            <a:pPr algn="l">
              <a:lnSpc>
                <a:spcPts val="1300"/>
              </a:lnSpc>
              <a:spcBef>
                <a:spcPts val="0"/>
              </a:spcBef>
              <a:spcAft>
                <a:spcPts val="0"/>
              </a:spcAft>
            </a:pPr>
            <a:r>
              <a:rPr sz="1050" b="0">
                <a:solidFill>
                  <a:srgbClr val="616160"/>
                </a:solidFill>
                <a:latin typeface="Arial"/>
                <a:ea typeface="Microsoft YaHei"/>
              </a:rPr>
              <a:t>Fumagalli </a:t>
            </a:r>
            <a:r>
              <a:rPr sz="1050" b="0">
                <a:solidFill>
                  <a:srgbClr val="676867"/>
                </a:solidFill>
                <a:latin typeface="Arial"/>
                <a:ea typeface="Microsoft YaHei"/>
              </a:rPr>
              <a:t>2025 </a:t>
            </a:r>
            <a:r>
              <a:rPr sz="1050" b="0">
                <a:solidFill>
                  <a:srgbClr val="5B5A5B"/>
                </a:solidFill>
                <a:latin typeface="Arial"/>
                <a:ea typeface="Microsoft YaHei"/>
              </a:rPr>
              <a:t>CIRCHF</a:t>
            </a:r>
          </a:p>
          <a:p>
            <a:pPr algn="l">
              <a:lnSpc>
                <a:spcPts val="1300"/>
              </a:lnSpc>
              <a:spcBef>
                <a:spcPts val="0"/>
              </a:spcBef>
              <a:spcAft>
                <a:spcPts val="0"/>
              </a:spcAft>
            </a:pPr>
            <a:r>
              <a:rPr sz="1050" b="0">
                <a:solidFill>
                  <a:srgbClr val="515252"/>
                </a:solidFill>
                <a:latin typeface="Arial"/>
                <a:ea typeface="Microsoft YaHei"/>
              </a:rPr>
              <a:t>Fumagalli </a:t>
            </a:r>
            <a:r>
              <a:rPr sz="1050" b="0">
                <a:solidFill>
                  <a:srgbClr val="565656"/>
                </a:solidFill>
                <a:latin typeface="Arial"/>
                <a:ea typeface="Microsoft YaHei"/>
              </a:rPr>
              <a:t>2025 JACCAO</a:t>
            </a:r>
          </a:p>
          <a:p>
            <a:pPr algn="l">
              <a:lnSpc>
                <a:spcPts val="1300"/>
              </a:lnSpc>
              <a:spcBef>
                <a:spcPts val="0"/>
              </a:spcBef>
              <a:spcAft>
                <a:spcPts val="0"/>
              </a:spcAft>
            </a:pPr>
            <a:r>
              <a:rPr sz="1050" b="0">
                <a:solidFill>
                  <a:srgbClr val="666667"/>
                </a:solidFill>
                <a:latin typeface="Arial"/>
                <a:ea typeface="Microsoft YaHei"/>
              </a:rPr>
              <a:t>Fine</a:t>
            </a:r>
            <a:r>
              <a:rPr sz="1050" b="0">
                <a:solidFill>
                  <a:srgbClr val="646463"/>
                </a:solidFill>
                <a:latin typeface="Arial"/>
                <a:ea typeface="Microsoft YaHei"/>
              </a:rPr>
              <a:t> 2021</a:t>
            </a:r>
          </a:p>
        </p:txBody>
      </p:sp>
      <p:sp>
        <p:nvSpPr>
          <p:cNvPr id="28" name="TextBox 27"/>
          <p:cNvSpPr txBox="1"/>
          <p:nvPr/>
        </p:nvSpPr>
        <p:spPr>
          <a:xfrm>
            <a:off x="8191500" y="2355850"/>
            <a:ext cx="419100" cy="127000"/>
          </a:xfrm>
          <a:prstGeom prst="rect">
            <a:avLst/>
          </a:prstGeom>
          <a:noFill/>
        </p:spPr>
        <p:txBody>
          <a:bodyPr wrap="none" lIns="0" tIns="0" rIns="0" bIns="0" anchor="ctr">
            <a:noAutofit/>
          </a:bodyPr>
          <a:lstStyle/>
          <a:p>
            <a:pPr algn="l"/>
            <a:r>
              <a:rPr sz="1000" b="0">
                <a:solidFill>
                  <a:srgbClr val="404240"/>
                </a:solidFill>
                <a:latin typeface="Arial"/>
                <a:ea typeface="Microsoft YaHei"/>
              </a:rPr>
              <a:t>0</a:t>
            </a:r>
            <a:r>
              <a:rPr sz="1000" b="0">
                <a:solidFill>
                  <a:srgbClr val="6A6A6B"/>
                </a:solidFill>
                <a:latin typeface="Arial"/>
                <a:ea typeface="Microsoft YaHei"/>
              </a:rPr>
              <a:t>.2216</a:t>
            </a:r>
          </a:p>
        </p:txBody>
      </p:sp>
      <p:sp>
        <p:nvSpPr>
          <p:cNvPr id="29" name="TextBox 28"/>
          <p:cNvSpPr txBox="1"/>
          <p:nvPr/>
        </p:nvSpPr>
        <p:spPr>
          <a:xfrm>
            <a:off x="8191500" y="2514600"/>
            <a:ext cx="419100" cy="133350"/>
          </a:xfrm>
          <a:prstGeom prst="rect">
            <a:avLst/>
          </a:prstGeom>
          <a:noFill/>
        </p:spPr>
        <p:txBody>
          <a:bodyPr wrap="none" lIns="0" tIns="0" rIns="0" bIns="0" anchor="ctr">
            <a:noAutofit/>
          </a:bodyPr>
          <a:lstStyle/>
          <a:p>
            <a:pPr algn="l"/>
            <a:r>
              <a:rPr sz="1000" b="1">
                <a:solidFill>
                  <a:srgbClr val="3F4040"/>
                </a:solidFill>
                <a:latin typeface="Arial"/>
                <a:ea typeface="Microsoft YaHei"/>
              </a:rPr>
              <a:t>0</a:t>
            </a:r>
            <a:r>
              <a:rPr sz="1000" b="1">
                <a:solidFill>
                  <a:srgbClr val="878587"/>
                </a:solidFill>
                <a:latin typeface="Arial"/>
                <a:ea typeface="Microsoft YaHei"/>
              </a:rPr>
              <a:t>.</a:t>
            </a:r>
            <a:r>
              <a:rPr sz="1000" b="1">
                <a:solidFill>
                  <a:srgbClr val="555556"/>
                </a:solidFill>
                <a:latin typeface="Arial"/>
                <a:ea typeface="Microsoft YaHei"/>
              </a:rPr>
              <a:t>5924</a:t>
            </a:r>
          </a:p>
        </p:txBody>
      </p:sp>
      <p:sp>
        <p:nvSpPr>
          <p:cNvPr id="30" name="TextBox 29"/>
          <p:cNvSpPr txBox="1"/>
          <p:nvPr/>
        </p:nvSpPr>
        <p:spPr>
          <a:xfrm>
            <a:off x="11036300" y="2679700"/>
            <a:ext cx="749300" cy="158750"/>
          </a:xfrm>
          <a:prstGeom prst="rect">
            <a:avLst/>
          </a:prstGeom>
          <a:noFill/>
        </p:spPr>
        <p:txBody>
          <a:bodyPr wrap="none" lIns="0" tIns="0" rIns="0" bIns="0" anchor="ctr">
            <a:noAutofit/>
          </a:bodyPr>
          <a:lstStyle/>
          <a:p>
            <a:pPr algn="l"/>
            <a:r>
              <a:rPr sz="1050" b="0">
                <a:solidFill>
                  <a:srgbClr val="4A4B4B"/>
                </a:solidFill>
                <a:latin typeface="Arial"/>
                <a:ea typeface="Microsoft YaHei"/>
              </a:rPr>
              <a:t>[1.37–3.60]</a:t>
            </a:r>
          </a:p>
        </p:txBody>
      </p:sp>
      <p:sp>
        <p:nvSpPr>
          <p:cNvPr id="31" name="TextBox 30"/>
          <p:cNvSpPr txBox="1"/>
          <p:nvPr/>
        </p:nvSpPr>
        <p:spPr>
          <a:xfrm>
            <a:off x="5943600" y="2686050"/>
            <a:ext cx="1384300" cy="127000"/>
          </a:xfrm>
          <a:prstGeom prst="rect">
            <a:avLst/>
          </a:prstGeom>
          <a:noFill/>
        </p:spPr>
        <p:txBody>
          <a:bodyPr wrap="none" lIns="0" tIns="0" rIns="0" bIns="0" anchor="ctr">
            <a:noAutofit/>
          </a:bodyPr>
          <a:lstStyle/>
          <a:p>
            <a:pPr algn="l"/>
            <a:r>
              <a:rPr sz="1100" b="1">
                <a:solidFill>
                  <a:srgbClr val="363636"/>
                </a:solidFill>
                <a:latin typeface="Arial"/>
                <a:ea typeface="Microsoft YaHei"/>
              </a:rPr>
              <a:t>Random</a:t>
            </a:r>
            <a:r>
              <a:rPr sz="1100" b="1">
                <a:solidFill>
                  <a:srgbClr val="3A3B3B"/>
                </a:solidFill>
                <a:latin typeface="Arial"/>
                <a:ea typeface="Microsoft YaHei"/>
              </a:rPr>
              <a:t> effects model</a:t>
            </a:r>
          </a:p>
        </p:txBody>
      </p:sp>
      <p:sp>
        <p:nvSpPr>
          <p:cNvPr id="32" name="TextBox 31"/>
          <p:cNvSpPr txBox="1"/>
          <p:nvPr/>
        </p:nvSpPr>
        <p:spPr>
          <a:xfrm>
            <a:off x="438150" y="2832100"/>
            <a:ext cx="393700" cy="292100"/>
          </a:xfrm>
          <a:prstGeom prst="rect">
            <a:avLst/>
          </a:prstGeom>
          <a:noFill/>
        </p:spPr>
        <p:txBody>
          <a:bodyPr wrap="none" lIns="0" tIns="0" rIns="0" bIns="0" anchor="ctr">
            <a:noAutofit/>
          </a:bodyPr>
          <a:lstStyle/>
          <a:p>
            <a:pPr algn="l"/>
            <a:r>
              <a:rPr sz="2650" b="1">
                <a:solidFill>
                  <a:srgbClr val="9F0A09"/>
                </a:solidFill>
                <a:latin typeface="Arial"/>
                <a:ea typeface="Microsoft YaHei"/>
              </a:rPr>
              <a:t>02</a:t>
            </a:r>
          </a:p>
        </p:txBody>
      </p:sp>
      <p:sp>
        <p:nvSpPr>
          <p:cNvPr id="33" name="TextBox 32"/>
          <p:cNvSpPr txBox="1"/>
          <p:nvPr/>
        </p:nvSpPr>
        <p:spPr>
          <a:xfrm>
            <a:off x="5937250" y="2857500"/>
            <a:ext cx="2012950" cy="146050"/>
          </a:xfrm>
          <a:prstGeom prst="rect">
            <a:avLst/>
          </a:prstGeom>
          <a:noFill/>
        </p:spPr>
        <p:txBody>
          <a:bodyPr wrap="none" lIns="0" tIns="0" rIns="0" bIns="0" anchor="ctr">
            <a:noAutofit/>
          </a:bodyPr>
          <a:lstStyle/>
          <a:p>
            <a:pPr algn="l"/>
            <a:r>
              <a:rPr sz="900" b="0">
                <a:solidFill>
                  <a:srgbClr val="575859"/>
                </a:solidFill>
                <a:latin typeface="Arial"/>
                <a:ea typeface="Microsoft YaHei"/>
              </a:rPr>
              <a:t>Heterogeneity</a:t>
            </a:r>
            <a:r>
              <a:rPr sz="900" b="0">
                <a:solidFill>
                  <a:srgbClr val="A0A1A1"/>
                </a:solidFill>
                <a:latin typeface="Arial"/>
                <a:ea typeface="Microsoft YaHei"/>
              </a:rPr>
              <a:t>:</a:t>
            </a:r>
            <a:r>
              <a:rPr sz="900" b="0">
                <a:solidFill>
                  <a:srgbClr val="575758"/>
                </a:solidFill>
                <a:latin typeface="Arial"/>
                <a:ea typeface="Microsoft YaHei"/>
              </a:rPr>
              <a:t> </a:t>
            </a:r>
            <a:r>
              <a:rPr sz="900" b="0">
                <a:solidFill>
                  <a:srgbClr val="7B7C7C"/>
                </a:solidFill>
                <a:latin typeface="Arial"/>
                <a:ea typeface="Microsoft YaHei"/>
              </a:rPr>
              <a:t>I²</a:t>
            </a:r>
            <a:r>
              <a:rPr sz="900" b="0">
                <a:solidFill>
                  <a:srgbClr val="4C4C4D"/>
                </a:solidFill>
                <a:latin typeface="Arial"/>
                <a:ea typeface="Microsoft YaHei"/>
              </a:rPr>
              <a:t> </a:t>
            </a:r>
            <a:r>
              <a:rPr sz="900" b="0">
                <a:solidFill>
                  <a:srgbClr val="919092"/>
                </a:solidFill>
                <a:latin typeface="Arial"/>
                <a:ea typeface="Microsoft YaHei"/>
              </a:rPr>
              <a:t>=</a:t>
            </a:r>
            <a:r>
              <a:rPr sz="900" b="0">
                <a:solidFill>
                  <a:srgbClr val="404141"/>
                </a:solidFill>
                <a:latin typeface="Arial"/>
                <a:ea typeface="Microsoft YaHei"/>
              </a:rPr>
              <a:t> </a:t>
            </a:r>
            <a:r>
              <a:rPr sz="900" b="0">
                <a:solidFill>
                  <a:srgbClr val="514F50"/>
                </a:solidFill>
                <a:latin typeface="Arial"/>
                <a:ea typeface="Microsoft YaHei"/>
              </a:rPr>
              <a:t>49</a:t>
            </a:r>
            <a:r>
              <a:rPr sz="900" b="0">
                <a:solidFill>
                  <a:srgbClr val="656465"/>
                </a:solidFill>
                <a:latin typeface="Arial"/>
                <a:ea typeface="Microsoft YaHei"/>
              </a:rPr>
              <a:t>.9%</a:t>
            </a:r>
            <a:r>
              <a:rPr sz="900" b="0">
                <a:solidFill>
                  <a:srgbClr val="908F90"/>
                </a:solidFill>
                <a:latin typeface="Arial"/>
                <a:ea typeface="Microsoft YaHei"/>
              </a:rPr>
              <a:t>,</a:t>
            </a:r>
            <a:r>
              <a:rPr sz="900" b="0">
                <a:solidFill>
                  <a:srgbClr val="6D6E6E"/>
                </a:solidFill>
                <a:latin typeface="Arial"/>
                <a:ea typeface="Microsoft YaHei"/>
              </a:rPr>
              <a:t> </a:t>
            </a:r>
            <a:r>
              <a:rPr sz="900" b="0">
                <a:solidFill>
                  <a:srgbClr val="575658"/>
                </a:solidFill>
                <a:latin typeface="Arial"/>
                <a:ea typeface="Microsoft YaHei"/>
              </a:rPr>
              <a:t>p = 0.</a:t>
            </a:r>
            <a:r>
              <a:rPr sz="900" b="0">
                <a:solidFill>
                  <a:srgbClr val="434244"/>
                </a:solidFill>
                <a:latin typeface="Arial"/>
                <a:ea typeface="Microsoft YaHei"/>
              </a:rPr>
              <a:t>1121</a:t>
            </a:r>
          </a:p>
        </p:txBody>
      </p:sp>
      <p:sp>
        <p:nvSpPr>
          <p:cNvPr id="34" name="TextBox 33"/>
          <p:cNvSpPr txBox="1"/>
          <p:nvPr/>
        </p:nvSpPr>
        <p:spPr>
          <a:xfrm>
            <a:off x="1174750" y="2870200"/>
            <a:ext cx="984250" cy="190500"/>
          </a:xfrm>
          <a:prstGeom prst="rect">
            <a:avLst/>
          </a:prstGeom>
          <a:noFill/>
        </p:spPr>
        <p:txBody>
          <a:bodyPr wrap="none" lIns="0" tIns="0" rIns="0" bIns="0" anchor="ctr">
            <a:noAutofit/>
          </a:bodyPr>
          <a:lstStyle/>
          <a:p>
            <a:pPr algn="l"/>
            <a:r>
              <a:rPr sz="1300" b="1">
                <a:solidFill>
                  <a:srgbClr val="1F2021"/>
                </a:solidFill>
                <a:latin typeface="Arial"/>
                <a:ea typeface="Microsoft YaHei"/>
              </a:rPr>
              <a:t>Key finding:</a:t>
            </a:r>
          </a:p>
        </p:txBody>
      </p:sp>
      <p:sp>
        <p:nvSpPr>
          <p:cNvPr id="35" name="TextBox 34"/>
          <p:cNvSpPr txBox="1"/>
          <p:nvPr/>
        </p:nvSpPr>
        <p:spPr>
          <a:xfrm>
            <a:off x="1346200" y="3124200"/>
            <a:ext cx="3962400" cy="654050"/>
          </a:xfrm>
          <a:prstGeom prst="rect">
            <a:avLst/>
          </a:prstGeom>
          <a:noFill/>
        </p:spPr>
        <p:txBody>
          <a:bodyPr wrap="none" lIns="0" tIns="0" rIns="0" bIns="0" anchor="ctr">
            <a:noAutofit/>
          </a:bodyPr>
          <a:lstStyle/>
          <a:p>
            <a:pPr algn="l">
              <a:lnSpc>
                <a:spcPts val="1950"/>
              </a:lnSpc>
              <a:spcBef>
                <a:spcPts val="0"/>
              </a:spcBef>
              <a:spcAft>
                <a:spcPts val="0"/>
              </a:spcAft>
            </a:pPr>
            <a:r>
              <a:rPr sz="1050" b="0">
                <a:solidFill>
                  <a:srgbClr val="5C5B5C"/>
                </a:solidFill>
                <a:latin typeface="Arial"/>
                <a:ea typeface="Microsoft YaHei"/>
              </a:rPr>
              <a:t>Pre-frailty:</a:t>
            </a:r>
            <a:r>
              <a:rPr sz="1050" b="0">
                <a:solidFill>
                  <a:srgbClr val="9B9C9C"/>
                </a:solidFill>
                <a:latin typeface="Arial"/>
                <a:ea typeface="Microsoft YaHei"/>
              </a:rPr>
              <a:t> </a:t>
            </a:r>
            <a:r>
              <a:rPr sz="1050" b="0">
                <a:solidFill>
                  <a:srgbClr val="515253"/>
                </a:solidFill>
                <a:latin typeface="Arial"/>
                <a:ea typeface="Microsoft YaHei"/>
              </a:rPr>
              <a:t>RR 2</a:t>
            </a:r>
            <a:r>
              <a:rPr sz="1050" b="0">
                <a:solidFill>
                  <a:srgbClr val="C3C2C4"/>
                </a:solidFill>
                <a:latin typeface="Arial"/>
                <a:ea typeface="Microsoft YaHei"/>
              </a:rPr>
              <a:t>.</a:t>
            </a:r>
            <a:r>
              <a:rPr sz="1050" b="0">
                <a:solidFill>
                  <a:srgbClr val="5D5D5F"/>
                </a:solidFill>
                <a:latin typeface="Arial"/>
                <a:ea typeface="Microsoft YaHei"/>
              </a:rPr>
              <a:t>22 (95% CI 1</a:t>
            </a:r>
            <a:r>
              <a:rPr sz="1050" b="0">
                <a:solidFill>
                  <a:srgbClr val="6C6D6D"/>
                </a:solidFill>
                <a:latin typeface="Arial"/>
                <a:ea typeface="Microsoft YaHei"/>
              </a:rPr>
              <a:t>.37</a:t>
            </a:r>
            <a:r>
              <a:rPr sz="1050" b="0">
                <a:solidFill>
                  <a:srgbClr val="383939"/>
                </a:solidFill>
                <a:latin typeface="Arial"/>
                <a:ea typeface="Microsoft YaHei"/>
              </a:rPr>
              <a:t>–</a:t>
            </a:r>
            <a:r>
              <a:rPr sz="1050" b="0">
                <a:solidFill>
                  <a:srgbClr val="808280"/>
                </a:solidFill>
                <a:latin typeface="Arial"/>
                <a:ea typeface="Microsoft YaHei"/>
              </a:rPr>
              <a:t>3</a:t>
            </a:r>
            <a:r>
              <a:rPr sz="1050" b="0">
                <a:solidFill>
                  <a:srgbClr val="5C5D5E"/>
                </a:solidFill>
                <a:latin typeface="Arial"/>
                <a:ea typeface="Microsoft YaHei"/>
              </a:rPr>
              <a:t>.60, p &lt; 0.01</a:t>
            </a:r>
            <a:r>
              <a:rPr sz="1050" b="0">
                <a:solidFill>
                  <a:srgbClr val="6E6D70"/>
                </a:solidFill>
                <a:latin typeface="Arial"/>
                <a:ea typeface="Microsoft YaHei"/>
              </a:rPr>
              <a:t>),</a:t>
            </a:r>
            <a:r>
              <a:rPr sz="1050" b="0">
                <a:solidFill>
                  <a:srgbClr val="555657"/>
                </a:solidFill>
                <a:latin typeface="Arial"/>
                <a:ea typeface="Microsoft YaHei"/>
              </a:rPr>
              <a:t> I</a:t>
            </a:r>
            <a:r>
              <a:rPr sz="1050" b="0">
                <a:solidFill>
                  <a:srgbClr val="8A8B8C"/>
                </a:solidFill>
                <a:latin typeface="Arial"/>
                <a:ea typeface="Microsoft YaHei"/>
              </a:rPr>
              <a:t>²</a:t>
            </a:r>
            <a:r>
              <a:rPr sz="1050" b="0">
                <a:solidFill>
                  <a:srgbClr val="5D5D5E"/>
                </a:solidFill>
                <a:latin typeface="Arial"/>
                <a:ea typeface="Microsoft YaHei"/>
              </a:rPr>
              <a:t> </a:t>
            </a:r>
            <a:r>
              <a:rPr sz="1050" b="0">
                <a:solidFill>
                  <a:srgbClr val="89888A"/>
                </a:solidFill>
                <a:latin typeface="Arial"/>
                <a:ea typeface="Microsoft YaHei"/>
              </a:rPr>
              <a:t>=</a:t>
            </a:r>
            <a:r>
              <a:rPr sz="1050" b="0">
                <a:solidFill>
                  <a:srgbClr val="5A5B5C"/>
                </a:solidFill>
                <a:latin typeface="Arial"/>
                <a:ea typeface="Microsoft YaHei"/>
              </a:rPr>
              <a:t> 49.9%</a:t>
            </a:r>
          </a:p>
          <a:p>
            <a:pPr algn="l">
              <a:lnSpc>
                <a:spcPts val="1950"/>
              </a:lnSpc>
              <a:spcBef>
                <a:spcPts val="0"/>
              </a:spcBef>
              <a:spcAft>
                <a:spcPts val="0"/>
              </a:spcAft>
            </a:pPr>
            <a:r>
              <a:rPr sz="1050" b="0">
                <a:solidFill>
                  <a:srgbClr val="58595A"/>
                </a:solidFill>
                <a:latin typeface="Arial"/>
                <a:ea typeface="Microsoft YaHei"/>
              </a:rPr>
              <a:t>Frailty</a:t>
            </a:r>
            <a:r>
              <a:rPr sz="1050" b="0">
                <a:solidFill>
                  <a:srgbClr val="9A9C9A"/>
                </a:solidFill>
                <a:latin typeface="Arial"/>
                <a:ea typeface="Microsoft YaHei"/>
              </a:rPr>
              <a:t>:</a:t>
            </a:r>
            <a:r>
              <a:rPr sz="1050" b="0">
                <a:solidFill>
                  <a:srgbClr val="5A5A5C"/>
                </a:solidFill>
                <a:latin typeface="Arial"/>
                <a:ea typeface="Microsoft YaHei"/>
              </a:rPr>
              <a:t> RR 3</a:t>
            </a:r>
            <a:r>
              <a:rPr sz="1050" b="0">
                <a:solidFill>
                  <a:srgbClr val="B5B5B6"/>
                </a:solidFill>
                <a:latin typeface="Arial"/>
                <a:ea typeface="Microsoft YaHei"/>
              </a:rPr>
              <a:t>.</a:t>
            </a:r>
            <a:r>
              <a:rPr sz="1050" b="0">
                <a:solidFill>
                  <a:srgbClr val="5E5E5F"/>
                </a:solidFill>
                <a:latin typeface="Arial"/>
                <a:ea typeface="Microsoft YaHei"/>
              </a:rPr>
              <a:t>93 (95% CI 2</a:t>
            </a:r>
            <a:r>
              <a:rPr sz="1050" b="0">
                <a:solidFill>
                  <a:srgbClr val="B5B8B5"/>
                </a:solidFill>
                <a:latin typeface="Arial"/>
                <a:ea typeface="Microsoft YaHei"/>
              </a:rPr>
              <a:t>.</a:t>
            </a:r>
            <a:r>
              <a:rPr sz="1050" b="0">
                <a:solidFill>
                  <a:srgbClr val="4F5050"/>
                </a:solidFill>
                <a:latin typeface="Arial"/>
                <a:ea typeface="Microsoft YaHei"/>
              </a:rPr>
              <a:t>09–</a:t>
            </a:r>
            <a:r>
              <a:rPr sz="1050" b="0">
                <a:solidFill>
                  <a:srgbClr val="6A6A6C"/>
                </a:solidFill>
                <a:latin typeface="Arial"/>
                <a:ea typeface="Microsoft YaHei"/>
              </a:rPr>
              <a:t>7.</a:t>
            </a:r>
            <a:r>
              <a:rPr sz="1050" b="0">
                <a:solidFill>
                  <a:srgbClr val="5E5E5F"/>
                </a:solidFill>
                <a:latin typeface="Arial"/>
                <a:ea typeface="Microsoft YaHei"/>
              </a:rPr>
              <a:t>40, p &lt; 0</a:t>
            </a:r>
            <a:r>
              <a:rPr sz="1050" b="0">
                <a:solidFill>
                  <a:srgbClr val="A4A5A4"/>
                </a:solidFill>
                <a:latin typeface="Arial"/>
                <a:ea typeface="Microsoft YaHei"/>
              </a:rPr>
              <a:t>.</a:t>
            </a:r>
            <a:r>
              <a:rPr sz="1050" b="0">
                <a:solidFill>
                  <a:srgbClr val="424243"/>
                </a:solidFill>
                <a:latin typeface="Arial"/>
                <a:ea typeface="Microsoft YaHei"/>
              </a:rPr>
              <a:t>01</a:t>
            </a:r>
            <a:r>
              <a:rPr sz="1050" b="0">
                <a:solidFill>
                  <a:srgbClr val="CBCBCB"/>
                </a:solidFill>
                <a:latin typeface="Arial"/>
                <a:ea typeface="Microsoft YaHei"/>
              </a:rPr>
              <a:t>)</a:t>
            </a:r>
            <a:r>
              <a:rPr sz="1050" b="0">
                <a:solidFill>
                  <a:srgbClr val="5E5E5F"/>
                </a:solidFill>
                <a:latin typeface="Arial"/>
                <a:ea typeface="Microsoft YaHei"/>
              </a:rPr>
              <a:t>, I² </a:t>
            </a:r>
            <a:r>
              <a:rPr sz="1050" b="0">
                <a:solidFill>
                  <a:srgbClr val="898A8A"/>
                </a:solidFill>
                <a:latin typeface="Arial"/>
                <a:ea typeface="Microsoft YaHei"/>
              </a:rPr>
              <a:t>=</a:t>
            </a:r>
            <a:r>
              <a:rPr sz="1050" b="0">
                <a:solidFill>
                  <a:srgbClr val="5D5D5E"/>
                </a:solidFill>
                <a:latin typeface="Arial"/>
                <a:ea typeface="Microsoft YaHei"/>
              </a:rPr>
              <a:t> 82.7%</a:t>
            </a:r>
          </a:p>
          <a:p>
            <a:pPr algn="l">
              <a:lnSpc>
                <a:spcPts val="1950"/>
              </a:lnSpc>
              <a:spcBef>
                <a:spcPts val="0"/>
              </a:spcBef>
              <a:spcAft>
                <a:spcPts val="0"/>
              </a:spcAft>
            </a:pPr>
            <a:r>
              <a:rPr sz="1050" b="0">
                <a:solidFill>
                  <a:srgbClr val="545657"/>
                </a:solidFill>
                <a:latin typeface="Arial"/>
                <a:ea typeface="Microsoft YaHei"/>
              </a:rPr>
              <a:t>After</a:t>
            </a:r>
            <a:r>
              <a:rPr sz="1050" b="0">
                <a:solidFill>
                  <a:srgbClr val="555658"/>
                </a:solidFill>
                <a:latin typeface="Arial"/>
                <a:ea typeface="Microsoft YaHei"/>
              </a:rPr>
              <a:t> </a:t>
            </a:r>
            <a:r>
              <a:rPr sz="1050" b="0">
                <a:solidFill>
                  <a:srgbClr val="5B5D5E"/>
                </a:solidFill>
                <a:latin typeface="Arial"/>
                <a:ea typeface="Microsoft YaHei"/>
              </a:rPr>
              <a:t>adjustment</a:t>
            </a:r>
            <a:r>
              <a:rPr sz="1050" b="0">
                <a:solidFill>
                  <a:srgbClr val="474948"/>
                </a:solidFill>
                <a:latin typeface="Arial"/>
                <a:ea typeface="Microsoft YaHei"/>
              </a:rPr>
              <a:t> </a:t>
            </a:r>
            <a:r>
              <a:rPr sz="1050" b="0">
                <a:solidFill>
                  <a:srgbClr val="39393D"/>
                </a:solidFill>
                <a:latin typeface="Arial"/>
                <a:ea typeface="Microsoft YaHei"/>
              </a:rPr>
              <a:t>for</a:t>
            </a:r>
            <a:r>
              <a:rPr sz="1050" b="0">
                <a:solidFill>
                  <a:srgbClr val="8A8A8B"/>
                </a:solidFill>
                <a:latin typeface="Arial"/>
                <a:ea typeface="Microsoft YaHei"/>
              </a:rPr>
              <a:t> </a:t>
            </a:r>
            <a:r>
              <a:rPr sz="1050" b="0">
                <a:solidFill>
                  <a:srgbClr val="4C4D4F"/>
                </a:solidFill>
                <a:latin typeface="Arial"/>
                <a:ea typeface="Microsoft YaHei"/>
              </a:rPr>
              <a:t>age, </a:t>
            </a:r>
            <a:r>
              <a:rPr sz="1050" b="0">
                <a:solidFill>
                  <a:srgbClr val="575A5D"/>
                </a:solidFill>
                <a:latin typeface="Arial"/>
                <a:ea typeface="Microsoft YaHei"/>
              </a:rPr>
              <a:t>gender,</a:t>
            </a:r>
            <a:r>
              <a:rPr sz="1050" b="0">
                <a:solidFill>
                  <a:srgbClr val="444547"/>
                </a:solidFill>
                <a:latin typeface="Arial"/>
                <a:ea typeface="Microsoft YaHei"/>
              </a:rPr>
              <a:t> NAC</a:t>
            </a:r>
            <a:r>
              <a:rPr sz="1050" b="0">
                <a:solidFill>
                  <a:srgbClr val="4D4F4F"/>
                </a:solidFill>
                <a:latin typeface="Arial"/>
                <a:ea typeface="Microsoft YaHei"/>
              </a:rPr>
              <a:t> </a:t>
            </a:r>
            <a:r>
              <a:rPr sz="1050" b="0">
                <a:solidFill>
                  <a:srgbClr val="5F6062"/>
                </a:solidFill>
                <a:latin typeface="Arial"/>
                <a:ea typeface="Microsoft YaHei"/>
              </a:rPr>
              <a:t>stage,</a:t>
            </a:r>
            <a:r>
              <a:rPr sz="1050" b="0">
                <a:solidFill>
                  <a:srgbClr val="4E4F4F"/>
                </a:solidFill>
                <a:latin typeface="Arial"/>
                <a:ea typeface="Microsoft YaHei"/>
              </a:rPr>
              <a:t> and</a:t>
            </a:r>
            <a:r>
              <a:rPr sz="1050" b="0">
                <a:solidFill>
                  <a:srgbClr val="585A5B"/>
                </a:solidFill>
                <a:latin typeface="Arial"/>
                <a:ea typeface="Microsoft YaHei"/>
              </a:rPr>
              <a:t> disease</a:t>
            </a:r>
          </a:p>
        </p:txBody>
      </p:sp>
      <p:sp>
        <p:nvSpPr>
          <p:cNvPr id="36" name="TextBox 35"/>
          <p:cNvSpPr txBox="1"/>
          <p:nvPr/>
        </p:nvSpPr>
        <p:spPr>
          <a:xfrm>
            <a:off x="5937250" y="3187700"/>
            <a:ext cx="292100" cy="127000"/>
          </a:xfrm>
          <a:prstGeom prst="rect">
            <a:avLst/>
          </a:prstGeom>
          <a:noFill/>
        </p:spPr>
        <p:txBody>
          <a:bodyPr wrap="none" lIns="0" tIns="0" rIns="0" bIns="0" anchor="ctr">
            <a:noAutofit/>
          </a:bodyPr>
          <a:lstStyle/>
          <a:p>
            <a:pPr algn="l"/>
            <a:r>
              <a:rPr sz="650" b="1">
                <a:solidFill>
                  <a:srgbClr val="494A4A"/>
                </a:solidFill>
                <a:latin typeface="Arial"/>
                <a:ea typeface="Microsoft YaHei"/>
              </a:rPr>
              <a:t>Frailty</a:t>
            </a:r>
          </a:p>
        </p:txBody>
      </p:sp>
      <p:sp>
        <p:nvSpPr>
          <p:cNvPr id="37" name="TextBox 36"/>
          <p:cNvSpPr txBox="1"/>
          <p:nvPr/>
        </p:nvSpPr>
        <p:spPr>
          <a:xfrm>
            <a:off x="7524750" y="3346450"/>
            <a:ext cx="425450" cy="127000"/>
          </a:xfrm>
          <a:prstGeom prst="rect">
            <a:avLst/>
          </a:prstGeom>
          <a:noFill/>
        </p:spPr>
        <p:txBody>
          <a:bodyPr wrap="none" lIns="0" tIns="0" rIns="0" bIns="0" anchor="ctr">
            <a:noAutofit/>
          </a:bodyPr>
          <a:lstStyle/>
          <a:p>
            <a:pPr algn="l"/>
            <a:r>
              <a:rPr sz="1000" b="0">
                <a:solidFill>
                  <a:srgbClr val="484748"/>
                </a:solidFill>
                <a:latin typeface="Arial"/>
                <a:ea typeface="Microsoft YaHei"/>
              </a:rPr>
              <a:t>0</a:t>
            </a:r>
            <a:r>
              <a:rPr sz="1000" b="0">
                <a:solidFill>
                  <a:srgbClr val="626163"/>
                </a:solidFill>
                <a:latin typeface="Arial"/>
                <a:ea typeface="Microsoft YaHei"/>
              </a:rPr>
              <a:t>.5766</a:t>
            </a:r>
          </a:p>
        </p:txBody>
      </p:sp>
      <p:sp>
        <p:nvSpPr>
          <p:cNvPr id="38" name="TextBox 37"/>
          <p:cNvSpPr txBox="1"/>
          <p:nvPr/>
        </p:nvSpPr>
        <p:spPr>
          <a:xfrm>
            <a:off x="8191500" y="3346450"/>
            <a:ext cx="419100" cy="127000"/>
          </a:xfrm>
          <a:prstGeom prst="rect">
            <a:avLst/>
          </a:prstGeom>
          <a:noFill/>
        </p:spPr>
        <p:txBody>
          <a:bodyPr wrap="none" lIns="0" tIns="0" rIns="0" bIns="0" anchor="ctr">
            <a:noAutofit/>
          </a:bodyPr>
          <a:lstStyle/>
          <a:p>
            <a:pPr algn="l"/>
            <a:r>
              <a:rPr sz="1000" b="0">
                <a:solidFill>
                  <a:srgbClr val="494A49"/>
                </a:solidFill>
                <a:latin typeface="Arial"/>
                <a:ea typeface="Microsoft YaHei"/>
              </a:rPr>
              <a:t>0</a:t>
            </a:r>
            <a:r>
              <a:rPr sz="1000" b="0">
                <a:solidFill>
                  <a:srgbClr val="5D5F5E"/>
                </a:solidFill>
                <a:latin typeface="Arial"/>
                <a:ea typeface="Microsoft YaHei"/>
              </a:rPr>
              <a:t>.1053</a:t>
            </a:r>
          </a:p>
        </p:txBody>
      </p:sp>
      <p:sp>
        <p:nvSpPr>
          <p:cNvPr id="39" name="TextBox 38"/>
          <p:cNvSpPr txBox="1"/>
          <p:nvPr/>
        </p:nvSpPr>
        <p:spPr>
          <a:xfrm>
            <a:off x="10604500" y="3346450"/>
            <a:ext cx="336550" cy="946150"/>
          </a:xfrm>
          <a:prstGeom prst="rect">
            <a:avLst/>
          </a:prstGeom>
          <a:noFill/>
        </p:spPr>
        <p:txBody>
          <a:bodyPr wrap="none" lIns="0" tIns="0" rIns="0" bIns="0" anchor="ctr">
            <a:noAutofit/>
          </a:bodyPr>
          <a:lstStyle/>
          <a:p>
            <a:pPr algn="l">
              <a:lnSpc>
                <a:spcPts val="1300"/>
              </a:lnSpc>
              <a:spcBef>
                <a:spcPts val="0"/>
              </a:spcBef>
              <a:spcAft>
                <a:spcPts val="0"/>
              </a:spcAft>
            </a:pPr>
            <a:r>
              <a:rPr sz="950" b="1">
                <a:solidFill>
                  <a:srgbClr val="5C595B"/>
                </a:solidFill>
                <a:latin typeface="Arial"/>
                <a:ea typeface="Microsoft YaHei"/>
              </a:rPr>
              <a:t>1</a:t>
            </a:r>
            <a:r>
              <a:rPr sz="950" b="1">
                <a:solidFill>
                  <a:srgbClr val="80837F"/>
                </a:solidFill>
                <a:latin typeface="Arial"/>
                <a:ea typeface="Microsoft YaHei"/>
              </a:rPr>
              <a:t>.78</a:t>
            </a:r>
          </a:p>
          <a:p>
            <a:pPr algn="l">
              <a:lnSpc>
                <a:spcPts val="1300"/>
              </a:lnSpc>
              <a:spcBef>
                <a:spcPts val="0"/>
              </a:spcBef>
              <a:spcAft>
                <a:spcPts val="0"/>
              </a:spcAft>
            </a:pPr>
            <a:r>
              <a:rPr sz="950" b="1">
                <a:solidFill>
                  <a:srgbClr val="545556"/>
                </a:solidFill>
                <a:latin typeface="Arial"/>
                <a:ea typeface="Microsoft YaHei"/>
              </a:rPr>
              <a:t>1</a:t>
            </a:r>
            <a:r>
              <a:rPr sz="950" b="1">
                <a:solidFill>
                  <a:srgbClr val="979898"/>
                </a:solidFill>
                <a:latin typeface="Arial"/>
                <a:ea typeface="Microsoft YaHei"/>
              </a:rPr>
              <a:t>.</a:t>
            </a:r>
            <a:r>
              <a:rPr sz="950" b="1">
                <a:solidFill>
                  <a:srgbClr val="646466"/>
                </a:solidFill>
                <a:latin typeface="Arial"/>
                <a:ea typeface="Microsoft YaHei"/>
              </a:rPr>
              <a:t>82</a:t>
            </a:r>
          </a:p>
          <a:p>
            <a:pPr algn="l">
              <a:lnSpc>
                <a:spcPts val="1300"/>
              </a:lnSpc>
              <a:spcBef>
                <a:spcPts val="0"/>
              </a:spcBef>
              <a:spcAft>
                <a:spcPts val="0"/>
              </a:spcAft>
            </a:pPr>
            <a:r>
              <a:rPr sz="950" b="1">
                <a:solidFill>
                  <a:srgbClr val="6E6E6D"/>
                </a:solidFill>
                <a:latin typeface="Arial"/>
                <a:ea typeface="Microsoft YaHei"/>
              </a:rPr>
              <a:t>4</a:t>
            </a:r>
            <a:r>
              <a:rPr sz="950" b="1">
                <a:solidFill>
                  <a:srgbClr val="8F9090"/>
                </a:solidFill>
                <a:latin typeface="Arial"/>
                <a:ea typeface="Microsoft YaHei"/>
              </a:rPr>
              <a:t>.</a:t>
            </a:r>
            <a:r>
              <a:rPr sz="950" b="1">
                <a:solidFill>
                  <a:srgbClr val="5D5D5F"/>
                </a:solidFill>
                <a:latin typeface="Arial"/>
                <a:ea typeface="Microsoft YaHei"/>
              </a:rPr>
              <a:t>80</a:t>
            </a:r>
          </a:p>
          <a:p>
            <a:pPr algn="l">
              <a:lnSpc>
                <a:spcPts val="1300"/>
              </a:lnSpc>
              <a:spcBef>
                <a:spcPts val="0"/>
              </a:spcBef>
              <a:spcAft>
                <a:spcPts val="0"/>
              </a:spcAft>
            </a:pPr>
            <a:r>
              <a:rPr sz="950" b="1">
                <a:solidFill>
                  <a:srgbClr val="595959"/>
                </a:solidFill>
                <a:latin typeface="Arial"/>
                <a:ea typeface="Microsoft YaHei"/>
              </a:rPr>
              <a:t>5.09</a:t>
            </a:r>
          </a:p>
          <a:p>
            <a:pPr algn="l">
              <a:lnSpc>
                <a:spcPts val="1300"/>
              </a:lnSpc>
              <a:spcBef>
                <a:spcPts val="0"/>
              </a:spcBef>
              <a:spcAft>
                <a:spcPts val="0"/>
              </a:spcAft>
            </a:pPr>
            <a:r>
              <a:rPr sz="950" b="1">
                <a:solidFill>
                  <a:srgbClr val="464446"/>
                </a:solidFill>
                <a:latin typeface="Arial"/>
                <a:ea typeface="Microsoft YaHei"/>
              </a:rPr>
              <a:t>9</a:t>
            </a:r>
            <a:r>
              <a:rPr sz="950" b="1">
                <a:solidFill>
                  <a:srgbClr val="BBBDBD"/>
                </a:solidFill>
                <a:latin typeface="Arial"/>
                <a:ea typeface="Microsoft YaHei"/>
              </a:rPr>
              <a:t>.</a:t>
            </a:r>
            <a:r>
              <a:rPr sz="950" b="1">
                <a:solidFill>
                  <a:srgbClr val="6C6C6D"/>
                </a:solidFill>
                <a:latin typeface="Arial"/>
                <a:ea typeface="Microsoft YaHei"/>
              </a:rPr>
              <a:t>33</a:t>
            </a:r>
          </a:p>
          <a:p>
            <a:pPr algn="l">
              <a:lnSpc>
                <a:spcPts val="1300"/>
              </a:lnSpc>
              <a:spcBef>
                <a:spcPts val="0"/>
              </a:spcBef>
              <a:spcAft>
                <a:spcPts val="0"/>
              </a:spcAft>
            </a:pPr>
            <a:r>
              <a:rPr sz="950" b="1">
                <a:solidFill>
                  <a:srgbClr val="5D5E5B"/>
                </a:solidFill>
                <a:latin typeface="Arial"/>
                <a:ea typeface="Microsoft YaHei"/>
              </a:rPr>
              <a:t>13.92</a:t>
            </a:r>
          </a:p>
        </p:txBody>
      </p:sp>
      <p:sp>
        <p:nvSpPr>
          <p:cNvPr id="40" name="TextBox 39"/>
          <p:cNvSpPr txBox="1"/>
          <p:nvPr/>
        </p:nvSpPr>
        <p:spPr>
          <a:xfrm>
            <a:off x="5937250" y="3352800"/>
            <a:ext cx="698500" cy="127000"/>
          </a:xfrm>
          <a:prstGeom prst="rect">
            <a:avLst/>
          </a:prstGeom>
          <a:noFill/>
        </p:spPr>
        <p:txBody>
          <a:bodyPr wrap="none" lIns="0" tIns="0" rIns="0" bIns="0" anchor="ctr">
            <a:noAutofit/>
          </a:bodyPr>
          <a:lstStyle/>
          <a:p>
            <a:pPr algn="l"/>
            <a:r>
              <a:rPr sz="950" b="1">
                <a:solidFill>
                  <a:srgbClr val="4A4948"/>
                </a:solidFill>
                <a:latin typeface="Arial"/>
                <a:ea typeface="Microsoft YaHei"/>
              </a:rPr>
              <a:t>Milani</a:t>
            </a:r>
            <a:r>
              <a:rPr sz="950" b="1">
                <a:solidFill>
                  <a:srgbClr val="555656"/>
                </a:solidFill>
                <a:latin typeface="Arial"/>
                <a:ea typeface="Microsoft YaHei"/>
              </a:rPr>
              <a:t> 2025</a:t>
            </a:r>
          </a:p>
        </p:txBody>
      </p:sp>
      <p:sp>
        <p:nvSpPr>
          <p:cNvPr id="41" name="TextBox 40"/>
          <p:cNvSpPr txBox="1"/>
          <p:nvPr/>
        </p:nvSpPr>
        <p:spPr>
          <a:xfrm>
            <a:off x="7524750" y="3511550"/>
            <a:ext cx="425450" cy="787400"/>
          </a:xfrm>
          <a:prstGeom prst="rect">
            <a:avLst/>
          </a:prstGeom>
          <a:noFill/>
        </p:spPr>
        <p:txBody>
          <a:bodyPr wrap="none" lIns="0" tIns="0" rIns="0" bIns="0" anchor="ctr">
            <a:noAutofit/>
          </a:bodyPr>
          <a:lstStyle/>
          <a:p>
            <a:pPr algn="l">
              <a:lnSpc>
                <a:spcPts val="1350"/>
              </a:lnSpc>
              <a:spcBef>
                <a:spcPts val="0"/>
              </a:spcBef>
              <a:spcAft>
                <a:spcPts val="0"/>
              </a:spcAft>
            </a:pPr>
            <a:r>
              <a:rPr sz="1000" b="1">
                <a:solidFill>
                  <a:srgbClr val="3E3F3F"/>
                </a:solidFill>
                <a:latin typeface="Arial"/>
                <a:ea typeface="Microsoft YaHei"/>
              </a:rPr>
              <a:t>0</a:t>
            </a:r>
            <a:r>
              <a:rPr sz="1000" b="1">
                <a:solidFill>
                  <a:srgbClr val="8A8C8D"/>
                </a:solidFill>
                <a:latin typeface="Arial"/>
                <a:ea typeface="Microsoft YaHei"/>
              </a:rPr>
              <a:t>.</a:t>
            </a:r>
            <a:r>
              <a:rPr sz="1000" b="1">
                <a:solidFill>
                  <a:srgbClr val="535353"/>
                </a:solidFill>
                <a:latin typeface="Arial"/>
                <a:ea typeface="Microsoft YaHei"/>
              </a:rPr>
              <a:t>5988</a:t>
            </a:r>
          </a:p>
          <a:p>
            <a:pPr algn="l">
              <a:lnSpc>
                <a:spcPts val="1350"/>
              </a:lnSpc>
              <a:spcBef>
                <a:spcPts val="0"/>
              </a:spcBef>
              <a:spcAft>
                <a:spcPts val="0"/>
              </a:spcAft>
            </a:pPr>
            <a:r>
              <a:rPr sz="1000" b="1">
                <a:solidFill>
                  <a:srgbClr val="838282"/>
                </a:solidFill>
                <a:latin typeface="Arial"/>
                <a:ea typeface="Microsoft YaHei"/>
              </a:rPr>
              <a:t>1</a:t>
            </a:r>
            <a:r>
              <a:rPr sz="1000" b="1">
                <a:solidFill>
                  <a:srgbClr val="B1B2B1"/>
                </a:solidFill>
                <a:latin typeface="Arial"/>
                <a:ea typeface="Microsoft YaHei"/>
              </a:rPr>
              <a:t>.</a:t>
            </a:r>
            <a:r>
              <a:rPr sz="1000" b="1">
                <a:solidFill>
                  <a:srgbClr val="504F4F"/>
                </a:solidFill>
                <a:latin typeface="Arial"/>
                <a:ea typeface="Microsoft YaHei"/>
              </a:rPr>
              <a:t>5684</a:t>
            </a:r>
          </a:p>
          <a:p>
            <a:pPr algn="l">
              <a:lnSpc>
                <a:spcPts val="1350"/>
              </a:lnSpc>
              <a:spcBef>
                <a:spcPts val="0"/>
              </a:spcBef>
              <a:spcAft>
                <a:spcPts val="0"/>
              </a:spcAft>
            </a:pPr>
            <a:r>
              <a:rPr sz="1000" b="1">
                <a:solidFill>
                  <a:srgbClr val="898889"/>
                </a:solidFill>
                <a:latin typeface="Arial"/>
                <a:ea typeface="Microsoft YaHei"/>
              </a:rPr>
              <a:t>1.</a:t>
            </a:r>
            <a:r>
              <a:rPr sz="1000" b="1">
                <a:solidFill>
                  <a:srgbClr val="5E5E5E"/>
                </a:solidFill>
                <a:latin typeface="Arial"/>
                <a:ea typeface="Microsoft YaHei"/>
              </a:rPr>
              <a:t>6267</a:t>
            </a:r>
          </a:p>
          <a:p>
            <a:pPr algn="l">
              <a:lnSpc>
                <a:spcPts val="1350"/>
              </a:lnSpc>
              <a:spcBef>
                <a:spcPts val="0"/>
              </a:spcBef>
              <a:spcAft>
                <a:spcPts val="0"/>
              </a:spcAft>
            </a:pPr>
            <a:r>
              <a:rPr sz="1000" b="1">
                <a:solidFill>
                  <a:srgbClr val="343636"/>
                </a:solidFill>
                <a:latin typeface="Arial"/>
                <a:ea typeface="Microsoft YaHei"/>
              </a:rPr>
              <a:t>2</a:t>
            </a:r>
            <a:r>
              <a:rPr sz="1000" b="1">
                <a:solidFill>
                  <a:srgbClr val="6B6A6B"/>
                </a:solidFill>
                <a:latin typeface="Arial"/>
                <a:ea typeface="Microsoft YaHei"/>
              </a:rPr>
              <a:t>.</a:t>
            </a:r>
            <a:r>
              <a:rPr sz="1000" b="1">
                <a:solidFill>
                  <a:srgbClr val="515051"/>
                </a:solidFill>
                <a:latin typeface="Arial"/>
                <a:ea typeface="Microsoft YaHei"/>
              </a:rPr>
              <a:t>2332</a:t>
            </a:r>
          </a:p>
          <a:p>
            <a:pPr algn="l">
              <a:lnSpc>
                <a:spcPts val="1350"/>
              </a:lnSpc>
              <a:spcBef>
                <a:spcPts val="0"/>
              </a:spcBef>
              <a:spcAft>
                <a:spcPts val="0"/>
              </a:spcAft>
            </a:pPr>
            <a:r>
              <a:rPr sz="1000" b="1">
                <a:solidFill>
                  <a:srgbClr val="565657"/>
                </a:solidFill>
                <a:latin typeface="Arial"/>
                <a:ea typeface="Microsoft YaHei"/>
              </a:rPr>
              <a:t>2.6333</a:t>
            </a:r>
          </a:p>
        </p:txBody>
      </p:sp>
      <p:sp>
        <p:nvSpPr>
          <p:cNvPr id="42" name="TextBox 41"/>
          <p:cNvSpPr txBox="1"/>
          <p:nvPr/>
        </p:nvSpPr>
        <p:spPr>
          <a:xfrm>
            <a:off x="8191500" y="3511550"/>
            <a:ext cx="419100" cy="787400"/>
          </a:xfrm>
          <a:prstGeom prst="rect">
            <a:avLst/>
          </a:prstGeom>
          <a:noFill/>
        </p:spPr>
        <p:txBody>
          <a:bodyPr wrap="none" lIns="0" tIns="0" rIns="0" bIns="0" anchor="ctr">
            <a:noAutofit/>
          </a:bodyPr>
          <a:lstStyle/>
          <a:p>
            <a:pPr algn="l">
              <a:lnSpc>
                <a:spcPts val="1300"/>
              </a:lnSpc>
              <a:spcBef>
                <a:spcPts val="0"/>
              </a:spcBef>
              <a:spcAft>
                <a:spcPts val="0"/>
              </a:spcAft>
            </a:pPr>
            <a:r>
              <a:rPr sz="1000" b="1">
                <a:solidFill>
                  <a:srgbClr val="464747"/>
                </a:solidFill>
                <a:latin typeface="Arial"/>
                <a:ea typeface="Microsoft YaHei"/>
              </a:rPr>
              <a:t>0</a:t>
            </a:r>
            <a:r>
              <a:rPr sz="1000" b="1">
                <a:solidFill>
                  <a:srgbClr val="959396"/>
                </a:solidFill>
                <a:latin typeface="Arial"/>
                <a:ea typeface="Microsoft YaHei"/>
              </a:rPr>
              <a:t>.</a:t>
            </a:r>
            <a:r>
              <a:rPr sz="1000" b="1">
                <a:solidFill>
                  <a:srgbClr val="656465"/>
                </a:solidFill>
                <a:latin typeface="Arial"/>
                <a:ea typeface="Microsoft YaHei"/>
              </a:rPr>
              <a:t>2302</a:t>
            </a:r>
          </a:p>
          <a:p>
            <a:pPr algn="l">
              <a:lnSpc>
                <a:spcPts val="1300"/>
              </a:lnSpc>
              <a:spcBef>
                <a:spcPts val="0"/>
              </a:spcBef>
              <a:spcAft>
                <a:spcPts val="0"/>
              </a:spcAft>
            </a:pPr>
            <a:r>
              <a:rPr sz="1000" b="1">
                <a:solidFill>
                  <a:srgbClr val="3E3E3D"/>
                </a:solidFill>
                <a:latin typeface="Arial"/>
                <a:ea typeface="Microsoft YaHei"/>
              </a:rPr>
              <a:t>0</a:t>
            </a:r>
            <a:r>
              <a:rPr sz="1000" b="1">
                <a:solidFill>
                  <a:srgbClr val="898A8A"/>
                </a:solidFill>
                <a:latin typeface="Arial"/>
                <a:ea typeface="Microsoft YaHei"/>
              </a:rPr>
              <a:t>.</a:t>
            </a:r>
            <a:r>
              <a:rPr sz="1000" b="1">
                <a:solidFill>
                  <a:srgbClr val="595959"/>
                </a:solidFill>
                <a:latin typeface="Arial"/>
                <a:ea typeface="Microsoft YaHei"/>
              </a:rPr>
              <a:t>2912</a:t>
            </a:r>
          </a:p>
          <a:p>
            <a:pPr algn="l">
              <a:lnSpc>
                <a:spcPts val="1300"/>
              </a:lnSpc>
              <a:spcBef>
                <a:spcPts val="0"/>
              </a:spcBef>
              <a:spcAft>
                <a:spcPts val="0"/>
              </a:spcAft>
            </a:pPr>
            <a:r>
              <a:rPr sz="1000" b="1">
                <a:solidFill>
                  <a:srgbClr val="626262"/>
                </a:solidFill>
                <a:latin typeface="Arial"/>
                <a:ea typeface="Microsoft YaHei"/>
              </a:rPr>
              <a:t>0.4032</a:t>
            </a:r>
          </a:p>
          <a:p>
            <a:pPr algn="l">
              <a:lnSpc>
                <a:spcPts val="1300"/>
              </a:lnSpc>
              <a:spcBef>
                <a:spcPts val="0"/>
              </a:spcBef>
              <a:spcAft>
                <a:spcPts val="0"/>
              </a:spcAft>
            </a:pPr>
            <a:r>
              <a:rPr sz="1000" b="1">
                <a:solidFill>
                  <a:srgbClr val="434343"/>
                </a:solidFill>
                <a:latin typeface="Arial"/>
                <a:ea typeface="Microsoft YaHei"/>
              </a:rPr>
              <a:t>0</a:t>
            </a:r>
            <a:r>
              <a:rPr sz="1000" b="1">
                <a:solidFill>
                  <a:srgbClr val="8E8E90"/>
                </a:solidFill>
                <a:latin typeface="Arial"/>
                <a:ea typeface="Microsoft YaHei"/>
              </a:rPr>
              <a:t>.</a:t>
            </a:r>
            <a:r>
              <a:rPr sz="1000" b="1">
                <a:solidFill>
                  <a:srgbClr val="525153"/>
                </a:solidFill>
                <a:latin typeface="Arial"/>
                <a:ea typeface="Microsoft YaHei"/>
              </a:rPr>
              <a:t>5826</a:t>
            </a:r>
          </a:p>
          <a:p>
            <a:pPr algn="l">
              <a:lnSpc>
                <a:spcPts val="1300"/>
              </a:lnSpc>
              <a:spcBef>
                <a:spcPts val="0"/>
              </a:spcBef>
              <a:spcAft>
                <a:spcPts val="0"/>
              </a:spcAft>
            </a:pPr>
            <a:r>
              <a:rPr sz="1000" b="1">
                <a:solidFill>
                  <a:srgbClr val="535354"/>
                </a:solidFill>
                <a:latin typeface="Arial"/>
                <a:ea typeface="Microsoft YaHei"/>
              </a:rPr>
              <a:t>0.</a:t>
            </a:r>
            <a:r>
              <a:rPr sz="1000" b="1">
                <a:solidFill>
                  <a:srgbClr val="474747"/>
                </a:solidFill>
                <a:latin typeface="Arial"/>
                <a:ea typeface="Microsoft YaHei"/>
              </a:rPr>
              <a:t>7208</a:t>
            </a:r>
          </a:p>
        </p:txBody>
      </p:sp>
      <p:sp>
        <p:nvSpPr>
          <p:cNvPr id="43" name="TextBox 42"/>
          <p:cNvSpPr txBox="1"/>
          <p:nvPr/>
        </p:nvSpPr>
        <p:spPr>
          <a:xfrm>
            <a:off x="5937250" y="3517900"/>
            <a:ext cx="927100" cy="127000"/>
          </a:xfrm>
          <a:prstGeom prst="rect">
            <a:avLst/>
          </a:prstGeom>
          <a:noFill/>
        </p:spPr>
        <p:txBody>
          <a:bodyPr wrap="none" lIns="0" tIns="0" rIns="0" bIns="0" anchor="ctr">
            <a:noAutofit/>
          </a:bodyPr>
          <a:lstStyle/>
          <a:p>
            <a:pPr algn="l"/>
            <a:r>
              <a:rPr sz="1000" b="1">
                <a:solidFill>
                  <a:srgbClr val="727171"/>
                </a:solidFill>
                <a:latin typeface="Arial"/>
                <a:ea typeface="Microsoft YaHei"/>
              </a:rPr>
              <a:t>Takahashi</a:t>
            </a:r>
            <a:r>
              <a:rPr sz="1000" b="1">
                <a:solidFill>
                  <a:srgbClr val="565556"/>
                </a:solidFill>
                <a:latin typeface="Arial"/>
                <a:ea typeface="Microsoft YaHei"/>
              </a:rPr>
              <a:t> 2021</a:t>
            </a:r>
          </a:p>
        </p:txBody>
      </p:sp>
      <p:sp>
        <p:nvSpPr>
          <p:cNvPr id="44" name="TextBox 43"/>
          <p:cNvSpPr txBox="1"/>
          <p:nvPr/>
        </p:nvSpPr>
        <p:spPr>
          <a:xfrm>
            <a:off x="5943600" y="3683000"/>
            <a:ext cx="1447800" cy="127000"/>
          </a:xfrm>
          <a:prstGeom prst="rect">
            <a:avLst/>
          </a:prstGeom>
          <a:noFill/>
        </p:spPr>
        <p:txBody>
          <a:bodyPr wrap="none" lIns="0" tIns="0" rIns="0" bIns="0" anchor="ctr">
            <a:noAutofit/>
          </a:bodyPr>
          <a:lstStyle/>
          <a:p>
            <a:pPr algn="l"/>
            <a:r>
              <a:rPr sz="1050" b="0">
                <a:solidFill>
                  <a:srgbClr val="5A5C5B"/>
                </a:solidFill>
                <a:latin typeface="Arial"/>
                <a:ea typeface="Microsoft YaHei"/>
              </a:rPr>
              <a:t>Fumagalli 2025</a:t>
            </a:r>
            <a:r>
              <a:rPr sz="1050" b="0">
                <a:solidFill>
                  <a:srgbClr val="595A5A"/>
                </a:solidFill>
                <a:latin typeface="Arial"/>
                <a:ea typeface="Microsoft YaHei"/>
              </a:rPr>
              <a:t> JACCAO</a:t>
            </a:r>
          </a:p>
        </p:txBody>
      </p:sp>
      <p:sp>
        <p:nvSpPr>
          <p:cNvPr id="45" name="TextBox 44"/>
          <p:cNvSpPr txBox="1"/>
          <p:nvPr/>
        </p:nvSpPr>
        <p:spPr>
          <a:xfrm>
            <a:off x="1346200" y="3816350"/>
            <a:ext cx="4064000" cy="165100"/>
          </a:xfrm>
          <a:prstGeom prst="rect">
            <a:avLst/>
          </a:prstGeom>
          <a:noFill/>
        </p:spPr>
        <p:txBody>
          <a:bodyPr wrap="none" lIns="0" tIns="0" rIns="0" bIns="0" anchor="ctr">
            <a:noAutofit/>
          </a:bodyPr>
          <a:lstStyle/>
          <a:p>
            <a:pPr algn="l"/>
            <a:r>
              <a:rPr sz="1050" b="0">
                <a:solidFill>
                  <a:srgbClr val="5F5F60"/>
                </a:solidFill>
                <a:latin typeface="Arial"/>
                <a:ea typeface="Microsoft YaHei"/>
              </a:rPr>
              <a:t>modifying</a:t>
            </a:r>
            <a:r>
              <a:rPr sz="1050" b="0">
                <a:solidFill>
                  <a:srgbClr val="5F5E60"/>
                </a:solidFill>
                <a:latin typeface="Arial"/>
                <a:ea typeface="Microsoft YaHei"/>
              </a:rPr>
              <a:t> treatment (2 </a:t>
            </a:r>
            <a:r>
              <a:rPr sz="1050" b="0">
                <a:solidFill>
                  <a:srgbClr val="6B6C6C"/>
                </a:solidFill>
                <a:latin typeface="Arial"/>
                <a:ea typeface="Microsoft YaHei"/>
              </a:rPr>
              <a:t>studies, </a:t>
            </a:r>
            <a:r>
              <a:rPr sz="1050" b="0">
                <a:solidFill>
                  <a:srgbClr val="565759"/>
                </a:solidFill>
                <a:latin typeface="Arial"/>
                <a:ea typeface="Microsoft YaHei"/>
              </a:rPr>
              <a:t>1019</a:t>
            </a:r>
            <a:r>
              <a:rPr sz="1050" b="0">
                <a:solidFill>
                  <a:srgbClr val="5E5E5F"/>
                </a:solidFill>
                <a:latin typeface="Arial"/>
                <a:ea typeface="Microsoft YaHei"/>
              </a:rPr>
              <a:t> </a:t>
            </a:r>
            <a:r>
              <a:rPr sz="1050" b="0">
                <a:solidFill>
                  <a:srgbClr val="636263"/>
                </a:solidFill>
                <a:latin typeface="Arial"/>
                <a:ea typeface="Microsoft YaHei"/>
              </a:rPr>
              <a:t>patients): </a:t>
            </a:r>
            <a:r>
              <a:rPr sz="1050" b="0">
                <a:solidFill>
                  <a:srgbClr val="595B5C"/>
                </a:solidFill>
                <a:latin typeface="Arial"/>
                <a:ea typeface="Microsoft YaHei"/>
              </a:rPr>
              <a:t>frailty</a:t>
            </a:r>
            <a:r>
              <a:rPr sz="1050" b="0">
                <a:solidFill>
                  <a:srgbClr val="5E5E5F"/>
                </a:solidFill>
                <a:latin typeface="Arial"/>
                <a:ea typeface="Microsoft YaHei"/>
              </a:rPr>
              <a:t> </a:t>
            </a:r>
            <a:r>
              <a:rPr sz="1050" b="0">
                <a:solidFill>
                  <a:srgbClr val="5C5D5E"/>
                </a:solidFill>
                <a:latin typeface="Arial"/>
                <a:ea typeface="Microsoft YaHei"/>
              </a:rPr>
              <a:t>RR 5</a:t>
            </a:r>
            <a:r>
              <a:rPr sz="1050" b="0">
                <a:solidFill>
                  <a:srgbClr val="A0A1A1"/>
                </a:solidFill>
                <a:latin typeface="Arial"/>
                <a:ea typeface="Microsoft YaHei"/>
              </a:rPr>
              <a:t>.</a:t>
            </a:r>
            <a:r>
              <a:rPr sz="1050" b="0">
                <a:solidFill>
                  <a:srgbClr val="4E4F50"/>
                </a:solidFill>
                <a:latin typeface="Arial"/>
                <a:ea typeface="Microsoft YaHei"/>
              </a:rPr>
              <a:t>60</a:t>
            </a:r>
          </a:p>
        </p:txBody>
      </p:sp>
      <p:sp>
        <p:nvSpPr>
          <p:cNvPr id="46" name="TextBox 45"/>
          <p:cNvSpPr txBox="1"/>
          <p:nvPr/>
        </p:nvSpPr>
        <p:spPr>
          <a:xfrm>
            <a:off x="1346200" y="4006850"/>
            <a:ext cx="2051050" cy="171450"/>
          </a:xfrm>
          <a:prstGeom prst="rect">
            <a:avLst/>
          </a:prstGeom>
          <a:noFill/>
        </p:spPr>
        <p:txBody>
          <a:bodyPr wrap="none" lIns="0" tIns="0" rIns="0" bIns="0" anchor="ctr">
            <a:noAutofit/>
          </a:bodyPr>
          <a:lstStyle/>
          <a:p>
            <a:pPr algn="l"/>
            <a:r>
              <a:rPr sz="1250" b="0">
                <a:solidFill>
                  <a:srgbClr val="535354"/>
                </a:solidFill>
                <a:latin typeface="Arial"/>
                <a:ea typeface="Microsoft YaHei"/>
              </a:rPr>
              <a:t>(95% Cl </a:t>
            </a:r>
            <a:r>
              <a:rPr sz="1250" b="0">
                <a:solidFill>
                  <a:srgbClr val="464646"/>
                </a:solidFill>
                <a:latin typeface="Arial"/>
                <a:ea typeface="Microsoft YaHei"/>
              </a:rPr>
              <a:t>2</a:t>
            </a:r>
            <a:r>
              <a:rPr sz="1250" b="0">
                <a:solidFill>
                  <a:srgbClr val="777878"/>
                </a:solidFill>
                <a:latin typeface="Arial"/>
                <a:ea typeface="Microsoft YaHei"/>
              </a:rPr>
              <a:t>.</a:t>
            </a:r>
            <a:r>
              <a:rPr sz="1250" b="0">
                <a:solidFill>
                  <a:srgbClr val="474848"/>
                </a:solidFill>
                <a:latin typeface="Arial"/>
                <a:ea typeface="Microsoft YaHei"/>
              </a:rPr>
              <a:t>09</a:t>
            </a:r>
            <a:r>
              <a:rPr sz="1250" b="0">
                <a:solidFill>
                  <a:srgbClr val="9FA0A1"/>
                </a:solidFill>
                <a:latin typeface="Arial"/>
                <a:ea typeface="Microsoft YaHei"/>
              </a:rPr>
              <a:t>–</a:t>
            </a:r>
            <a:r>
              <a:rPr sz="1250" b="0">
                <a:solidFill>
                  <a:srgbClr val="454648"/>
                </a:solidFill>
                <a:latin typeface="Arial"/>
                <a:ea typeface="Microsoft YaHei"/>
              </a:rPr>
              <a:t>15</a:t>
            </a:r>
            <a:r>
              <a:rPr sz="1250" b="0">
                <a:solidFill>
                  <a:srgbClr val="545455"/>
                </a:solidFill>
                <a:latin typeface="Arial"/>
                <a:ea typeface="Microsoft YaHei"/>
              </a:rPr>
              <a:t>.02, ρ &lt; 0</a:t>
            </a:r>
            <a:r>
              <a:rPr sz="1250" b="0">
                <a:solidFill>
                  <a:srgbClr val="A7A7A9"/>
                </a:solidFill>
                <a:latin typeface="Arial"/>
                <a:ea typeface="Microsoft YaHei"/>
              </a:rPr>
              <a:t>.</a:t>
            </a:r>
            <a:r>
              <a:rPr sz="1250" b="0">
                <a:solidFill>
                  <a:srgbClr val="5C5D5C"/>
                </a:solidFill>
                <a:latin typeface="Arial"/>
                <a:ea typeface="Microsoft YaHei"/>
              </a:rPr>
              <a:t>01)</a:t>
            </a:r>
          </a:p>
        </p:txBody>
      </p:sp>
      <p:sp>
        <p:nvSpPr>
          <p:cNvPr id="47" name="TextBox 46"/>
          <p:cNvSpPr txBox="1"/>
          <p:nvPr/>
        </p:nvSpPr>
        <p:spPr>
          <a:xfrm>
            <a:off x="5937250" y="4006850"/>
            <a:ext cx="679450" cy="292100"/>
          </a:xfrm>
          <a:prstGeom prst="rect">
            <a:avLst/>
          </a:prstGeom>
          <a:noFill/>
        </p:spPr>
        <p:txBody>
          <a:bodyPr wrap="none" lIns="0" tIns="0" rIns="0" bIns="0" anchor="ctr">
            <a:noAutofit/>
          </a:bodyPr>
          <a:lstStyle/>
          <a:p>
            <a:pPr algn="l">
              <a:lnSpc>
                <a:spcPts val="1300"/>
              </a:lnSpc>
              <a:spcBef>
                <a:spcPts val="0"/>
              </a:spcBef>
              <a:spcAft>
                <a:spcPts val="0"/>
              </a:spcAft>
            </a:pPr>
            <a:r>
              <a:rPr sz="1000" b="1">
                <a:solidFill>
                  <a:srgbClr val="6E6D6E"/>
                </a:solidFill>
                <a:latin typeface="Arial"/>
                <a:ea typeface="Microsoft YaHei"/>
              </a:rPr>
              <a:t>Fine</a:t>
            </a:r>
            <a:r>
              <a:rPr sz="1000" b="1">
                <a:solidFill>
                  <a:srgbClr val="707071"/>
                </a:solidFill>
                <a:latin typeface="Arial"/>
                <a:ea typeface="Microsoft YaHei"/>
              </a:rPr>
              <a:t> 2021</a:t>
            </a:r>
          </a:p>
          <a:p>
            <a:pPr algn="l">
              <a:lnSpc>
                <a:spcPts val="1300"/>
              </a:lnSpc>
              <a:spcBef>
                <a:spcPts val="0"/>
              </a:spcBef>
              <a:spcAft>
                <a:spcPts val="0"/>
              </a:spcAft>
            </a:pPr>
            <a:r>
              <a:rPr sz="1000" b="1">
                <a:solidFill>
                  <a:srgbClr val="656566"/>
                </a:solidFill>
                <a:latin typeface="Arial"/>
                <a:ea typeface="Microsoft YaHei"/>
              </a:rPr>
              <a:t>Shahi 2024</a:t>
            </a:r>
          </a:p>
        </p:txBody>
      </p:sp>
      <p:sp>
        <p:nvSpPr>
          <p:cNvPr id="48" name="TextBox 47"/>
          <p:cNvSpPr txBox="1"/>
          <p:nvPr/>
        </p:nvSpPr>
        <p:spPr>
          <a:xfrm>
            <a:off x="10661650" y="4337050"/>
            <a:ext cx="279400" cy="127000"/>
          </a:xfrm>
          <a:prstGeom prst="rect">
            <a:avLst/>
          </a:prstGeom>
          <a:noFill/>
        </p:spPr>
        <p:txBody>
          <a:bodyPr wrap="none" lIns="0" tIns="0" rIns="0" bIns="0" anchor="ctr">
            <a:noAutofit/>
          </a:bodyPr>
          <a:lstStyle/>
          <a:p>
            <a:pPr algn="l"/>
            <a:r>
              <a:rPr sz="1000" b="1">
                <a:solidFill>
                  <a:srgbClr val="383938"/>
                </a:solidFill>
                <a:latin typeface="Arial"/>
                <a:ea typeface="Microsoft YaHei"/>
              </a:rPr>
              <a:t>3</a:t>
            </a:r>
            <a:r>
              <a:rPr sz="1000" b="1">
                <a:solidFill>
                  <a:srgbClr val="8D8E8E"/>
                </a:solidFill>
                <a:latin typeface="Arial"/>
                <a:ea typeface="Microsoft YaHei"/>
              </a:rPr>
              <a:t>.</a:t>
            </a:r>
            <a:r>
              <a:rPr sz="1000" b="1">
                <a:solidFill>
                  <a:srgbClr val="3A3A3C"/>
                </a:solidFill>
                <a:latin typeface="Arial"/>
                <a:ea typeface="Microsoft YaHei"/>
              </a:rPr>
              <a:t>93</a:t>
            </a:r>
          </a:p>
        </p:txBody>
      </p:sp>
      <p:sp>
        <p:nvSpPr>
          <p:cNvPr id="49" name="TextBox 48"/>
          <p:cNvSpPr txBox="1"/>
          <p:nvPr/>
        </p:nvSpPr>
        <p:spPr>
          <a:xfrm>
            <a:off x="11036300" y="4337050"/>
            <a:ext cx="749300" cy="152400"/>
          </a:xfrm>
          <a:prstGeom prst="rect">
            <a:avLst/>
          </a:prstGeom>
          <a:noFill/>
        </p:spPr>
        <p:txBody>
          <a:bodyPr wrap="none" lIns="0" tIns="0" rIns="0" bIns="0" anchor="ctr">
            <a:noAutofit/>
          </a:bodyPr>
          <a:lstStyle/>
          <a:p>
            <a:pPr algn="l"/>
            <a:r>
              <a:rPr sz="1050" b="0">
                <a:solidFill>
                  <a:srgbClr val="626261"/>
                </a:solidFill>
                <a:latin typeface="Arial"/>
                <a:ea typeface="Microsoft YaHei"/>
              </a:rPr>
              <a:t>[</a:t>
            </a:r>
            <a:r>
              <a:rPr sz="1050" b="0">
                <a:solidFill>
                  <a:srgbClr val="39393A"/>
                </a:solidFill>
                <a:latin typeface="Arial"/>
                <a:ea typeface="Microsoft YaHei"/>
              </a:rPr>
              <a:t>2.09–7.40</a:t>
            </a:r>
            <a:r>
              <a:rPr sz="1050" b="0">
                <a:solidFill>
                  <a:srgbClr val="70706F"/>
                </a:solidFill>
                <a:latin typeface="Arial"/>
                <a:ea typeface="Microsoft YaHei"/>
              </a:rPr>
              <a:t>]</a:t>
            </a:r>
          </a:p>
        </p:txBody>
      </p:sp>
      <p:sp>
        <p:nvSpPr>
          <p:cNvPr id="50" name="TextBox 49"/>
          <p:cNvSpPr txBox="1"/>
          <p:nvPr/>
        </p:nvSpPr>
        <p:spPr>
          <a:xfrm>
            <a:off x="5943600" y="4343400"/>
            <a:ext cx="1384300" cy="127000"/>
          </a:xfrm>
          <a:prstGeom prst="rect">
            <a:avLst/>
          </a:prstGeom>
          <a:noFill/>
        </p:spPr>
        <p:txBody>
          <a:bodyPr wrap="none" lIns="0" tIns="0" rIns="0" bIns="0" anchor="ctr">
            <a:noAutofit/>
          </a:bodyPr>
          <a:lstStyle/>
          <a:p>
            <a:pPr algn="l"/>
            <a:r>
              <a:rPr sz="1100" b="1">
                <a:solidFill>
                  <a:srgbClr val="3F3F3F"/>
                </a:solidFill>
                <a:latin typeface="Arial"/>
                <a:ea typeface="Microsoft YaHei"/>
              </a:rPr>
              <a:t>Random effects model</a:t>
            </a:r>
          </a:p>
        </p:txBody>
      </p:sp>
      <p:sp>
        <p:nvSpPr>
          <p:cNvPr id="51" name="TextBox 50"/>
          <p:cNvSpPr txBox="1"/>
          <p:nvPr/>
        </p:nvSpPr>
        <p:spPr>
          <a:xfrm>
            <a:off x="438150" y="4413250"/>
            <a:ext cx="393700" cy="292100"/>
          </a:xfrm>
          <a:prstGeom prst="rect">
            <a:avLst/>
          </a:prstGeom>
          <a:noFill/>
        </p:spPr>
        <p:txBody>
          <a:bodyPr wrap="none" lIns="0" tIns="0" rIns="0" bIns="0" anchor="ctr">
            <a:noAutofit/>
          </a:bodyPr>
          <a:lstStyle/>
          <a:p>
            <a:pPr algn="l"/>
            <a:r>
              <a:rPr sz="2650" b="1">
                <a:solidFill>
                  <a:srgbClr val="9F0A09"/>
                </a:solidFill>
                <a:latin typeface="Arial"/>
                <a:ea typeface="Microsoft YaHei"/>
              </a:rPr>
              <a:t>03</a:t>
            </a:r>
          </a:p>
        </p:txBody>
      </p:sp>
      <p:sp>
        <p:nvSpPr>
          <p:cNvPr id="52" name="TextBox 51"/>
          <p:cNvSpPr txBox="1"/>
          <p:nvPr/>
        </p:nvSpPr>
        <p:spPr>
          <a:xfrm>
            <a:off x="1174750" y="4445000"/>
            <a:ext cx="2298700" cy="158750"/>
          </a:xfrm>
          <a:prstGeom prst="rect">
            <a:avLst/>
          </a:prstGeom>
          <a:noFill/>
        </p:spPr>
        <p:txBody>
          <a:bodyPr wrap="none" lIns="0" tIns="0" rIns="0" bIns="0" anchor="ctr">
            <a:noAutofit/>
          </a:bodyPr>
          <a:lstStyle/>
          <a:p>
            <a:pPr algn="l"/>
            <a:r>
              <a:rPr sz="1300" b="1">
                <a:solidFill>
                  <a:srgbClr val="1E1F20"/>
                </a:solidFill>
                <a:latin typeface="Arial"/>
                <a:ea typeface="Microsoft YaHei"/>
              </a:rPr>
              <a:t>Dose</a:t>
            </a:r>
            <a:r>
              <a:rPr sz="1300" b="1">
                <a:solidFill>
                  <a:srgbClr val="222226"/>
                </a:solidFill>
                <a:latin typeface="Arial"/>
                <a:ea typeface="Microsoft YaHei"/>
              </a:rPr>
              <a:t>-response </a:t>
            </a:r>
            <a:r>
              <a:rPr sz="1300" b="1">
                <a:solidFill>
                  <a:srgbClr val="201F21"/>
                </a:solidFill>
                <a:latin typeface="Arial"/>
                <a:ea typeface="Microsoft YaHei"/>
              </a:rPr>
              <a:t>relationship:</a:t>
            </a:r>
          </a:p>
        </p:txBody>
      </p:sp>
      <p:sp>
        <p:nvSpPr>
          <p:cNvPr id="53" name="TextBox 52"/>
          <p:cNvSpPr txBox="1"/>
          <p:nvPr/>
        </p:nvSpPr>
        <p:spPr>
          <a:xfrm>
            <a:off x="5937250" y="4508500"/>
            <a:ext cx="2044700" cy="152400"/>
          </a:xfrm>
          <a:prstGeom prst="rect">
            <a:avLst/>
          </a:prstGeom>
          <a:noFill/>
        </p:spPr>
        <p:txBody>
          <a:bodyPr wrap="none" lIns="0" tIns="0" rIns="0" bIns="0" anchor="ctr">
            <a:noAutofit/>
          </a:bodyPr>
          <a:lstStyle/>
          <a:p>
            <a:pPr algn="l"/>
            <a:r>
              <a:rPr sz="900" b="0">
                <a:solidFill>
                  <a:srgbClr val="5A5A5A"/>
                </a:solidFill>
                <a:latin typeface="Arial"/>
                <a:ea typeface="Microsoft YaHei"/>
              </a:rPr>
              <a:t>Heterogeneity</a:t>
            </a:r>
            <a:r>
              <a:rPr sz="900" b="0">
                <a:solidFill>
                  <a:srgbClr val="AEAFAE"/>
                </a:solidFill>
                <a:latin typeface="Arial"/>
                <a:ea typeface="Microsoft YaHei"/>
              </a:rPr>
              <a:t>:</a:t>
            </a:r>
            <a:r>
              <a:rPr sz="900" b="0">
                <a:solidFill>
                  <a:srgbClr val="595A59"/>
                </a:solidFill>
                <a:latin typeface="Arial"/>
                <a:ea typeface="Microsoft YaHei"/>
              </a:rPr>
              <a:t> </a:t>
            </a:r>
            <a:r>
              <a:rPr sz="900" b="0">
                <a:solidFill>
                  <a:srgbClr val="828182"/>
                </a:solidFill>
                <a:latin typeface="Arial"/>
                <a:ea typeface="Microsoft YaHei"/>
              </a:rPr>
              <a:t>I</a:t>
            </a:r>
            <a:r>
              <a:rPr sz="900" b="0">
                <a:solidFill>
                  <a:srgbClr val="4A4B4B"/>
                </a:solidFill>
                <a:latin typeface="Arial"/>
                <a:ea typeface="Microsoft YaHei"/>
              </a:rPr>
              <a:t>² = </a:t>
            </a:r>
            <a:r>
              <a:rPr sz="900" b="0">
                <a:solidFill>
                  <a:srgbClr val="6F6F6F"/>
                </a:solidFill>
                <a:latin typeface="Arial"/>
                <a:ea typeface="Microsoft YaHei"/>
              </a:rPr>
              <a:t>82.7%, p</a:t>
            </a:r>
            <a:r>
              <a:rPr sz="900" b="0">
                <a:solidFill>
                  <a:srgbClr val="585859"/>
                </a:solidFill>
                <a:latin typeface="Arial"/>
                <a:ea typeface="Microsoft YaHei"/>
              </a:rPr>
              <a:t> &lt; </a:t>
            </a:r>
            <a:r>
              <a:rPr sz="900" b="0">
                <a:solidFill>
                  <a:srgbClr val="686969"/>
                </a:solidFill>
                <a:latin typeface="Arial"/>
                <a:ea typeface="Microsoft YaHei"/>
              </a:rPr>
              <a:t>0</a:t>
            </a:r>
            <a:r>
              <a:rPr sz="900" b="0">
                <a:solidFill>
                  <a:srgbClr val="8B8A8D"/>
                </a:solidFill>
                <a:latin typeface="Arial"/>
                <a:ea typeface="Microsoft YaHei"/>
              </a:rPr>
              <a:t>.</a:t>
            </a:r>
            <a:r>
              <a:rPr sz="900" b="0">
                <a:solidFill>
                  <a:srgbClr val="565556"/>
                </a:solidFill>
                <a:latin typeface="Arial"/>
                <a:ea typeface="Microsoft YaHei"/>
              </a:rPr>
              <a:t>0001</a:t>
            </a:r>
          </a:p>
        </p:txBody>
      </p:sp>
      <p:sp>
        <p:nvSpPr>
          <p:cNvPr id="54" name="TextBox 53"/>
          <p:cNvSpPr txBox="1"/>
          <p:nvPr/>
        </p:nvSpPr>
        <p:spPr>
          <a:xfrm>
            <a:off x="1168400" y="4686300"/>
            <a:ext cx="4216400" cy="717550"/>
          </a:xfrm>
          <a:prstGeom prst="rect">
            <a:avLst/>
          </a:prstGeom>
          <a:noFill/>
        </p:spPr>
        <p:txBody>
          <a:bodyPr wrap="none" lIns="0" tIns="0" rIns="0" bIns="0" anchor="ctr">
            <a:noAutofit/>
          </a:bodyPr>
          <a:lstStyle/>
          <a:p>
            <a:pPr algn="l">
              <a:lnSpc>
                <a:spcPts val="1450"/>
              </a:lnSpc>
              <a:spcBef>
                <a:spcPts val="0"/>
              </a:spcBef>
              <a:spcAft>
                <a:spcPts val="0"/>
              </a:spcAft>
            </a:pPr>
            <a:r>
              <a:rPr sz="1100" b="0">
                <a:solidFill>
                  <a:srgbClr val="575758"/>
                </a:solidFill>
                <a:latin typeface="Arial"/>
                <a:ea typeface="Microsoft YaHei"/>
              </a:rPr>
              <a:t>Restricted cubic </a:t>
            </a:r>
            <a:r>
              <a:rPr sz="1100" b="0">
                <a:solidFill>
                  <a:srgbClr val="555558"/>
                </a:solidFill>
                <a:latin typeface="Arial"/>
                <a:ea typeface="Microsoft YaHei"/>
              </a:rPr>
              <a:t>spline modeling </a:t>
            </a:r>
            <a:r>
              <a:rPr sz="1100" b="0">
                <a:solidFill>
                  <a:srgbClr val="4C4C4F"/>
                </a:solidFill>
                <a:latin typeface="Arial"/>
                <a:ea typeface="Microsoft YaHei"/>
              </a:rPr>
              <a:t>showed</a:t>
            </a:r>
            <a:r>
              <a:rPr sz="1100" b="0">
                <a:solidFill>
                  <a:srgbClr val="565658"/>
                </a:solidFill>
                <a:latin typeface="Arial"/>
                <a:ea typeface="Microsoft YaHei"/>
              </a:rPr>
              <a:t> a monotonic increase</a:t>
            </a:r>
          </a:p>
          <a:p>
            <a:pPr algn="l">
              <a:lnSpc>
                <a:spcPts val="1450"/>
              </a:lnSpc>
              <a:spcBef>
                <a:spcPts val="0"/>
              </a:spcBef>
              <a:spcAft>
                <a:spcPts val="0"/>
              </a:spcAft>
            </a:pPr>
            <a:r>
              <a:rPr sz="1100" b="0">
                <a:solidFill>
                  <a:srgbClr val="616063"/>
                </a:solidFill>
                <a:latin typeface="Arial"/>
                <a:ea typeface="Microsoft YaHei"/>
              </a:rPr>
              <a:t>in</a:t>
            </a:r>
            <a:r>
              <a:rPr sz="1100" b="0">
                <a:solidFill>
                  <a:srgbClr val="575759"/>
                </a:solidFill>
                <a:latin typeface="Arial"/>
                <a:ea typeface="Microsoft YaHei"/>
              </a:rPr>
              <a:t> mortality risk </a:t>
            </a:r>
            <a:r>
              <a:rPr sz="1100" b="0">
                <a:solidFill>
                  <a:srgbClr val="505253"/>
                </a:solidFill>
                <a:latin typeface="Arial"/>
                <a:ea typeface="Microsoft YaHei"/>
              </a:rPr>
              <a:t>with</a:t>
            </a:r>
            <a:r>
              <a:rPr sz="1100" b="0">
                <a:solidFill>
                  <a:srgbClr val="575759"/>
                </a:solidFill>
                <a:latin typeface="Arial"/>
                <a:ea typeface="Microsoft YaHei"/>
              </a:rPr>
              <a:t> </a:t>
            </a:r>
            <a:r>
              <a:rPr sz="1100" b="0">
                <a:solidFill>
                  <a:srgbClr val="5C5D5D"/>
                </a:solidFill>
                <a:latin typeface="Arial"/>
                <a:ea typeface="Microsoft YaHei"/>
              </a:rPr>
              <a:t>rising</a:t>
            </a:r>
            <a:r>
              <a:rPr sz="1100" b="0">
                <a:solidFill>
                  <a:srgbClr val="565757"/>
                </a:solidFill>
                <a:latin typeface="Arial"/>
                <a:ea typeface="Microsoft YaHei"/>
              </a:rPr>
              <a:t> CFS score, though the linear</a:t>
            </a:r>
            <a:r>
              <a:rPr sz="1100" b="0">
                <a:solidFill>
                  <a:srgbClr val="555457"/>
                </a:solidFill>
                <a:latin typeface="Arial"/>
                <a:ea typeface="Microsoft YaHei"/>
              </a:rPr>
              <a:t> trend</a:t>
            </a:r>
          </a:p>
          <a:p>
            <a:pPr algn="l">
              <a:lnSpc>
                <a:spcPts val="1450"/>
              </a:lnSpc>
              <a:spcBef>
                <a:spcPts val="0"/>
              </a:spcBef>
              <a:spcAft>
                <a:spcPts val="0"/>
              </a:spcAft>
            </a:pPr>
            <a:r>
              <a:rPr sz="1100" b="0">
                <a:solidFill>
                  <a:srgbClr val="656767"/>
                </a:solidFill>
                <a:latin typeface="Arial"/>
                <a:ea typeface="Microsoft YaHei"/>
              </a:rPr>
              <a:t>(</a:t>
            </a:r>
            <a:r>
              <a:rPr sz="1100" b="0">
                <a:solidFill>
                  <a:srgbClr val="3C3B3D"/>
                </a:solidFill>
                <a:latin typeface="Arial"/>
                <a:ea typeface="Microsoft YaHei"/>
              </a:rPr>
              <a:t>RR 1</a:t>
            </a:r>
            <a:r>
              <a:rPr sz="1100" b="0">
                <a:solidFill>
                  <a:srgbClr val="6C6D6D"/>
                </a:solidFill>
                <a:latin typeface="Arial"/>
                <a:ea typeface="Microsoft YaHei"/>
              </a:rPr>
              <a:t>.18</a:t>
            </a:r>
            <a:r>
              <a:rPr sz="1100" b="0">
                <a:solidFill>
                  <a:srgbClr val="555658"/>
                </a:solidFill>
                <a:latin typeface="Arial"/>
                <a:ea typeface="Microsoft YaHei"/>
              </a:rPr>
              <a:t> </a:t>
            </a:r>
            <a:r>
              <a:rPr sz="1100" b="0">
                <a:solidFill>
                  <a:srgbClr val="403F41"/>
                </a:solidFill>
                <a:latin typeface="Arial"/>
                <a:ea typeface="Microsoft YaHei"/>
              </a:rPr>
              <a:t>per</a:t>
            </a:r>
            <a:r>
              <a:rPr sz="1100" b="0">
                <a:solidFill>
                  <a:srgbClr val="525256"/>
                </a:solidFill>
                <a:latin typeface="Arial"/>
                <a:ea typeface="Microsoft YaHei"/>
              </a:rPr>
              <a:t> point) did</a:t>
            </a:r>
            <a:r>
              <a:rPr sz="1100" b="0">
                <a:solidFill>
                  <a:srgbClr val="555658"/>
                </a:solidFill>
                <a:latin typeface="Arial"/>
                <a:ea typeface="Microsoft YaHei"/>
              </a:rPr>
              <a:t> not reach statistical </a:t>
            </a:r>
            <a:r>
              <a:rPr sz="1100" b="0">
                <a:solidFill>
                  <a:srgbClr val="515458"/>
                </a:solidFill>
                <a:latin typeface="Arial"/>
                <a:ea typeface="Microsoft YaHei"/>
              </a:rPr>
              <a:t>significance</a:t>
            </a:r>
          </a:p>
          <a:p>
            <a:pPr algn="l">
              <a:lnSpc>
                <a:spcPts val="1450"/>
              </a:lnSpc>
              <a:spcBef>
                <a:spcPts val="0"/>
              </a:spcBef>
              <a:spcAft>
                <a:spcPts val="0"/>
              </a:spcAft>
            </a:pPr>
            <a:r>
              <a:rPr sz="1100" b="0">
                <a:solidFill>
                  <a:srgbClr val="505052"/>
                </a:solidFill>
                <a:latin typeface="Arial"/>
                <a:ea typeface="Microsoft YaHei"/>
              </a:rPr>
              <a:t>(95% Cl 0</a:t>
            </a:r>
            <a:r>
              <a:rPr sz="1100" b="0">
                <a:solidFill>
                  <a:srgbClr val="A1A6A4"/>
                </a:solidFill>
                <a:latin typeface="Arial"/>
                <a:ea typeface="Microsoft YaHei"/>
              </a:rPr>
              <a:t>.</a:t>
            </a:r>
            <a:r>
              <a:rPr sz="1100" b="0">
                <a:solidFill>
                  <a:srgbClr val="454648"/>
                </a:solidFill>
                <a:latin typeface="Arial"/>
                <a:ea typeface="Microsoft YaHei"/>
              </a:rPr>
              <a:t>80</a:t>
            </a:r>
            <a:r>
              <a:rPr sz="1100" b="0">
                <a:solidFill>
                  <a:srgbClr val="8B8B8A"/>
                </a:solidFill>
                <a:latin typeface="Arial"/>
                <a:ea typeface="Microsoft YaHei"/>
              </a:rPr>
              <a:t>-</a:t>
            </a:r>
            <a:r>
              <a:rPr sz="1100" b="0">
                <a:solidFill>
                  <a:srgbClr val="6C6B6D"/>
                </a:solidFill>
                <a:latin typeface="Arial"/>
                <a:ea typeface="Microsoft YaHei"/>
              </a:rPr>
              <a:t>1.</a:t>
            </a:r>
            <a:r>
              <a:rPr sz="1100" b="0">
                <a:solidFill>
                  <a:srgbClr val="49494B"/>
                </a:solidFill>
                <a:latin typeface="Arial"/>
                <a:ea typeface="Microsoft YaHei"/>
              </a:rPr>
              <a:t>73</a:t>
            </a:r>
            <a:r>
              <a:rPr sz="1100" b="0">
                <a:solidFill>
                  <a:srgbClr val="515152"/>
                </a:solidFill>
                <a:latin typeface="Arial"/>
                <a:ea typeface="Microsoft YaHei"/>
              </a:rPr>
              <a:t>, p </a:t>
            </a:r>
            <a:r>
              <a:rPr sz="1100" b="0">
                <a:solidFill>
                  <a:srgbClr val="48484A"/>
                </a:solidFill>
                <a:latin typeface="Arial"/>
                <a:ea typeface="Microsoft YaHei"/>
              </a:rPr>
              <a:t>= 0</a:t>
            </a:r>
            <a:r>
              <a:rPr sz="1100" b="0">
                <a:solidFill>
                  <a:srgbClr val="636463"/>
                </a:solidFill>
                <a:latin typeface="Arial"/>
                <a:ea typeface="Microsoft YaHei"/>
              </a:rPr>
              <a:t>.44)</a:t>
            </a:r>
          </a:p>
        </p:txBody>
      </p:sp>
      <p:sp>
        <p:nvSpPr>
          <p:cNvPr id="55" name="TextBox 54"/>
          <p:cNvSpPr txBox="1"/>
          <p:nvPr/>
        </p:nvSpPr>
        <p:spPr>
          <a:xfrm>
            <a:off x="5937250" y="4845050"/>
            <a:ext cx="609600" cy="146050"/>
          </a:xfrm>
          <a:prstGeom prst="rect">
            <a:avLst/>
          </a:prstGeom>
          <a:noFill/>
        </p:spPr>
        <p:txBody>
          <a:bodyPr wrap="none" lIns="0" tIns="0" rIns="0" bIns="0" anchor="ctr">
            <a:noAutofit/>
          </a:bodyPr>
          <a:lstStyle/>
          <a:p>
            <a:pPr algn="l"/>
            <a:r>
              <a:rPr sz="1000" b="1">
                <a:solidFill>
                  <a:srgbClr val="353435"/>
                </a:solidFill>
                <a:latin typeface="Arial"/>
                <a:ea typeface="Microsoft YaHei"/>
              </a:rPr>
              <a:t>very</a:t>
            </a:r>
            <a:r>
              <a:rPr sz="1000" b="1">
                <a:solidFill>
                  <a:srgbClr val="424443"/>
                </a:solidFill>
                <a:latin typeface="Arial"/>
                <a:ea typeface="Microsoft YaHei"/>
              </a:rPr>
              <a:t> frail</a:t>
            </a:r>
          </a:p>
        </p:txBody>
      </p:sp>
      <p:sp>
        <p:nvSpPr>
          <p:cNvPr id="56" name="TextBox 55"/>
          <p:cNvSpPr txBox="1"/>
          <p:nvPr/>
        </p:nvSpPr>
        <p:spPr>
          <a:xfrm>
            <a:off x="5943600" y="4997450"/>
            <a:ext cx="1454150" cy="133350"/>
          </a:xfrm>
          <a:prstGeom prst="rect">
            <a:avLst/>
          </a:prstGeom>
          <a:noFill/>
        </p:spPr>
        <p:txBody>
          <a:bodyPr wrap="none" lIns="0" tIns="0" rIns="0" bIns="0" anchor="ctr">
            <a:noAutofit/>
          </a:bodyPr>
          <a:lstStyle/>
          <a:p>
            <a:pPr algn="l"/>
            <a:r>
              <a:rPr sz="1050" b="0">
                <a:solidFill>
                  <a:srgbClr val="575757"/>
                </a:solidFill>
                <a:latin typeface="Arial"/>
                <a:ea typeface="Microsoft YaHei"/>
              </a:rPr>
              <a:t>Fumagalli 2025 </a:t>
            </a:r>
            <a:r>
              <a:rPr sz="1050" b="0">
                <a:solidFill>
                  <a:srgbClr val="5D5C5D"/>
                </a:solidFill>
                <a:latin typeface="Arial"/>
                <a:ea typeface="Microsoft YaHei"/>
              </a:rPr>
              <a:t>JACCAO</a:t>
            </a:r>
          </a:p>
        </p:txBody>
      </p:sp>
      <p:sp>
        <p:nvSpPr>
          <p:cNvPr id="57" name="TextBox 56"/>
          <p:cNvSpPr txBox="1"/>
          <p:nvPr/>
        </p:nvSpPr>
        <p:spPr>
          <a:xfrm>
            <a:off x="7524750" y="4997450"/>
            <a:ext cx="425450" cy="133350"/>
          </a:xfrm>
          <a:prstGeom prst="rect">
            <a:avLst/>
          </a:prstGeom>
          <a:noFill/>
        </p:spPr>
        <p:txBody>
          <a:bodyPr wrap="none" lIns="0" tIns="0" rIns="0" bIns="0" anchor="ctr">
            <a:noAutofit/>
          </a:bodyPr>
          <a:lstStyle/>
          <a:p>
            <a:pPr algn="l"/>
            <a:r>
              <a:rPr sz="1000" b="1">
                <a:solidFill>
                  <a:srgbClr val="606061"/>
                </a:solidFill>
                <a:latin typeface="Arial"/>
                <a:ea typeface="Microsoft YaHei"/>
              </a:rPr>
              <a:t>2.0842</a:t>
            </a:r>
          </a:p>
        </p:txBody>
      </p:sp>
      <p:sp>
        <p:nvSpPr>
          <p:cNvPr id="58" name="TextBox 57"/>
          <p:cNvSpPr txBox="1"/>
          <p:nvPr/>
        </p:nvSpPr>
        <p:spPr>
          <a:xfrm>
            <a:off x="8191500" y="4997450"/>
            <a:ext cx="419100" cy="133350"/>
          </a:xfrm>
          <a:prstGeom prst="rect">
            <a:avLst/>
          </a:prstGeom>
          <a:noFill/>
        </p:spPr>
        <p:txBody>
          <a:bodyPr wrap="none" lIns="0" tIns="0" rIns="0" bIns="0" anchor="ctr">
            <a:noAutofit/>
          </a:bodyPr>
          <a:lstStyle/>
          <a:p>
            <a:pPr algn="l"/>
            <a:r>
              <a:rPr sz="1000" b="1">
                <a:solidFill>
                  <a:srgbClr val="3E3E40"/>
                </a:solidFill>
                <a:latin typeface="Arial"/>
                <a:ea typeface="Microsoft YaHei"/>
              </a:rPr>
              <a:t>0</a:t>
            </a:r>
            <a:r>
              <a:rPr sz="1000" b="1">
                <a:solidFill>
                  <a:srgbClr val="969795"/>
                </a:solidFill>
                <a:latin typeface="Arial"/>
                <a:ea typeface="Microsoft YaHei"/>
              </a:rPr>
              <a:t>.</a:t>
            </a:r>
            <a:r>
              <a:rPr sz="1000" b="1">
                <a:solidFill>
                  <a:srgbClr val="4A4B4A"/>
                </a:solidFill>
                <a:latin typeface="Arial"/>
                <a:ea typeface="Microsoft YaHei"/>
              </a:rPr>
              <a:t>5015</a:t>
            </a:r>
          </a:p>
        </p:txBody>
      </p:sp>
      <p:sp>
        <p:nvSpPr>
          <p:cNvPr id="59" name="TextBox 58"/>
          <p:cNvSpPr txBox="1"/>
          <p:nvPr/>
        </p:nvSpPr>
        <p:spPr>
          <a:xfrm>
            <a:off x="10668000" y="4997450"/>
            <a:ext cx="1117600" cy="152400"/>
          </a:xfrm>
          <a:prstGeom prst="rect">
            <a:avLst/>
          </a:prstGeom>
          <a:noFill/>
        </p:spPr>
        <p:txBody>
          <a:bodyPr wrap="none" lIns="0" tIns="0" rIns="0" bIns="0" anchor="ctr">
            <a:noAutofit/>
          </a:bodyPr>
          <a:lstStyle/>
          <a:p>
            <a:pPr algn="l"/>
            <a:r>
              <a:rPr sz="1100" b="0">
                <a:solidFill>
                  <a:srgbClr val="666467"/>
                </a:solidFill>
                <a:latin typeface="Arial"/>
                <a:ea typeface="Microsoft YaHei"/>
              </a:rPr>
              <a:t>8</a:t>
            </a:r>
            <a:r>
              <a:rPr sz="1100" b="0">
                <a:solidFill>
                  <a:srgbClr val="C7C7C7"/>
                </a:solidFill>
                <a:latin typeface="Arial"/>
                <a:ea typeface="Microsoft YaHei"/>
              </a:rPr>
              <a:t>.</a:t>
            </a:r>
            <a:r>
              <a:rPr sz="1100" b="0">
                <a:solidFill>
                  <a:srgbClr val="565656"/>
                </a:solidFill>
                <a:latin typeface="Arial"/>
                <a:ea typeface="Microsoft YaHei"/>
              </a:rPr>
              <a:t>04 [</a:t>
            </a:r>
            <a:r>
              <a:rPr sz="1100" b="0">
                <a:solidFill>
                  <a:srgbClr val="6D6C6E"/>
                </a:solidFill>
                <a:latin typeface="Arial"/>
                <a:ea typeface="Microsoft YaHei"/>
              </a:rPr>
              <a:t>3</a:t>
            </a:r>
            <a:r>
              <a:rPr sz="1100" b="0">
                <a:solidFill>
                  <a:srgbClr val="C0C3C2"/>
                </a:solidFill>
                <a:latin typeface="Arial"/>
                <a:ea typeface="Microsoft YaHei"/>
              </a:rPr>
              <a:t>.</a:t>
            </a:r>
            <a:r>
              <a:rPr sz="1100" b="0">
                <a:solidFill>
                  <a:srgbClr val="7E7C7D"/>
                </a:solidFill>
                <a:latin typeface="Arial"/>
                <a:ea typeface="Microsoft YaHei"/>
              </a:rPr>
              <a:t>01;</a:t>
            </a:r>
            <a:r>
              <a:rPr sz="1100" b="0">
                <a:solidFill>
                  <a:srgbClr val="5B5A5B"/>
                </a:solidFill>
                <a:latin typeface="Arial"/>
                <a:ea typeface="Microsoft YaHei"/>
              </a:rPr>
              <a:t> 21</a:t>
            </a:r>
            <a:r>
              <a:rPr sz="1100" b="0">
                <a:solidFill>
                  <a:srgbClr val="C3C3C4"/>
                </a:solidFill>
                <a:latin typeface="Arial"/>
                <a:ea typeface="Microsoft YaHei"/>
              </a:rPr>
              <a:t>.</a:t>
            </a:r>
            <a:r>
              <a:rPr sz="1100" b="0">
                <a:solidFill>
                  <a:srgbClr val="565556"/>
                </a:solidFill>
                <a:latin typeface="Arial"/>
                <a:ea typeface="Microsoft YaHei"/>
              </a:rPr>
              <a:t>48]</a:t>
            </a:r>
          </a:p>
        </p:txBody>
      </p:sp>
      <p:sp>
        <p:nvSpPr>
          <p:cNvPr id="60" name="TextBox 59"/>
          <p:cNvSpPr txBox="1"/>
          <p:nvPr/>
        </p:nvSpPr>
        <p:spPr>
          <a:xfrm>
            <a:off x="8813800" y="5321300"/>
            <a:ext cx="196850" cy="127000"/>
          </a:xfrm>
          <a:prstGeom prst="rect">
            <a:avLst/>
          </a:prstGeom>
          <a:noFill/>
        </p:spPr>
        <p:txBody>
          <a:bodyPr wrap="none" lIns="0" tIns="0" rIns="0" bIns="0" anchor="ctr">
            <a:noAutofit/>
          </a:bodyPr>
          <a:lstStyle/>
          <a:p>
            <a:pPr algn="l"/>
            <a:r>
              <a:rPr sz="950" b="0">
                <a:solidFill>
                  <a:srgbClr val="727171"/>
                </a:solidFill>
                <a:latin typeface="Arial"/>
                <a:ea typeface="Microsoft YaHei"/>
              </a:rPr>
              <a:t>0.1</a:t>
            </a:r>
          </a:p>
        </p:txBody>
      </p:sp>
      <p:sp>
        <p:nvSpPr>
          <p:cNvPr id="61" name="TextBox 60"/>
          <p:cNvSpPr txBox="1"/>
          <p:nvPr/>
        </p:nvSpPr>
        <p:spPr>
          <a:xfrm>
            <a:off x="9182100" y="5321300"/>
            <a:ext cx="501650" cy="127000"/>
          </a:xfrm>
          <a:prstGeom prst="rect">
            <a:avLst/>
          </a:prstGeom>
          <a:noFill/>
        </p:spPr>
        <p:txBody>
          <a:bodyPr wrap="none" lIns="0" tIns="0" rIns="0" bIns="0" anchor="ctr">
            <a:noAutofit/>
          </a:bodyPr>
          <a:lstStyle/>
          <a:p>
            <a:pPr algn="l"/>
            <a:r>
              <a:rPr sz="1200" b="0">
                <a:solidFill>
                  <a:srgbClr val="656766"/>
                </a:solidFill>
                <a:latin typeface="Arial"/>
                <a:ea typeface="Microsoft YaHei"/>
              </a:rPr>
              <a:t>0.5 1 2</a:t>
            </a:r>
          </a:p>
        </p:txBody>
      </p:sp>
      <p:sp>
        <p:nvSpPr>
          <p:cNvPr id="62" name="TextBox 61"/>
          <p:cNvSpPr txBox="1"/>
          <p:nvPr/>
        </p:nvSpPr>
        <p:spPr>
          <a:xfrm>
            <a:off x="9950450" y="5321300"/>
            <a:ext cx="158750" cy="127000"/>
          </a:xfrm>
          <a:prstGeom prst="rect">
            <a:avLst/>
          </a:prstGeom>
          <a:noFill/>
        </p:spPr>
        <p:txBody>
          <a:bodyPr wrap="none" lIns="0" tIns="0" rIns="0" bIns="0" anchor="ctr">
            <a:noAutofit/>
          </a:bodyPr>
          <a:lstStyle/>
          <a:p>
            <a:pPr algn="l"/>
            <a:r>
              <a:rPr sz="1050" b="1">
                <a:solidFill>
                  <a:srgbClr val="717071"/>
                </a:solidFill>
                <a:latin typeface="Arial"/>
                <a:ea typeface="Microsoft YaHei"/>
              </a:rPr>
              <a:t>10</a:t>
            </a:r>
          </a:p>
        </p:txBody>
      </p:sp>
      <p:sp>
        <p:nvSpPr>
          <p:cNvPr id="63" name="TextBox 62"/>
          <p:cNvSpPr txBox="1"/>
          <p:nvPr/>
        </p:nvSpPr>
        <p:spPr>
          <a:xfrm>
            <a:off x="8528050" y="5511800"/>
            <a:ext cx="1987550" cy="152400"/>
          </a:xfrm>
          <a:prstGeom prst="rect">
            <a:avLst/>
          </a:prstGeom>
          <a:noFill/>
        </p:spPr>
        <p:txBody>
          <a:bodyPr wrap="none" lIns="0" tIns="0" rIns="0" bIns="0" anchor="ctr">
            <a:noAutofit/>
          </a:bodyPr>
          <a:lstStyle/>
          <a:p>
            <a:pPr algn="l"/>
            <a:r>
              <a:rPr sz="1000" b="0">
                <a:solidFill>
                  <a:srgbClr val="4D4D4D"/>
                </a:solidFill>
                <a:latin typeface="Arial"/>
                <a:ea typeface="Microsoft YaHei"/>
              </a:rPr>
              <a:t>Lower</a:t>
            </a:r>
            <a:r>
              <a:rPr sz="1000" b="0">
                <a:solidFill>
                  <a:srgbClr val="555556"/>
                </a:solidFill>
                <a:latin typeface="Arial"/>
                <a:ea typeface="Microsoft YaHei"/>
              </a:rPr>
              <a:t> Mortality Higher </a:t>
            </a:r>
            <a:r>
              <a:rPr sz="1000" b="0">
                <a:solidFill>
                  <a:srgbClr val="525152"/>
                </a:solidFill>
                <a:latin typeface="Arial"/>
                <a:ea typeface="Microsoft YaHei"/>
              </a:rPr>
              <a:t>Mortality</a:t>
            </a:r>
          </a:p>
        </p:txBody>
      </p:sp>
      <p:sp>
        <p:nvSpPr>
          <p:cNvPr id="64" name="TextBox 63"/>
          <p:cNvSpPr txBox="1"/>
          <p:nvPr/>
        </p:nvSpPr>
        <p:spPr>
          <a:xfrm>
            <a:off x="431800" y="5638800"/>
            <a:ext cx="400050" cy="292100"/>
          </a:xfrm>
          <a:prstGeom prst="rect">
            <a:avLst/>
          </a:prstGeom>
          <a:noFill/>
        </p:spPr>
        <p:txBody>
          <a:bodyPr wrap="none" lIns="0" tIns="0" rIns="0" bIns="0" anchor="ctr">
            <a:noAutofit/>
          </a:bodyPr>
          <a:lstStyle/>
          <a:p>
            <a:pPr algn="l"/>
            <a:r>
              <a:rPr sz="2700" b="1">
                <a:solidFill>
                  <a:srgbClr val="9F0A09"/>
                </a:solidFill>
                <a:latin typeface="Arial"/>
                <a:ea typeface="Microsoft YaHei"/>
              </a:rPr>
              <a:t>04</a:t>
            </a:r>
          </a:p>
        </p:txBody>
      </p:sp>
      <p:sp>
        <p:nvSpPr>
          <p:cNvPr id="65" name="TextBox 64"/>
          <p:cNvSpPr txBox="1"/>
          <p:nvPr/>
        </p:nvSpPr>
        <p:spPr>
          <a:xfrm>
            <a:off x="1155700" y="5676900"/>
            <a:ext cx="1225550" cy="158750"/>
          </a:xfrm>
          <a:prstGeom prst="rect">
            <a:avLst/>
          </a:prstGeom>
          <a:noFill/>
        </p:spPr>
        <p:txBody>
          <a:bodyPr wrap="none" lIns="0" tIns="0" rIns="0" bIns="0" anchor="ctr">
            <a:noAutofit/>
          </a:bodyPr>
          <a:lstStyle/>
          <a:p>
            <a:pPr algn="l"/>
            <a:r>
              <a:rPr sz="1250" b="1">
                <a:solidFill>
                  <a:srgbClr val="222225"/>
                </a:solidFill>
                <a:latin typeface="Arial"/>
                <a:ea typeface="Microsoft YaHei"/>
              </a:rPr>
              <a:t>Interpretation</a:t>
            </a:r>
            <a:r>
              <a:rPr sz="1250" b="1">
                <a:solidFill>
                  <a:srgbClr val="6D6C6C"/>
                </a:solidFill>
                <a:latin typeface="Arial"/>
                <a:ea typeface="Microsoft YaHei"/>
              </a:rPr>
              <a:t>:</a:t>
            </a:r>
          </a:p>
        </p:txBody>
      </p:sp>
      <p:sp>
        <p:nvSpPr>
          <p:cNvPr id="66" name="TextBox 65"/>
          <p:cNvSpPr txBox="1"/>
          <p:nvPr/>
        </p:nvSpPr>
        <p:spPr>
          <a:xfrm>
            <a:off x="1149350" y="5924550"/>
            <a:ext cx="4406900" cy="615950"/>
          </a:xfrm>
          <a:prstGeom prst="rect">
            <a:avLst/>
          </a:prstGeom>
          <a:noFill/>
        </p:spPr>
        <p:txBody>
          <a:bodyPr wrap="none" lIns="0" tIns="0" rIns="0" bIns="0" anchor="ctr">
            <a:noAutofit/>
          </a:bodyPr>
          <a:lstStyle/>
          <a:p>
            <a:pPr algn="l">
              <a:lnSpc>
                <a:spcPts val="1850"/>
              </a:lnSpc>
              <a:spcBef>
                <a:spcPts val="0"/>
              </a:spcBef>
              <a:spcAft>
                <a:spcPts val="0"/>
              </a:spcAft>
            </a:pPr>
            <a:r>
              <a:rPr sz="1100" b="0">
                <a:solidFill>
                  <a:srgbClr val="525253"/>
                </a:solidFill>
                <a:latin typeface="Arial"/>
                <a:ea typeface="Microsoft YaHei"/>
              </a:rPr>
              <a:t>A clear</a:t>
            </a:r>
            <a:r>
              <a:rPr sz="1100" b="0">
                <a:solidFill>
                  <a:srgbClr val="5F6161"/>
                </a:solidFill>
                <a:latin typeface="Arial"/>
                <a:ea typeface="Microsoft YaHei"/>
              </a:rPr>
              <a:t> risk gradient exists</a:t>
            </a:r>
            <a:r>
              <a:rPr sz="1100" b="0">
                <a:solidFill>
                  <a:srgbClr val="565757"/>
                </a:solidFill>
                <a:latin typeface="Arial"/>
                <a:ea typeface="Microsoft YaHei"/>
              </a:rPr>
              <a:t> across </a:t>
            </a:r>
            <a:r>
              <a:rPr sz="1100" b="0">
                <a:solidFill>
                  <a:srgbClr val="535455"/>
                </a:solidFill>
                <a:latin typeface="Arial"/>
                <a:ea typeface="Microsoft YaHei"/>
              </a:rPr>
              <a:t>the</a:t>
            </a:r>
            <a:r>
              <a:rPr sz="1100" b="0">
                <a:solidFill>
                  <a:srgbClr val="59595A"/>
                </a:solidFill>
                <a:latin typeface="Arial"/>
                <a:ea typeface="Microsoft YaHei"/>
              </a:rPr>
              <a:t> frailty</a:t>
            </a:r>
            <a:r>
              <a:rPr sz="1100" b="0">
                <a:solidFill>
                  <a:srgbClr val="585859"/>
                </a:solidFill>
                <a:latin typeface="Arial"/>
                <a:ea typeface="Microsoft YaHei"/>
              </a:rPr>
              <a:t> spectrum, and the</a:t>
            </a:r>
          </a:p>
          <a:p>
            <a:pPr algn="l">
              <a:lnSpc>
                <a:spcPts val="1850"/>
              </a:lnSpc>
              <a:spcBef>
                <a:spcPts val="0"/>
              </a:spcBef>
              <a:spcAft>
                <a:spcPts val="0"/>
              </a:spcAft>
            </a:pPr>
            <a:r>
              <a:rPr sz="1100" b="0">
                <a:solidFill>
                  <a:srgbClr val="606060"/>
                </a:solidFill>
                <a:latin typeface="Arial"/>
                <a:ea typeface="Microsoft YaHei"/>
              </a:rPr>
              <a:t>association</a:t>
            </a:r>
            <a:r>
              <a:rPr sz="1100" b="0">
                <a:solidFill>
                  <a:srgbClr val="807E81"/>
                </a:solidFill>
                <a:latin typeface="Arial"/>
                <a:ea typeface="Microsoft YaHei"/>
              </a:rPr>
              <a:t> </a:t>
            </a:r>
            <a:r>
              <a:rPr sz="1100" b="0">
                <a:solidFill>
                  <a:srgbClr val="48494A"/>
                </a:solidFill>
                <a:latin typeface="Arial"/>
                <a:ea typeface="Microsoft YaHei"/>
              </a:rPr>
              <a:t>with </a:t>
            </a:r>
            <a:r>
              <a:rPr sz="1100" b="0">
                <a:solidFill>
                  <a:srgbClr val="5A5B5A"/>
                </a:solidFill>
                <a:latin typeface="Arial"/>
                <a:ea typeface="Microsoft YaHei"/>
              </a:rPr>
              <a:t>mortality</a:t>
            </a:r>
            <a:r>
              <a:rPr sz="1100" b="0">
                <a:solidFill>
                  <a:srgbClr val="5E5E5F"/>
                </a:solidFill>
                <a:latin typeface="Arial"/>
                <a:ea typeface="Microsoft YaHei"/>
              </a:rPr>
              <a:t> persists after </a:t>
            </a:r>
            <a:r>
              <a:rPr sz="1100" b="0">
                <a:solidFill>
                  <a:srgbClr val="5E5F62"/>
                </a:solidFill>
                <a:latin typeface="Arial"/>
                <a:ea typeface="Microsoft YaHei"/>
              </a:rPr>
              <a:t>adjustment</a:t>
            </a:r>
            <a:r>
              <a:rPr sz="1100" b="0">
                <a:solidFill>
                  <a:srgbClr val="5E5E5F"/>
                </a:solidFill>
                <a:latin typeface="Arial"/>
                <a:ea typeface="Microsoft YaHei"/>
              </a:rPr>
              <a:t> </a:t>
            </a:r>
            <a:r>
              <a:rPr sz="1100" b="0">
                <a:solidFill>
                  <a:srgbClr val="666868"/>
                </a:solidFill>
                <a:latin typeface="Arial"/>
                <a:ea typeface="Microsoft YaHei"/>
              </a:rPr>
              <a:t>for</a:t>
            </a:r>
            <a:r>
              <a:rPr sz="1100" b="0">
                <a:solidFill>
                  <a:srgbClr val="5E5E5F"/>
                </a:solidFill>
                <a:latin typeface="Arial"/>
                <a:ea typeface="Microsoft YaHei"/>
              </a:rPr>
              <a:t> </a:t>
            </a:r>
            <a:r>
              <a:rPr sz="1100" b="0">
                <a:solidFill>
                  <a:srgbClr val="505253"/>
                </a:solidFill>
                <a:latin typeface="Arial"/>
                <a:ea typeface="Microsoft YaHei"/>
              </a:rPr>
              <a:t>clinical</a:t>
            </a:r>
          </a:p>
          <a:p>
            <a:pPr algn="l">
              <a:lnSpc>
                <a:spcPts val="1850"/>
              </a:lnSpc>
              <a:spcBef>
                <a:spcPts val="0"/>
              </a:spcBef>
              <a:spcAft>
                <a:spcPts val="0"/>
              </a:spcAft>
            </a:pPr>
            <a:r>
              <a:rPr sz="1100" b="0">
                <a:solidFill>
                  <a:srgbClr val="5C5D5F"/>
                </a:solidFill>
                <a:latin typeface="Arial"/>
                <a:ea typeface="Microsoft YaHei"/>
              </a:rPr>
              <a:t>covariates, supporting frailty as an </a:t>
            </a:r>
            <a:r>
              <a:rPr sz="1100" b="0">
                <a:solidFill>
                  <a:srgbClr val="595A5A"/>
                </a:solidFill>
                <a:latin typeface="Arial"/>
                <a:ea typeface="Microsoft YaHei"/>
              </a:rPr>
              <a:t>independent </a:t>
            </a:r>
            <a:r>
              <a:rPr sz="1100" b="0">
                <a:solidFill>
                  <a:srgbClr val="606062"/>
                </a:solidFill>
                <a:latin typeface="Arial"/>
                <a:ea typeface="Microsoft YaHei"/>
              </a:rPr>
              <a:t>prognostic</a:t>
            </a:r>
            <a:r>
              <a:rPr sz="1100" b="0">
                <a:solidFill>
                  <a:srgbClr val="5E5D5F"/>
                </a:solidFill>
                <a:latin typeface="Arial"/>
                <a:ea typeface="Microsoft YaHei"/>
              </a:rPr>
              <a:t> factor</a:t>
            </a:r>
          </a:p>
        </p:txBody>
      </p:sp>
      <p:sp>
        <p:nvSpPr>
          <p:cNvPr id="67" name="TextBox 66"/>
          <p:cNvSpPr txBox="1"/>
          <p:nvPr/>
        </p:nvSpPr>
        <p:spPr>
          <a:xfrm>
            <a:off x="5924550" y="5924550"/>
            <a:ext cx="5568950" cy="609600"/>
          </a:xfrm>
          <a:prstGeom prst="rect">
            <a:avLst/>
          </a:prstGeom>
          <a:noFill/>
        </p:spPr>
        <p:txBody>
          <a:bodyPr wrap="none" lIns="0" tIns="0" rIns="0" bIns="0" anchor="ctr">
            <a:noAutofit/>
          </a:bodyPr>
          <a:lstStyle/>
          <a:p>
            <a:pPr algn="l">
              <a:lnSpc>
                <a:spcPts val="1900"/>
              </a:lnSpc>
              <a:spcBef>
                <a:spcPts val="0"/>
              </a:spcBef>
              <a:spcAft>
                <a:spcPts val="0"/>
              </a:spcAft>
            </a:pPr>
            <a:r>
              <a:rPr sz="1000" b="0">
                <a:solidFill>
                  <a:srgbClr val="AB2F2F"/>
                </a:solidFill>
                <a:latin typeface="Arial"/>
                <a:ea typeface="Microsoft YaHei"/>
              </a:rPr>
              <a:t>Fig.</a:t>
            </a:r>
            <a:r>
              <a:rPr sz="1000" b="0">
                <a:solidFill>
                  <a:srgbClr val="554748"/>
                </a:solidFill>
                <a:latin typeface="Arial"/>
                <a:ea typeface="Microsoft YaHei"/>
              </a:rPr>
              <a:t> </a:t>
            </a:r>
            <a:r>
              <a:rPr sz="1000" b="0">
                <a:solidFill>
                  <a:srgbClr val="A52623"/>
                </a:solidFill>
                <a:latin typeface="Arial"/>
                <a:ea typeface="Microsoft YaHei"/>
              </a:rPr>
              <a:t>2</a:t>
            </a:r>
            <a:r>
              <a:rPr sz="1000" b="0">
                <a:solidFill>
                  <a:srgbClr val="BE565F"/>
                </a:solidFill>
                <a:latin typeface="Arial"/>
                <a:ea typeface="Microsoft YaHei"/>
              </a:rPr>
              <a:t>:</a:t>
            </a:r>
            <a:r>
              <a:rPr sz="1000" b="0">
                <a:solidFill>
                  <a:srgbClr val="554748"/>
                </a:solidFill>
                <a:latin typeface="Arial"/>
                <a:ea typeface="Microsoft YaHei"/>
              </a:rPr>
              <a:t> </a:t>
            </a:r>
            <a:r>
              <a:rPr sz="1000" b="0">
                <a:solidFill>
                  <a:srgbClr val="404241"/>
                </a:solidFill>
                <a:latin typeface="Arial"/>
                <a:ea typeface="Microsoft YaHei"/>
              </a:rPr>
              <a:t>Forest plot </a:t>
            </a:r>
            <a:r>
              <a:rPr sz="1000" b="0">
                <a:solidFill>
                  <a:srgbClr val="565756"/>
                </a:solidFill>
                <a:latin typeface="Arial"/>
                <a:ea typeface="Microsoft YaHei"/>
              </a:rPr>
              <a:t>of</a:t>
            </a:r>
            <a:r>
              <a:rPr sz="1000" b="0">
                <a:solidFill>
                  <a:srgbClr val="554748"/>
                </a:solidFill>
                <a:latin typeface="Arial"/>
                <a:ea typeface="Microsoft YaHei"/>
              </a:rPr>
              <a:t> </a:t>
            </a:r>
            <a:r>
              <a:rPr sz="1000" b="0">
                <a:solidFill>
                  <a:srgbClr val="464546"/>
                </a:solidFill>
                <a:latin typeface="Arial"/>
                <a:ea typeface="Microsoft YaHei"/>
              </a:rPr>
              <a:t>all-cause </a:t>
            </a:r>
            <a:r>
              <a:rPr sz="1000" b="0">
                <a:solidFill>
                  <a:srgbClr val="4D504F"/>
                </a:solidFill>
                <a:latin typeface="Arial"/>
                <a:ea typeface="Microsoft YaHei"/>
              </a:rPr>
              <a:t>mortality</a:t>
            </a:r>
            <a:r>
              <a:rPr sz="1000" b="0">
                <a:solidFill>
                  <a:srgbClr val="4B4748"/>
                </a:solidFill>
                <a:latin typeface="Arial"/>
                <a:ea typeface="Microsoft YaHei"/>
              </a:rPr>
              <a:t> in patients with cardiac amyloidosis, </a:t>
            </a:r>
            <a:r>
              <a:rPr sz="1000" b="0">
                <a:solidFill>
                  <a:srgbClr val="4E4E4F"/>
                </a:solidFill>
                <a:latin typeface="Arial"/>
                <a:ea typeface="Microsoft YaHei"/>
              </a:rPr>
              <a:t>stratified</a:t>
            </a:r>
          </a:p>
          <a:p>
            <a:pPr algn="l">
              <a:lnSpc>
                <a:spcPts val="1900"/>
              </a:lnSpc>
              <a:spcBef>
                <a:spcPts val="0"/>
              </a:spcBef>
              <a:spcAft>
                <a:spcPts val="0"/>
              </a:spcAft>
            </a:pPr>
            <a:r>
              <a:rPr sz="1000" b="0">
                <a:solidFill>
                  <a:srgbClr val="4B4C4D"/>
                </a:solidFill>
                <a:latin typeface="Arial"/>
                <a:ea typeface="Microsoft YaHei"/>
              </a:rPr>
              <a:t>into</a:t>
            </a:r>
            <a:r>
              <a:rPr sz="1000" b="0">
                <a:solidFill>
                  <a:srgbClr val="494A4B"/>
                </a:solidFill>
                <a:latin typeface="Arial"/>
                <a:ea typeface="Microsoft YaHei"/>
              </a:rPr>
              <a:t> </a:t>
            </a:r>
            <a:r>
              <a:rPr sz="1000" b="0">
                <a:solidFill>
                  <a:srgbClr val="434445"/>
                </a:solidFill>
                <a:latin typeface="Arial"/>
                <a:ea typeface="Microsoft YaHei"/>
              </a:rPr>
              <a:t>pre-</a:t>
            </a:r>
            <a:r>
              <a:rPr sz="1000" b="0">
                <a:solidFill>
                  <a:srgbClr val="696A6B"/>
                </a:solidFill>
                <a:latin typeface="Arial"/>
                <a:ea typeface="Microsoft YaHei"/>
              </a:rPr>
              <a:t>frail,</a:t>
            </a:r>
            <a:r>
              <a:rPr sz="1000" b="0">
                <a:solidFill>
                  <a:srgbClr val="494A4B"/>
                </a:solidFill>
                <a:latin typeface="Arial"/>
                <a:ea typeface="Microsoft YaHei"/>
              </a:rPr>
              <a:t> </a:t>
            </a:r>
            <a:r>
              <a:rPr sz="1000" b="0">
                <a:solidFill>
                  <a:srgbClr val="4F5050"/>
                </a:solidFill>
                <a:latin typeface="Arial"/>
                <a:ea typeface="Microsoft YaHei"/>
              </a:rPr>
              <a:t>frail</a:t>
            </a:r>
            <a:r>
              <a:rPr sz="1000" b="0">
                <a:solidFill>
                  <a:srgbClr val="979496"/>
                </a:solidFill>
                <a:latin typeface="Arial"/>
                <a:ea typeface="Microsoft YaHei"/>
              </a:rPr>
              <a:t>,</a:t>
            </a:r>
            <a:r>
              <a:rPr sz="1000" b="0">
                <a:solidFill>
                  <a:srgbClr val="494A4B"/>
                </a:solidFill>
                <a:latin typeface="Arial"/>
                <a:ea typeface="Microsoft YaHei"/>
              </a:rPr>
              <a:t> </a:t>
            </a:r>
            <a:r>
              <a:rPr sz="1000" b="0">
                <a:solidFill>
                  <a:srgbClr val="464645"/>
                </a:solidFill>
                <a:latin typeface="Arial"/>
                <a:ea typeface="Microsoft YaHei"/>
              </a:rPr>
              <a:t>and</a:t>
            </a:r>
            <a:r>
              <a:rPr sz="1000" b="0">
                <a:solidFill>
                  <a:srgbClr val="494A4B"/>
                </a:solidFill>
                <a:latin typeface="Arial"/>
                <a:ea typeface="Microsoft YaHei"/>
              </a:rPr>
              <a:t> </a:t>
            </a:r>
            <a:r>
              <a:rPr sz="1000" b="0">
                <a:solidFill>
                  <a:srgbClr val="474949"/>
                </a:solidFill>
                <a:latin typeface="Arial"/>
                <a:ea typeface="Microsoft YaHei"/>
              </a:rPr>
              <a:t>very</a:t>
            </a:r>
            <a:r>
              <a:rPr sz="1000" b="0">
                <a:solidFill>
                  <a:srgbClr val="505151"/>
                </a:solidFill>
                <a:latin typeface="Arial"/>
                <a:ea typeface="Microsoft YaHei"/>
              </a:rPr>
              <a:t> frail</a:t>
            </a:r>
            <a:r>
              <a:rPr sz="1000" b="0">
                <a:solidFill>
                  <a:srgbClr val="494A4B"/>
                </a:solidFill>
                <a:latin typeface="Arial"/>
                <a:ea typeface="Microsoft YaHei"/>
              </a:rPr>
              <a:t> groups</a:t>
            </a:r>
            <a:r>
              <a:rPr sz="1000" b="0">
                <a:solidFill>
                  <a:srgbClr val="464847"/>
                </a:solidFill>
                <a:latin typeface="Arial"/>
                <a:ea typeface="Microsoft YaHei"/>
              </a:rPr>
              <a:t> compared to robust patients</a:t>
            </a:r>
            <a:r>
              <a:rPr sz="1000" b="0">
                <a:solidFill>
                  <a:srgbClr val="797779"/>
                </a:solidFill>
                <a:latin typeface="Arial"/>
                <a:ea typeface="Microsoft YaHei"/>
              </a:rPr>
              <a:t>.</a:t>
            </a:r>
            <a:r>
              <a:rPr sz="1000" b="0">
                <a:solidFill>
                  <a:srgbClr val="4B4C4C"/>
                </a:solidFill>
                <a:latin typeface="Arial"/>
                <a:ea typeface="Microsoft YaHei"/>
              </a:rPr>
              <a:t> All</a:t>
            </a:r>
            <a:r>
              <a:rPr sz="1000" b="0">
                <a:solidFill>
                  <a:srgbClr val="494A4B"/>
                </a:solidFill>
                <a:latin typeface="Arial"/>
                <a:ea typeface="Microsoft YaHei"/>
              </a:rPr>
              <a:t> </a:t>
            </a:r>
            <a:r>
              <a:rPr sz="1000" b="0">
                <a:solidFill>
                  <a:srgbClr val="4A4D4B"/>
                </a:solidFill>
                <a:latin typeface="Arial"/>
                <a:ea typeface="Microsoft YaHei"/>
              </a:rPr>
              <a:t>frailty</a:t>
            </a:r>
          </a:p>
          <a:p>
            <a:pPr algn="l">
              <a:lnSpc>
                <a:spcPts val="1900"/>
              </a:lnSpc>
              <a:spcBef>
                <a:spcPts val="0"/>
              </a:spcBef>
              <a:spcAft>
                <a:spcPts val="0"/>
              </a:spcAft>
            </a:pPr>
            <a:r>
              <a:rPr sz="1000" b="0">
                <a:solidFill>
                  <a:srgbClr val="535353"/>
                </a:solidFill>
                <a:latin typeface="Arial"/>
                <a:ea typeface="Microsoft YaHei"/>
              </a:rPr>
              <a:t>categories showed significantly increased mortality risk relative to robust status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8.png"/>
          <p:cNvPicPr>
            <a:picLocks noChangeAspect="1"/>
          </p:cNvPicPr>
          <p:nvPr/>
        </p:nvPicPr>
        <p:blipFill>
          <a:blip r:embed="rId3"/>
          <a:stretch>
            <a:fillRect/>
          </a:stretch>
        </p:blipFill>
        <p:spPr>
          <a:xfrm>
            <a:off x="0" y="0"/>
            <a:ext cx="12192000" cy="6858000"/>
          </a:xfrm>
          <a:prstGeom prst="rect">
            <a:avLst/>
          </a:prstGeom>
        </p:spPr>
      </p:pic>
      <p:pic>
        <p:nvPicPr>
          <p:cNvPr id="3" name="Picture 2" descr="el_8_0.png"/>
          <p:cNvPicPr>
            <a:picLocks noChangeAspect="1"/>
          </p:cNvPicPr>
          <p:nvPr/>
        </p:nvPicPr>
        <p:blipFill>
          <a:blip r:embed="rId4"/>
          <a:stretch>
            <a:fillRect/>
          </a:stretch>
        </p:blipFill>
        <p:spPr>
          <a:xfrm>
            <a:off x="0" y="0"/>
            <a:ext cx="12192000" cy="361950"/>
          </a:xfrm>
          <a:prstGeom prst="rect">
            <a:avLst/>
          </a:prstGeom>
        </p:spPr>
      </p:pic>
      <p:pic>
        <p:nvPicPr>
          <p:cNvPr id="4" name="Picture 3" descr="el_8_1.png"/>
          <p:cNvPicPr>
            <a:picLocks noChangeAspect="1"/>
          </p:cNvPicPr>
          <p:nvPr/>
        </p:nvPicPr>
        <p:blipFill>
          <a:blip r:embed="rId5"/>
          <a:stretch>
            <a:fillRect/>
          </a:stretch>
        </p:blipFill>
        <p:spPr>
          <a:xfrm>
            <a:off x="0" y="6572250"/>
            <a:ext cx="12192000" cy="285750"/>
          </a:xfrm>
          <a:prstGeom prst="rect">
            <a:avLst/>
          </a:prstGeom>
        </p:spPr>
      </p:pic>
      <p:pic>
        <p:nvPicPr>
          <p:cNvPr id="5" name="Picture 4" descr="el_8_2.png"/>
          <p:cNvPicPr>
            <a:picLocks noChangeAspect="1"/>
          </p:cNvPicPr>
          <p:nvPr/>
        </p:nvPicPr>
        <p:blipFill>
          <a:blip r:embed="rId6"/>
          <a:stretch>
            <a:fillRect/>
          </a:stretch>
        </p:blipFill>
        <p:spPr>
          <a:xfrm>
            <a:off x="10712450" y="2978150"/>
            <a:ext cx="774700" cy="2330450"/>
          </a:xfrm>
          <a:prstGeom prst="rect">
            <a:avLst/>
          </a:prstGeom>
        </p:spPr>
      </p:pic>
      <p:pic>
        <p:nvPicPr>
          <p:cNvPr id="6" name="Picture 5" descr="el_8_3.png"/>
          <p:cNvPicPr>
            <a:picLocks noChangeAspect="1"/>
          </p:cNvPicPr>
          <p:nvPr/>
        </p:nvPicPr>
        <p:blipFill>
          <a:blip r:embed="rId7"/>
          <a:stretch>
            <a:fillRect/>
          </a:stretch>
        </p:blipFill>
        <p:spPr>
          <a:xfrm>
            <a:off x="5632450" y="3676650"/>
            <a:ext cx="768350" cy="819150"/>
          </a:xfrm>
          <a:prstGeom prst="rect">
            <a:avLst/>
          </a:prstGeom>
        </p:spPr>
      </p:pic>
      <p:pic>
        <p:nvPicPr>
          <p:cNvPr id="7" name="Picture 6" descr="el_8_4.png"/>
          <p:cNvPicPr>
            <a:picLocks noChangeAspect="1"/>
          </p:cNvPicPr>
          <p:nvPr/>
        </p:nvPicPr>
        <p:blipFill>
          <a:blip r:embed="rId8"/>
          <a:stretch>
            <a:fillRect/>
          </a:stretch>
        </p:blipFill>
        <p:spPr>
          <a:xfrm>
            <a:off x="8242300" y="4775200"/>
            <a:ext cx="495300" cy="685800"/>
          </a:xfrm>
          <a:prstGeom prst="rect">
            <a:avLst/>
          </a:prstGeom>
        </p:spPr>
      </p:pic>
      <p:pic>
        <p:nvPicPr>
          <p:cNvPr id="8" name="Picture 7" descr="el_8_5.png"/>
          <p:cNvPicPr>
            <a:picLocks noChangeAspect="1"/>
          </p:cNvPicPr>
          <p:nvPr/>
        </p:nvPicPr>
        <p:blipFill>
          <a:blip r:embed="rId9"/>
          <a:stretch>
            <a:fillRect/>
          </a:stretch>
        </p:blipFill>
        <p:spPr>
          <a:xfrm>
            <a:off x="222250" y="1441450"/>
            <a:ext cx="444500" cy="457200"/>
          </a:xfrm>
          <a:prstGeom prst="rect">
            <a:avLst/>
          </a:prstGeom>
        </p:spPr>
      </p:pic>
      <p:pic>
        <p:nvPicPr>
          <p:cNvPr id="9" name="Picture 8" descr="el_8_6.png"/>
          <p:cNvPicPr>
            <a:picLocks noChangeAspect="1"/>
          </p:cNvPicPr>
          <p:nvPr/>
        </p:nvPicPr>
        <p:blipFill>
          <a:blip r:embed="rId10"/>
          <a:stretch>
            <a:fillRect/>
          </a:stretch>
        </p:blipFill>
        <p:spPr>
          <a:xfrm>
            <a:off x="222250" y="5365750"/>
            <a:ext cx="438150" cy="444500"/>
          </a:xfrm>
          <a:prstGeom prst="rect">
            <a:avLst/>
          </a:prstGeom>
        </p:spPr>
      </p:pic>
      <p:pic>
        <p:nvPicPr>
          <p:cNvPr id="10" name="Picture 9" descr="el_8_7.png"/>
          <p:cNvPicPr>
            <a:picLocks noChangeAspect="1"/>
          </p:cNvPicPr>
          <p:nvPr/>
        </p:nvPicPr>
        <p:blipFill>
          <a:blip r:embed="rId11"/>
          <a:stretch>
            <a:fillRect/>
          </a:stretch>
        </p:blipFill>
        <p:spPr>
          <a:xfrm>
            <a:off x="222250" y="4514850"/>
            <a:ext cx="438150" cy="444500"/>
          </a:xfrm>
          <a:prstGeom prst="rect">
            <a:avLst/>
          </a:prstGeom>
        </p:spPr>
      </p:pic>
      <p:pic>
        <p:nvPicPr>
          <p:cNvPr id="11" name="Picture 10" descr="el_8_8.png"/>
          <p:cNvPicPr>
            <a:picLocks noChangeAspect="1"/>
          </p:cNvPicPr>
          <p:nvPr/>
        </p:nvPicPr>
        <p:blipFill>
          <a:blip r:embed="rId12"/>
          <a:stretch>
            <a:fillRect/>
          </a:stretch>
        </p:blipFill>
        <p:spPr>
          <a:xfrm>
            <a:off x="222250" y="2324100"/>
            <a:ext cx="438150" cy="438150"/>
          </a:xfrm>
          <a:prstGeom prst="rect">
            <a:avLst/>
          </a:prstGeom>
        </p:spPr>
      </p:pic>
      <p:pic>
        <p:nvPicPr>
          <p:cNvPr id="12" name="Picture 11" descr="el_8_9.png"/>
          <p:cNvPicPr>
            <a:picLocks noChangeAspect="1"/>
          </p:cNvPicPr>
          <p:nvPr/>
        </p:nvPicPr>
        <p:blipFill>
          <a:blip r:embed="rId13"/>
          <a:stretch>
            <a:fillRect/>
          </a:stretch>
        </p:blipFill>
        <p:spPr>
          <a:xfrm>
            <a:off x="9620250" y="3479800"/>
            <a:ext cx="336550" cy="431800"/>
          </a:xfrm>
          <a:prstGeom prst="rect">
            <a:avLst/>
          </a:prstGeom>
        </p:spPr>
      </p:pic>
      <p:pic>
        <p:nvPicPr>
          <p:cNvPr id="13" name="Picture 12" descr="el_8_10.png"/>
          <p:cNvPicPr>
            <a:picLocks noChangeAspect="1"/>
          </p:cNvPicPr>
          <p:nvPr/>
        </p:nvPicPr>
        <p:blipFill>
          <a:blip r:embed="rId14"/>
          <a:stretch>
            <a:fillRect/>
          </a:stretch>
        </p:blipFill>
        <p:spPr>
          <a:xfrm>
            <a:off x="5873750" y="2203450"/>
            <a:ext cx="311150" cy="431800"/>
          </a:xfrm>
          <a:prstGeom prst="rect">
            <a:avLst/>
          </a:prstGeom>
        </p:spPr>
      </p:pic>
      <p:pic>
        <p:nvPicPr>
          <p:cNvPr id="14" name="Picture 13" descr="el_8_11.png"/>
          <p:cNvPicPr>
            <a:picLocks noChangeAspect="1"/>
          </p:cNvPicPr>
          <p:nvPr/>
        </p:nvPicPr>
        <p:blipFill>
          <a:blip r:embed="rId15"/>
          <a:stretch>
            <a:fillRect/>
          </a:stretch>
        </p:blipFill>
        <p:spPr>
          <a:xfrm>
            <a:off x="6985000" y="3244850"/>
            <a:ext cx="317500" cy="419100"/>
          </a:xfrm>
          <a:prstGeom prst="rect">
            <a:avLst/>
          </a:prstGeom>
        </p:spPr>
      </p:pic>
      <p:pic>
        <p:nvPicPr>
          <p:cNvPr id="15" name="Picture 14" descr="el_8_12.png"/>
          <p:cNvPicPr>
            <a:picLocks noChangeAspect="1"/>
          </p:cNvPicPr>
          <p:nvPr/>
        </p:nvPicPr>
        <p:blipFill>
          <a:blip r:embed="rId16"/>
          <a:stretch>
            <a:fillRect/>
          </a:stretch>
        </p:blipFill>
        <p:spPr>
          <a:xfrm>
            <a:off x="5873750" y="1466850"/>
            <a:ext cx="317500" cy="355600"/>
          </a:xfrm>
          <a:prstGeom prst="rect">
            <a:avLst/>
          </a:prstGeom>
        </p:spPr>
      </p:pic>
      <p:pic>
        <p:nvPicPr>
          <p:cNvPr id="16" name="Picture 15" descr="el_8_13.png"/>
          <p:cNvPicPr>
            <a:picLocks noChangeAspect="1"/>
          </p:cNvPicPr>
          <p:nvPr/>
        </p:nvPicPr>
        <p:blipFill>
          <a:blip r:embed="rId17"/>
          <a:stretch>
            <a:fillRect/>
          </a:stretch>
        </p:blipFill>
        <p:spPr>
          <a:xfrm>
            <a:off x="5670550" y="5302250"/>
            <a:ext cx="488950" cy="107950"/>
          </a:xfrm>
          <a:prstGeom prst="rect">
            <a:avLst/>
          </a:prstGeom>
        </p:spPr>
      </p:pic>
      <p:pic>
        <p:nvPicPr>
          <p:cNvPr id="17" name="Picture 16" descr="el_8_14.png"/>
          <p:cNvPicPr>
            <a:picLocks noChangeAspect="1"/>
          </p:cNvPicPr>
          <p:nvPr/>
        </p:nvPicPr>
        <p:blipFill>
          <a:blip r:embed="rId18"/>
          <a:stretch>
            <a:fillRect/>
          </a:stretch>
        </p:blipFill>
        <p:spPr>
          <a:xfrm>
            <a:off x="5137150" y="2190750"/>
            <a:ext cx="158750" cy="127000"/>
          </a:xfrm>
          <a:prstGeom prst="rect">
            <a:avLst/>
          </a:prstGeom>
        </p:spPr>
      </p:pic>
      <p:pic>
        <p:nvPicPr>
          <p:cNvPr id="18" name="Picture 17" descr="el_8_15.png"/>
          <p:cNvPicPr>
            <a:picLocks noChangeAspect="1"/>
          </p:cNvPicPr>
          <p:nvPr/>
        </p:nvPicPr>
        <p:blipFill>
          <a:blip r:embed="rId19"/>
          <a:stretch>
            <a:fillRect/>
          </a:stretch>
        </p:blipFill>
        <p:spPr>
          <a:xfrm>
            <a:off x="5962650" y="5073650"/>
            <a:ext cx="133350" cy="133350"/>
          </a:xfrm>
          <a:prstGeom prst="rect">
            <a:avLst/>
          </a:prstGeom>
        </p:spPr>
      </p:pic>
      <p:pic>
        <p:nvPicPr>
          <p:cNvPr id="19" name="Picture 18" descr="el_8_16.png"/>
          <p:cNvPicPr>
            <a:picLocks noChangeAspect="1"/>
          </p:cNvPicPr>
          <p:nvPr/>
        </p:nvPicPr>
        <p:blipFill>
          <a:blip r:embed="rId20"/>
          <a:stretch>
            <a:fillRect/>
          </a:stretch>
        </p:blipFill>
        <p:spPr>
          <a:xfrm>
            <a:off x="10661650" y="4781550"/>
            <a:ext cx="57150" cy="330200"/>
          </a:xfrm>
          <a:prstGeom prst="rect">
            <a:avLst/>
          </a:prstGeom>
        </p:spPr>
      </p:pic>
      <p:pic>
        <p:nvPicPr>
          <p:cNvPr id="20" name="Picture 19" descr="el_8_17.png"/>
          <p:cNvPicPr>
            <a:picLocks noChangeAspect="1"/>
          </p:cNvPicPr>
          <p:nvPr/>
        </p:nvPicPr>
        <p:blipFill>
          <a:blip r:embed="rId21"/>
          <a:stretch>
            <a:fillRect/>
          </a:stretch>
        </p:blipFill>
        <p:spPr>
          <a:xfrm>
            <a:off x="10756900" y="1866900"/>
            <a:ext cx="82550" cy="88900"/>
          </a:xfrm>
          <a:prstGeom prst="rect">
            <a:avLst/>
          </a:prstGeom>
        </p:spPr>
      </p:pic>
      <p:pic>
        <p:nvPicPr>
          <p:cNvPr id="21" name="Picture 20" descr="el_8_18.png"/>
          <p:cNvPicPr>
            <a:picLocks noChangeAspect="1"/>
          </p:cNvPicPr>
          <p:nvPr/>
        </p:nvPicPr>
        <p:blipFill>
          <a:blip r:embed="rId22"/>
          <a:stretch>
            <a:fillRect/>
          </a:stretch>
        </p:blipFill>
        <p:spPr>
          <a:xfrm>
            <a:off x="10756900" y="2279650"/>
            <a:ext cx="76200" cy="88900"/>
          </a:xfrm>
          <a:prstGeom prst="rect">
            <a:avLst/>
          </a:prstGeom>
        </p:spPr>
      </p:pic>
      <p:sp>
        <p:nvSpPr>
          <p:cNvPr id="22" name="TextBox 21"/>
          <p:cNvSpPr txBox="1"/>
          <p:nvPr/>
        </p:nvSpPr>
        <p:spPr>
          <a:xfrm>
            <a:off x="374650" y="412750"/>
            <a:ext cx="6311900" cy="723900"/>
          </a:xfrm>
          <a:prstGeom prst="rect">
            <a:avLst/>
          </a:prstGeom>
          <a:noFill/>
        </p:spPr>
        <p:txBody>
          <a:bodyPr wrap="none" lIns="0" tIns="0" rIns="0" bIns="0" anchor="ctr">
            <a:noAutofit/>
          </a:bodyPr>
          <a:lstStyle/>
          <a:p>
            <a:pPr algn="l">
              <a:lnSpc>
                <a:spcPts val="3250"/>
              </a:lnSpc>
              <a:spcBef>
                <a:spcPts val="0"/>
              </a:spcBef>
              <a:spcAft>
                <a:spcPts val="0"/>
              </a:spcAft>
            </a:pPr>
            <a:r>
              <a:rPr sz="2650" b="1">
                <a:solidFill>
                  <a:srgbClr val="9A0A08"/>
                </a:solidFill>
                <a:latin typeface="Arial"/>
                <a:ea typeface="Microsoft YaHei"/>
              </a:rPr>
              <a:t>Mortality Risk Is Consistent Across</a:t>
            </a:r>
          </a:p>
          <a:p>
            <a:pPr algn="l">
              <a:lnSpc>
                <a:spcPts val="3250"/>
              </a:lnSpc>
              <a:spcBef>
                <a:spcPts val="0"/>
              </a:spcBef>
              <a:spcAft>
                <a:spcPts val="0"/>
              </a:spcAft>
            </a:pPr>
            <a:r>
              <a:rPr sz="2650" b="1">
                <a:solidFill>
                  <a:srgbClr val="9B0A09"/>
                </a:solidFill>
                <a:latin typeface="Arial"/>
                <a:ea typeface="Microsoft YaHei"/>
              </a:rPr>
              <a:t>Different Frailty Assessment Tools</a:t>
            </a:r>
          </a:p>
        </p:txBody>
      </p:sp>
      <p:sp>
        <p:nvSpPr>
          <p:cNvPr id="23" name="TextBox 22"/>
          <p:cNvSpPr txBox="1"/>
          <p:nvPr/>
        </p:nvSpPr>
        <p:spPr>
          <a:xfrm>
            <a:off x="704850" y="1593850"/>
            <a:ext cx="3956050" cy="177800"/>
          </a:xfrm>
          <a:prstGeom prst="rect">
            <a:avLst/>
          </a:prstGeom>
          <a:noFill/>
        </p:spPr>
        <p:txBody>
          <a:bodyPr wrap="none" lIns="0" tIns="0" rIns="0" bIns="0" anchor="ctr">
            <a:noAutofit/>
          </a:bodyPr>
          <a:lstStyle/>
          <a:p>
            <a:pPr algn="l"/>
            <a:r>
              <a:rPr sz="1150" b="0">
                <a:solidFill>
                  <a:srgbClr val="AC2424"/>
                </a:solidFill>
                <a:latin typeface="Arial"/>
                <a:ea typeface="Microsoft YaHei"/>
              </a:rPr>
              <a:t>Experimental approach: Bubble</a:t>
            </a:r>
            <a:r>
              <a:rPr sz="1150" b="0">
                <a:solidFill>
                  <a:srgbClr val="A3A4A6"/>
                </a:solidFill>
                <a:latin typeface="Arial"/>
                <a:ea typeface="Microsoft YaHei"/>
              </a:rPr>
              <a:t> </a:t>
            </a:r>
            <a:r>
              <a:rPr sz="1150" b="0">
                <a:solidFill>
                  <a:srgbClr val="4A4A4B"/>
                </a:solidFill>
                <a:latin typeface="Arial"/>
                <a:ea typeface="Microsoft YaHei"/>
              </a:rPr>
              <a:t>plot</a:t>
            </a:r>
            <a:r>
              <a:rPr sz="1150" b="0">
                <a:solidFill>
                  <a:srgbClr val="363736"/>
                </a:solidFill>
                <a:latin typeface="Arial"/>
                <a:ea typeface="Microsoft YaHei"/>
              </a:rPr>
              <a:t> </a:t>
            </a:r>
            <a:r>
              <a:rPr sz="1150" b="0">
                <a:solidFill>
                  <a:srgbClr val="565858"/>
                </a:solidFill>
                <a:latin typeface="Arial"/>
                <a:ea typeface="Microsoft YaHei"/>
              </a:rPr>
              <a:t>visualizing mortality</a:t>
            </a:r>
          </a:p>
        </p:txBody>
      </p:sp>
      <p:sp>
        <p:nvSpPr>
          <p:cNvPr id="24" name="TextBox 23"/>
          <p:cNvSpPr txBox="1"/>
          <p:nvPr/>
        </p:nvSpPr>
        <p:spPr>
          <a:xfrm>
            <a:off x="10718800" y="1638300"/>
            <a:ext cx="1276350" cy="127000"/>
          </a:xfrm>
          <a:prstGeom prst="rect">
            <a:avLst/>
          </a:prstGeom>
          <a:noFill/>
        </p:spPr>
        <p:txBody>
          <a:bodyPr wrap="none" lIns="0" tIns="0" rIns="0" bIns="0" anchor="ctr">
            <a:noAutofit/>
          </a:bodyPr>
          <a:lstStyle/>
          <a:p>
            <a:pPr algn="l"/>
            <a:r>
              <a:rPr sz="750" b="0">
                <a:solidFill>
                  <a:srgbClr val="5C5C5C"/>
                </a:solidFill>
                <a:latin typeface="Arial"/>
                <a:ea typeface="Microsoft YaHei"/>
              </a:rPr>
              <a:t>disease-</a:t>
            </a:r>
            <a:r>
              <a:rPr sz="750" b="0">
                <a:solidFill>
                  <a:srgbClr val="6C6D6E"/>
                </a:solidFill>
                <a:latin typeface="Arial"/>
                <a:ea typeface="Microsoft YaHei"/>
              </a:rPr>
              <a:t>modifying </a:t>
            </a:r>
            <a:r>
              <a:rPr sz="750" b="0">
                <a:solidFill>
                  <a:srgbClr val="646465"/>
                </a:solidFill>
                <a:latin typeface="Arial"/>
                <a:ea typeface="Microsoft YaHei"/>
              </a:rPr>
              <a:t>treatment</a:t>
            </a:r>
          </a:p>
        </p:txBody>
      </p:sp>
      <p:sp>
        <p:nvSpPr>
          <p:cNvPr id="25" name="TextBox 24"/>
          <p:cNvSpPr txBox="1"/>
          <p:nvPr/>
        </p:nvSpPr>
        <p:spPr>
          <a:xfrm>
            <a:off x="698500" y="1828800"/>
            <a:ext cx="3981450" cy="374650"/>
          </a:xfrm>
          <a:prstGeom prst="rect">
            <a:avLst/>
          </a:prstGeom>
          <a:noFill/>
        </p:spPr>
        <p:txBody>
          <a:bodyPr wrap="none" lIns="0" tIns="0" rIns="0" bIns="0" anchor="ctr">
            <a:noAutofit/>
          </a:bodyPr>
          <a:lstStyle/>
          <a:p>
            <a:pPr algn="l">
              <a:lnSpc>
                <a:spcPts val="1700"/>
              </a:lnSpc>
              <a:spcBef>
                <a:spcPts val="0"/>
              </a:spcBef>
              <a:spcAft>
                <a:spcPts val="0"/>
              </a:spcAft>
            </a:pPr>
            <a:r>
              <a:rPr sz="950" b="0">
                <a:solidFill>
                  <a:srgbClr val="69696A"/>
                </a:solidFill>
                <a:latin typeface="Arial"/>
                <a:ea typeface="Microsoft YaHei"/>
              </a:rPr>
              <a:t>risk </a:t>
            </a:r>
            <a:r>
              <a:rPr sz="950" b="0">
                <a:solidFill>
                  <a:srgbClr val="555556"/>
                </a:solidFill>
                <a:latin typeface="Arial"/>
                <a:ea typeface="Microsoft YaHei"/>
              </a:rPr>
              <a:t>ratios against</a:t>
            </a:r>
            <a:r>
              <a:rPr sz="950" b="0">
                <a:solidFill>
                  <a:srgbClr val="5E5E5E"/>
                </a:solidFill>
                <a:latin typeface="Arial"/>
                <a:ea typeface="Microsoft YaHei"/>
              </a:rPr>
              <a:t> the </a:t>
            </a:r>
            <a:r>
              <a:rPr sz="950" b="0">
                <a:solidFill>
                  <a:srgbClr val="5F5F60"/>
                </a:solidFill>
                <a:latin typeface="Arial"/>
                <a:ea typeface="Microsoft YaHei"/>
              </a:rPr>
              <a:t>specific</a:t>
            </a:r>
            <a:r>
              <a:rPr sz="950" b="0">
                <a:solidFill>
                  <a:srgbClr val="B2B3B2"/>
                </a:solidFill>
                <a:latin typeface="Arial"/>
                <a:ea typeface="Microsoft YaHei"/>
              </a:rPr>
              <a:t> </a:t>
            </a:r>
            <a:r>
              <a:rPr sz="950" b="0">
                <a:solidFill>
                  <a:srgbClr val="656666"/>
                </a:solidFill>
                <a:latin typeface="Arial"/>
                <a:ea typeface="Microsoft YaHei"/>
              </a:rPr>
              <a:t>frailty</a:t>
            </a:r>
            <a:r>
              <a:rPr sz="950" b="0">
                <a:solidFill>
                  <a:srgbClr val="565556"/>
                </a:solidFill>
                <a:latin typeface="Arial"/>
                <a:ea typeface="Microsoft YaHei"/>
              </a:rPr>
              <a:t> toolset used in </a:t>
            </a:r>
            <a:r>
              <a:rPr sz="950" b="0">
                <a:solidFill>
                  <a:srgbClr val="5D5D5C"/>
                </a:solidFill>
                <a:latin typeface="Arial"/>
                <a:ea typeface="Microsoft YaHei"/>
              </a:rPr>
              <a:t>each</a:t>
            </a:r>
            <a:r>
              <a:rPr sz="950" b="0">
                <a:solidFill>
                  <a:srgbClr val="8C8A8C"/>
                </a:solidFill>
                <a:latin typeface="Arial"/>
                <a:ea typeface="Microsoft YaHei"/>
              </a:rPr>
              <a:t> </a:t>
            </a:r>
            <a:r>
              <a:rPr sz="950" b="0">
                <a:solidFill>
                  <a:srgbClr val="4D4C4D"/>
                </a:solidFill>
                <a:latin typeface="Arial"/>
                <a:ea typeface="Microsoft YaHei"/>
              </a:rPr>
              <a:t>study</a:t>
            </a:r>
            <a:r>
              <a:rPr sz="950" b="0">
                <a:solidFill>
                  <a:srgbClr val="7E7E80"/>
                </a:solidFill>
                <a:latin typeface="Arial"/>
                <a:ea typeface="Microsoft YaHei"/>
              </a:rPr>
              <a:t>,</a:t>
            </a:r>
          </a:p>
          <a:p>
            <a:pPr algn="l">
              <a:lnSpc>
                <a:spcPts val="1700"/>
              </a:lnSpc>
              <a:spcBef>
                <a:spcPts val="0"/>
              </a:spcBef>
              <a:spcAft>
                <a:spcPts val="0"/>
              </a:spcAft>
            </a:pPr>
            <a:r>
              <a:rPr sz="950" b="0">
                <a:solidFill>
                  <a:srgbClr val="5E5E5E"/>
                </a:solidFill>
                <a:latin typeface="Arial"/>
                <a:ea typeface="Microsoft YaHei"/>
              </a:rPr>
              <a:t>stratified</a:t>
            </a:r>
            <a:r>
              <a:rPr sz="950" b="0">
                <a:solidFill>
                  <a:srgbClr val="969495"/>
                </a:solidFill>
                <a:latin typeface="Arial"/>
                <a:ea typeface="Microsoft YaHei"/>
              </a:rPr>
              <a:t> </a:t>
            </a:r>
            <a:r>
              <a:rPr sz="950" b="0">
                <a:solidFill>
                  <a:srgbClr val="5D5E5E"/>
                </a:solidFill>
                <a:latin typeface="Arial"/>
                <a:ea typeface="Microsoft YaHei"/>
              </a:rPr>
              <a:t>by </a:t>
            </a:r>
            <a:r>
              <a:rPr sz="950" b="0">
                <a:solidFill>
                  <a:srgbClr val="595859"/>
                </a:solidFill>
                <a:latin typeface="Arial"/>
                <a:ea typeface="Microsoft YaHei"/>
              </a:rPr>
              <a:t>disease-modifying</a:t>
            </a:r>
            <a:r>
              <a:rPr sz="950" b="0">
                <a:solidFill>
                  <a:srgbClr val="D3D2D3"/>
                </a:solidFill>
                <a:latin typeface="Arial"/>
                <a:ea typeface="Microsoft YaHei"/>
              </a:rPr>
              <a:t> </a:t>
            </a:r>
            <a:r>
              <a:rPr sz="950" b="0">
                <a:solidFill>
                  <a:srgbClr val="555455"/>
                </a:solidFill>
                <a:latin typeface="Arial"/>
                <a:ea typeface="Microsoft YaHei"/>
              </a:rPr>
              <a:t>treatment</a:t>
            </a:r>
            <a:r>
              <a:rPr sz="950" b="0">
                <a:solidFill>
                  <a:srgbClr val="595959"/>
                </a:solidFill>
                <a:latin typeface="Arial"/>
                <a:ea typeface="Microsoft YaHei"/>
              </a:rPr>
              <a:t> usage</a:t>
            </a:r>
          </a:p>
        </p:txBody>
      </p:sp>
      <p:sp>
        <p:nvSpPr>
          <p:cNvPr id="26" name="TextBox 25"/>
          <p:cNvSpPr txBox="1"/>
          <p:nvPr/>
        </p:nvSpPr>
        <p:spPr>
          <a:xfrm>
            <a:off x="6064250" y="1847850"/>
            <a:ext cx="527050" cy="107950"/>
          </a:xfrm>
          <a:prstGeom prst="rect">
            <a:avLst/>
          </a:prstGeom>
          <a:noFill/>
        </p:spPr>
        <p:txBody>
          <a:bodyPr wrap="none" lIns="0" tIns="0" rIns="0" bIns="0" anchor="ctr">
            <a:noAutofit/>
          </a:bodyPr>
          <a:lstStyle/>
          <a:p>
            <a:pPr algn="l"/>
            <a:r>
              <a:rPr sz="800" b="1">
                <a:solidFill>
                  <a:srgbClr val="67BF76"/>
                </a:solidFill>
                <a:latin typeface="Arial"/>
                <a:ea typeface="Microsoft YaHei"/>
              </a:rPr>
              <a:t>Shahi 2024</a:t>
            </a:r>
          </a:p>
        </p:txBody>
      </p:sp>
      <p:sp>
        <p:nvSpPr>
          <p:cNvPr id="27" name="TextBox 26"/>
          <p:cNvSpPr txBox="1"/>
          <p:nvPr/>
        </p:nvSpPr>
        <p:spPr>
          <a:xfrm>
            <a:off x="10934700" y="1854200"/>
            <a:ext cx="793750" cy="114300"/>
          </a:xfrm>
          <a:prstGeom prst="rect">
            <a:avLst/>
          </a:prstGeom>
          <a:noFill/>
        </p:spPr>
        <p:txBody>
          <a:bodyPr wrap="none" lIns="0" tIns="0" rIns="0" bIns="0" anchor="ctr">
            <a:noAutofit/>
          </a:bodyPr>
          <a:lstStyle/>
          <a:p>
            <a:pPr algn="l"/>
            <a:r>
              <a:rPr sz="800" b="1">
                <a:solidFill>
                  <a:srgbClr val="5E5C5D"/>
                </a:solidFill>
                <a:latin typeface="Arial"/>
                <a:ea typeface="Microsoft YaHei"/>
              </a:rPr>
              <a:t>&lt;</a:t>
            </a:r>
            <a:r>
              <a:rPr sz="800" b="1">
                <a:solidFill>
                  <a:srgbClr val="7D7C7C"/>
                </a:solidFill>
                <a:latin typeface="Arial"/>
                <a:ea typeface="Microsoft YaHei"/>
              </a:rPr>
              <a:t>50</a:t>
            </a:r>
            <a:r>
              <a:rPr sz="800" b="1">
                <a:solidFill>
                  <a:srgbClr val="6A6A6B"/>
                </a:solidFill>
                <a:latin typeface="Arial"/>
                <a:ea typeface="Microsoft YaHei"/>
              </a:rPr>
              <a:t>% at baseline</a:t>
            </a:r>
          </a:p>
        </p:txBody>
      </p:sp>
      <p:sp>
        <p:nvSpPr>
          <p:cNvPr id="28" name="TextBox 27"/>
          <p:cNvSpPr txBox="1"/>
          <p:nvPr/>
        </p:nvSpPr>
        <p:spPr>
          <a:xfrm>
            <a:off x="10934700" y="2063750"/>
            <a:ext cx="793750" cy="107950"/>
          </a:xfrm>
          <a:prstGeom prst="rect">
            <a:avLst/>
          </a:prstGeom>
          <a:noFill/>
        </p:spPr>
        <p:txBody>
          <a:bodyPr wrap="none" lIns="0" tIns="0" rIns="0" bIns="0" anchor="ctr">
            <a:noAutofit/>
          </a:bodyPr>
          <a:lstStyle/>
          <a:p>
            <a:pPr algn="l"/>
            <a:r>
              <a:rPr sz="800" b="1">
                <a:solidFill>
                  <a:srgbClr val="787778"/>
                </a:solidFill>
                <a:latin typeface="Arial"/>
                <a:ea typeface="Microsoft YaHei"/>
              </a:rPr>
              <a:t>&gt;50% at </a:t>
            </a:r>
            <a:r>
              <a:rPr sz="800" b="1">
                <a:solidFill>
                  <a:srgbClr val="6B6B6C"/>
                </a:solidFill>
                <a:latin typeface="Arial"/>
                <a:ea typeface="Microsoft YaHei"/>
              </a:rPr>
              <a:t>baseline</a:t>
            </a:r>
          </a:p>
        </p:txBody>
      </p:sp>
      <p:sp>
        <p:nvSpPr>
          <p:cNvPr id="29" name="TextBox 28"/>
          <p:cNvSpPr txBox="1"/>
          <p:nvPr/>
        </p:nvSpPr>
        <p:spPr>
          <a:xfrm>
            <a:off x="10756900" y="2076450"/>
            <a:ext cx="88900" cy="88900"/>
          </a:xfrm>
          <a:prstGeom prst="rect">
            <a:avLst/>
          </a:prstGeom>
          <a:noFill/>
        </p:spPr>
        <p:txBody>
          <a:bodyPr wrap="none" lIns="0" tIns="0" rIns="0" bIns="0" anchor="ctr">
            <a:noAutofit/>
          </a:bodyPr>
          <a:lstStyle/>
          <a:p>
            <a:pPr algn="l"/>
            <a:r>
              <a:rPr sz="1000" b="1">
                <a:solidFill>
                  <a:srgbClr val="5AC06D"/>
                </a:solidFill>
                <a:latin typeface="Arial"/>
                <a:ea typeface="Microsoft YaHei"/>
              </a:rPr>
              <a:t>a</a:t>
            </a:r>
          </a:p>
        </p:txBody>
      </p:sp>
      <p:sp>
        <p:nvSpPr>
          <p:cNvPr id="30" name="TextBox 29"/>
          <p:cNvSpPr txBox="1"/>
          <p:nvPr/>
        </p:nvSpPr>
        <p:spPr>
          <a:xfrm>
            <a:off x="10934700" y="2273300"/>
            <a:ext cx="698500" cy="107950"/>
          </a:xfrm>
          <a:prstGeom prst="rect">
            <a:avLst/>
          </a:prstGeom>
          <a:noFill/>
        </p:spPr>
        <p:txBody>
          <a:bodyPr wrap="none" lIns="0" tIns="0" rIns="0" bIns="0" anchor="ctr">
            <a:noAutofit/>
          </a:bodyPr>
          <a:lstStyle/>
          <a:p>
            <a:pPr algn="l"/>
            <a:r>
              <a:rPr sz="850" b="1">
                <a:solidFill>
                  <a:srgbClr val="7A7A79"/>
                </a:solidFill>
                <a:latin typeface="Arial"/>
                <a:ea typeface="Microsoft YaHei"/>
              </a:rPr>
              <a:t>Not</a:t>
            </a:r>
            <a:r>
              <a:rPr sz="850" b="1">
                <a:solidFill>
                  <a:srgbClr val="6F7170"/>
                </a:solidFill>
                <a:latin typeface="Arial"/>
                <a:ea typeface="Microsoft YaHei"/>
              </a:rPr>
              <a:t> mentioned</a:t>
            </a:r>
          </a:p>
        </p:txBody>
      </p:sp>
      <p:sp>
        <p:nvSpPr>
          <p:cNvPr id="31" name="TextBox 30"/>
          <p:cNvSpPr txBox="1"/>
          <p:nvPr/>
        </p:nvSpPr>
        <p:spPr>
          <a:xfrm>
            <a:off x="698500" y="2470150"/>
            <a:ext cx="1600200" cy="184150"/>
          </a:xfrm>
          <a:prstGeom prst="rect">
            <a:avLst/>
          </a:prstGeom>
          <a:noFill/>
        </p:spPr>
        <p:txBody>
          <a:bodyPr wrap="none" lIns="0" tIns="0" rIns="0" bIns="0" anchor="ctr">
            <a:noAutofit/>
          </a:bodyPr>
          <a:lstStyle/>
          <a:p>
            <a:pPr algn="l"/>
            <a:r>
              <a:rPr sz="1200" b="0">
                <a:solidFill>
                  <a:srgbClr val="AE2727"/>
                </a:solidFill>
                <a:latin typeface="Arial"/>
                <a:ea typeface="Microsoft YaHei"/>
              </a:rPr>
              <a:t>Sensitivity </a:t>
            </a:r>
            <a:r>
              <a:rPr sz="1200" b="0">
                <a:solidFill>
                  <a:srgbClr val="AD2021"/>
                </a:solidFill>
                <a:latin typeface="Arial"/>
                <a:ea typeface="Microsoft YaHei"/>
              </a:rPr>
              <a:t>analyses</a:t>
            </a:r>
            <a:r>
              <a:rPr sz="1200" b="0">
                <a:solidFill>
                  <a:srgbClr val="B84145"/>
                </a:solidFill>
                <a:latin typeface="Arial"/>
                <a:ea typeface="Microsoft YaHei"/>
              </a:rPr>
              <a:t>:</a:t>
            </a:r>
          </a:p>
        </p:txBody>
      </p:sp>
      <p:sp>
        <p:nvSpPr>
          <p:cNvPr id="32" name="TextBox 31"/>
          <p:cNvSpPr txBox="1"/>
          <p:nvPr/>
        </p:nvSpPr>
        <p:spPr>
          <a:xfrm>
            <a:off x="5524500" y="2673350"/>
            <a:ext cx="971550" cy="107950"/>
          </a:xfrm>
          <a:prstGeom prst="rect">
            <a:avLst/>
          </a:prstGeom>
          <a:noFill/>
        </p:spPr>
        <p:txBody>
          <a:bodyPr wrap="none" lIns="0" tIns="0" rIns="0" bIns="0" anchor="ctr">
            <a:noAutofit/>
          </a:bodyPr>
          <a:lstStyle/>
          <a:p>
            <a:pPr algn="l"/>
            <a:r>
              <a:rPr sz="750" b="1">
                <a:solidFill>
                  <a:srgbClr val="D96B68"/>
                </a:solidFill>
                <a:latin typeface="Arial"/>
                <a:ea typeface="Microsoft YaHei"/>
              </a:rPr>
              <a:t>Fine &amp; McMillan 2021</a:t>
            </a:r>
          </a:p>
        </p:txBody>
      </p:sp>
      <p:sp>
        <p:nvSpPr>
          <p:cNvPr id="33" name="TextBox 32"/>
          <p:cNvSpPr txBox="1"/>
          <p:nvPr/>
        </p:nvSpPr>
        <p:spPr>
          <a:xfrm>
            <a:off x="850900" y="2768600"/>
            <a:ext cx="3689350" cy="349250"/>
          </a:xfrm>
          <a:prstGeom prst="rect">
            <a:avLst/>
          </a:prstGeom>
          <a:noFill/>
        </p:spPr>
        <p:txBody>
          <a:bodyPr wrap="none" lIns="0" tIns="0" rIns="0" bIns="0" anchor="ctr">
            <a:noAutofit/>
          </a:bodyPr>
          <a:lstStyle/>
          <a:p>
            <a:pPr algn="l">
              <a:lnSpc>
                <a:spcPts val="1500"/>
              </a:lnSpc>
              <a:spcBef>
                <a:spcPts val="0"/>
              </a:spcBef>
              <a:spcAft>
                <a:spcPts val="0"/>
              </a:spcAft>
            </a:pPr>
            <a:r>
              <a:rPr sz="1000" b="0">
                <a:solidFill>
                  <a:srgbClr val="6A6969"/>
                </a:solidFill>
                <a:latin typeface="Arial"/>
                <a:ea typeface="Microsoft YaHei"/>
              </a:rPr>
              <a:t>Restricting</a:t>
            </a:r>
            <a:r>
              <a:rPr sz="1000" b="0">
                <a:solidFill>
                  <a:srgbClr val="4A464A"/>
                </a:solidFill>
                <a:latin typeface="Arial"/>
                <a:ea typeface="Microsoft YaHei"/>
              </a:rPr>
              <a:t> </a:t>
            </a:r>
            <a:r>
              <a:rPr sz="1000" b="0">
                <a:solidFill>
                  <a:srgbClr val="808080"/>
                </a:solidFill>
                <a:latin typeface="Arial"/>
                <a:ea typeface="Microsoft YaHei"/>
              </a:rPr>
              <a:t>to</a:t>
            </a:r>
            <a:r>
              <a:rPr sz="1000" b="0">
                <a:solidFill>
                  <a:srgbClr val="29292A"/>
                </a:solidFill>
                <a:latin typeface="Arial"/>
                <a:ea typeface="Microsoft YaHei"/>
              </a:rPr>
              <a:t> </a:t>
            </a:r>
            <a:r>
              <a:rPr sz="1000" b="0">
                <a:solidFill>
                  <a:srgbClr val="484948"/>
                </a:solidFill>
                <a:latin typeface="Arial"/>
                <a:ea typeface="Microsoft YaHei"/>
              </a:rPr>
              <a:t>CFS-</a:t>
            </a:r>
            <a:r>
              <a:rPr sz="1000" b="0">
                <a:solidFill>
                  <a:srgbClr val="434443"/>
                </a:solidFill>
                <a:latin typeface="Arial"/>
                <a:ea typeface="Microsoft YaHei"/>
              </a:rPr>
              <a:t>only </a:t>
            </a:r>
            <a:r>
              <a:rPr sz="1000" b="0">
                <a:solidFill>
                  <a:srgbClr val="575658"/>
                </a:solidFill>
                <a:latin typeface="Arial"/>
                <a:ea typeface="Microsoft YaHei"/>
              </a:rPr>
              <a:t>studies: pre-frailty</a:t>
            </a:r>
            <a:r>
              <a:rPr sz="1000" b="0">
                <a:solidFill>
                  <a:srgbClr val="565656"/>
                </a:solidFill>
                <a:latin typeface="Arial"/>
                <a:ea typeface="Microsoft YaHei"/>
              </a:rPr>
              <a:t> </a:t>
            </a:r>
            <a:r>
              <a:rPr sz="1000" b="0">
                <a:solidFill>
                  <a:srgbClr val="444545"/>
                </a:solidFill>
                <a:latin typeface="Arial"/>
                <a:ea typeface="Microsoft YaHei"/>
              </a:rPr>
              <a:t>RR</a:t>
            </a:r>
            <a:r>
              <a:rPr sz="1000" b="0">
                <a:solidFill>
                  <a:srgbClr val="444445"/>
                </a:solidFill>
                <a:latin typeface="Arial"/>
                <a:ea typeface="Microsoft YaHei"/>
              </a:rPr>
              <a:t> 2.22</a:t>
            </a:r>
            <a:r>
              <a:rPr sz="1000" b="0">
                <a:solidFill>
                  <a:srgbClr val="7D7B7D"/>
                </a:solidFill>
                <a:latin typeface="Arial"/>
                <a:ea typeface="Microsoft YaHei"/>
              </a:rPr>
              <a:t> </a:t>
            </a:r>
            <a:r>
              <a:rPr sz="1000" b="0">
                <a:solidFill>
                  <a:srgbClr val="606060"/>
                </a:solidFill>
                <a:latin typeface="Arial"/>
                <a:ea typeface="Microsoft YaHei"/>
              </a:rPr>
              <a:t>(95%</a:t>
            </a:r>
            <a:r>
              <a:rPr sz="1000" b="0">
                <a:solidFill>
                  <a:srgbClr val="565656"/>
                </a:solidFill>
                <a:latin typeface="Arial"/>
                <a:ea typeface="Microsoft YaHei"/>
              </a:rPr>
              <a:t> </a:t>
            </a:r>
            <a:r>
              <a:rPr sz="1000" b="0">
                <a:solidFill>
                  <a:srgbClr val="717171"/>
                </a:solidFill>
                <a:latin typeface="Arial"/>
                <a:ea typeface="Microsoft YaHei"/>
              </a:rPr>
              <a:t>CI</a:t>
            </a:r>
          </a:p>
          <a:p>
            <a:pPr algn="l">
              <a:lnSpc>
                <a:spcPts val="1500"/>
              </a:lnSpc>
              <a:spcBef>
                <a:spcPts val="0"/>
              </a:spcBef>
              <a:spcAft>
                <a:spcPts val="0"/>
              </a:spcAft>
            </a:pPr>
            <a:r>
              <a:rPr sz="1000" b="0">
                <a:solidFill>
                  <a:srgbClr val="6D6C6D"/>
                </a:solidFill>
                <a:latin typeface="Arial"/>
                <a:ea typeface="Microsoft YaHei"/>
              </a:rPr>
              <a:t>1</a:t>
            </a:r>
            <a:r>
              <a:rPr sz="1000" b="0">
                <a:solidFill>
                  <a:srgbClr val="8D8E8D"/>
                </a:solidFill>
                <a:latin typeface="Arial"/>
                <a:ea typeface="Microsoft YaHei"/>
              </a:rPr>
              <a:t>.</a:t>
            </a:r>
            <a:r>
              <a:rPr sz="1000" b="0">
                <a:solidFill>
                  <a:srgbClr val="6A6B6A"/>
                </a:solidFill>
                <a:latin typeface="Arial"/>
                <a:ea typeface="Microsoft YaHei"/>
              </a:rPr>
              <a:t>37</a:t>
            </a:r>
            <a:r>
              <a:rPr sz="1000" b="0">
                <a:solidFill>
                  <a:srgbClr val="323330"/>
                </a:solidFill>
                <a:latin typeface="Arial"/>
                <a:ea typeface="Microsoft YaHei"/>
              </a:rPr>
              <a:t>–</a:t>
            </a:r>
            <a:r>
              <a:rPr sz="1000" b="0">
                <a:solidFill>
                  <a:srgbClr val="565757"/>
                </a:solidFill>
                <a:latin typeface="Arial"/>
                <a:ea typeface="Microsoft YaHei"/>
              </a:rPr>
              <a:t>3.60)</a:t>
            </a:r>
            <a:r>
              <a:rPr sz="1000" b="0">
                <a:solidFill>
                  <a:srgbClr val="8F8F8E"/>
                </a:solidFill>
                <a:latin typeface="Arial"/>
                <a:ea typeface="Microsoft YaHei"/>
              </a:rPr>
              <a:t>;</a:t>
            </a:r>
            <a:r>
              <a:rPr sz="1000" b="0">
                <a:solidFill>
                  <a:srgbClr val="5E5E5E"/>
                </a:solidFill>
                <a:latin typeface="Arial"/>
                <a:ea typeface="Microsoft YaHei"/>
              </a:rPr>
              <a:t> </a:t>
            </a:r>
            <a:r>
              <a:rPr sz="1000" b="0">
                <a:solidFill>
                  <a:srgbClr val="5E5E5D"/>
                </a:solidFill>
                <a:latin typeface="Arial"/>
                <a:ea typeface="Microsoft YaHei"/>
              </a:rPr>
              <a:t>frailty</a:t>
            </a:r>
            <a:r>
              <a:rPr sz="1000" b="0">
                <a:solidFill>
                  <a:srgbClr val="7B7A7A"/>
                </a:solidFill>
                <a:latin typeface="Arial"/>
                <a:ea typeface="Microsoft YaHei"/>
              </a:rPr>
              <a:t> </a:t>
            </a:r>
            <a:r>
              <a:rPr sz="1000" b="0">
                <a:solidFill>
                  <a:srgbClr val="5D5E5E"/>
                </a:solidFill>
                <a:latin typeface="Arial"/>
                <a:ea typeface="Microsoft YaHei"/>
              </a:rPr>
              <a:t>RR 4.06 (</a:t>
            </a:r>
            <a:r>
              <a:rPr sz="1000" b="0">
                <a:solidFill>
                  <a:srgbClr val="6D6E6F"/>
                </a:solidFill>
                <a:latin typeface="Arial"/>
                <a:ea typeface="Microsoft YaHei"/>
              </a:rPr>
              <a:t>95</a:t>
            </a:r>
            <a:r>
              <a:rPr sz="1000" b="0">
                <a:solidFill>
                  <a:srgbClr val="515251"/>
                </a:solidFill>
                <a:latin typeface="Arial"/>
                <a:ea typeface="Microsoft YaHei"/>
              </a:rPr>
              <a:t>% </a:t>
            </a:r>
            <a:r>
              <a:rPr sz="1000" b="0">
                <a:solidFill>
                  <a:srgbClr val="696A6A"/>
                </a:solidFill>
                <a:latin typeface="Arial"/>
                <a:ea typeface="Microsoft YaHei"/>
              </a:rPr>
              <a:t>CI</a:t>
            </a:r>
            <a:r>
              <a:rPr sz="1000" b="0">
                <a:solidFill>
                  <a:srgbClr val="717373"/>
                </a:solidFill>
                <a:latin typeface="Arial"/>
                <a:ea typeface="Microsoft YaHei"/>
              </a:rPr>
              <a:t> 2.</a:t>
            </a:r>
            <a:r>
              <a:rPr sz="1000" b="0">
                <a:solidFill>
                  <a:srgbClr val="49484A"/>
                </a:solidFill>
                <a:latin typeface="Arial"/>
                <a:ea typeface="Microsoft YaHei"/>
              </a:rPr>
              <a:t>08–</a:t>
            </a:r>
            <a:r>
              <a:rPr sz="1000" b="0">
                <a:solidFill>
                  <a:srgbClr val="6F7070"/>
                </a:solidFill>
                <a:latin typeface="Arial"/>
                <a:ea typeface="Microsoft YaHei"/>
              </a:rPr>
              <a:t>7.</a:t>
            </a:r>
            <a:r>
              <a:rPr sz="1000" b="0">
                <a:solidFill>
                  <a:srgbClr val="545353"/>
                </a:solidFill>
                <a:latin typeface="Arial"/>
                <a:ea typeface="Microsoft YaHei"/>
              </a:rPr>
              <a:t>94, p &lt; 0.01)</a:t>
            </a:r>
          </a:p>
        </p:txBody>
      </p:sp>
      <p:sp>
        <p:nvSpPr>
          <p:cNvPr id="34" name="TextBox 33"/>
          <p:cNvSpPr txBox="1"/>
          <p:nvPr/>
        </p:nvSpPr>
        <p:spPr>
          <a:xfrm>
            <a:off x="10712450" y="2794000"/>
            <a:ext cx="622300" cy="133350"/>
          </a:xfrm>
          <a:prstGeom prst="rect">
            <a:avLst/>
          </a:prstGeom>
          <a:noFill/>
        </p:spPr>
        <p:txBody>
          <a:bodyPr wrap="none" lIns="0" tIns="0" rIns="0" bIns="0" anchor="ctr">
            <a:noAutofit/>
          </a:bodyPr>
          <a:lstStyle/>
          <a:p>
            <a:pPr algn="l"/>
            <a:r>
              <a:rPr sz="850" b="0">
                <a:solidFill>
                  <a:srgbClr val="717071"/>
                </a:solidFill>
                <a:latin typeface="Arial"/>
                <a:ea typeface="Microsoft YaHei"/>
              </a:rPr>
              <a:t>No. </a:t>
            </a:r>
            <a:r>
              <a:rPr sz="850" b="0">
                <a:solidFill>
                  <a:srgbClr val="737473"/>
                </a:solidFill>
                <a:latin typeface="Arial"/>
                <a:ea typeface="Microsoft YaHei"/>
              </a:rPr>
              <a:t>patients</a:t>
            </a:r>
          </a:p>
        </p:txBody>
      </p:sp>
      <p:sp>
        <p:nvSpPr>
          <p:cNvPr id="35" name="TextBox 34"/>
          <p:cNvSpPr txBox="1"/>
          <p:nvPr/>
        </p:nvSpPr>
        <p:spPr>
          <a:xfrm>
            <a:off x="11518900" y="3149600"/>
            <a:ext cx="196850" cy="107950"/>
          </a:xfrm>
          <a:prstGeom prst="rect">
            <a:avLst/>
          </a:prstGeom>
          <a:noFill/>
        </p:spPr>
        <p:txBody>
          <a:bodyPr wrap="none" lIns="0" tIns="0" rIns="0" bIns="0" anchor="ctr">
            <a:noAutofit/>
          </a:bodyPr>
          <a:lstStyle/>
          <a:p>
            <a:pPr algn="l"/>
            <a:r>
              <a:rPr sz="900" b="1">
                <a:solidFill>
                  <a:srgbClr val="7B7B7E"/>
                </a:solidFill>
                <a:latin typeface="Arial"/>
                <a:ea typeface="Microsoft YaHei"/>
              </a:rPr>
              <a:t>200</a:t>
            </a:r>
          </a:p>
        </p:txBody>
      </p:sp>
      <p:sp>
        <p:nvSpPr>
          <p:cNvPr id="36" name="TextBox 35"/>
          <p:cNvSpPr txBox="1"/>
          <p:nvPr/>
        </p:nvSpPr>
        <p:spPr>
          <a:xfrm>
            <a:off x="850900" y="3194050"/>
            <a:ext cx="3797300" cy="342900"/>
          </a:xfrm>
          <a:prstGeom prst="rect">
            <a:avLst/>
          </a:prstGeom>
          <a:noFill/>
        </p:spPr>
        <p:txBody>
          <a:bodyPr wrap="none" lIns="0" tIns="0" rIns="0" bIns="0" anchor="ctr">
            <a:noAutofit/>
          </a:bodyPr>
          <a:lstStyle/>
          <a:p>
            <a:pPr algn="l">
              <a:lnSpc>
                <a:spcPts val="1500"/>
              </a:lnSpc>
              <a:spcBef>
                <a:spcPts val="0"/>
              </a:spcBef>
              <a:spcAft>
                <a:spcPts val="0"/>
              </a:spcAft>
            </a:pPr>
            <a:r>
              <a:rPr sz="1000" b="0">
                <a:solidFill>
                  <a:srgbClr val="5F605F"/>
                </a:solidFill>
                <a:latin typeface="Arial"/>
                <a:ea typeface="Microsoft YaHei"/>
              </a:rPr>
              <a:t>Leave</a:t>
            </a:r>
            <a:r>
              <a:rPr sz="1000" b="0">
                <a:solidFill>
                  <a:srgbClr val="585858"/>
                </a:solidFill>
                <a:latin typeface="Arial"/>
                <a:ea typeface="Microsoft YaHei"/>
              </a:rPr>
              <a:t>-one-out</a:t>
            </a:r>
            <a:r>
              <a:rPr sz="1000" b="0">
                <a:solidFill>
                  <a:srgbClr val="636363"/>
                </a:solidFill>
                <a:latin typeface="Arial"/>
                <a:ea typeface="Microsoft YaHei"/>
              </a:rPr>
              <a:t> analysis:</a:t>
            </a:r>
            <a:r>
              <a:rPr sz="1000" b="0">
                <a:solidFill>
                  <a:srgbClr val="606060"/>
                </a:solidFill>
                <a:latin typeface="Arial"/>
                <a:ea typeface="Microsoft YaHei"/>
              </a:rPr>
              <a:t> pooled RR </a:t>
            </a:r>
            <a:r>
              <a:rPr sz="1000" b="0">
                <a:solidFill>
                  <a:srgbClr val="565655"/>
                </a:solidFill>
                <a:latin typeface="Arial"/>
                <a:ea typeface="Microsoft YaHei"/>
              </a:rPr>
              <a:t>remained</a:t>
            </a:r>
            <a:r>
              <a:rPr sz="1000" b="0">
                <a:solidFill>
                  <a:srgbClr val="79797A"/>
                </a:solidFill>
                <a:latin typeface="Arial"/>
                <a:ea typeface="Microsoft YaHei"/>
              </a:rPr>
              <a:t> within</a:t>
            </a:r>
          </a:p>
          <a:p>
            <a:pPr algn="l">
              <a:lnSpc>
                <a:spcPts val="1500"/>
              </a:lnSpc>
              <a:spcBef>
                <a:spcPts val="0"/>
              </a:spcBef>
              <a:spcAft>
                <a:spcPts val="0"/>
              </a:spcAft>
            </a:pPr>
            <a:r>
              <a:rPr sz="1000" b="0">
                <a:solidFill>
                  <a:srgbClr val="616161"/>
                </a:solidFill>
                <a:latin typeface="Arial"/>
                <a:ea typeface="Microsoft YaHei"/>
              </a:rPr>
              <a:t>2.49–3.62 (all p &lt; 0.01) </a:t>
            </a:r>
            <a:r>
              <a:rPr sz="1000" b="0">
                <a:solidFill>
                  <a:srgbClr val="5C5B5C"/>
                </a:solidFill>
                <a:latin typeface="Arial"/>
                <a:ea typeface="Microsoft YaHei"/>
              </a:rPr>
              <a:t>regardless</a:t>
            </a:r>
            <a:r>
              <a:rPr sz="1000" b="0">
                <a:solidFill>
                  <a:srgbClr val="636364"/>
                </a:solidFill>
                <a:latin typeface="Arial"/>
                <a:ea typeface="Microsoft YaHei"/>
              </a:rPr>
              <a:t> of </a:t>
            </a:r>
            <a:r>
              <a:rPr sz="1000" b="0">
                <a:solidFill>
                  <a:srgbClr val="636463"/>
                </a:solidFill>
                <a:latin typeface="Arial"/>
                <a:ea typeface="Microsoft YaHei"/>
              </a:rPr>
              <a:t>which </a:t>
            </a:r>
            <a:r>
              <a:rPr sz="1000" b="0">
                <a:solidFill>
                  <a:srgbClr val="5F605F"/>
                </a:solidFill>
                <a:latin typeface="Arial"/>
                <a:ea typeface="Microsoft YaHei"/>
              </a:rPr>
              <a:t>study was omitted</a:t>
            </a:r>
          </a:p>
        </p:txBody>
      </p:sp>
      <p:sp>
        <p:nvSpPr>
          <p:cNvPr id="37" name="TextBox 36"/>
          <p:cNvSpPr txBox="1"/>
          <p:nvPr/>
        </p:nvSpPr>
        <p:spPr>
          <a:xfrm>
            <a:off x="11512550" y="3619500"/>
            <a:ext cx="203200" cy="107950"/>
          </a:xfrm>
          <a:prstGeom prst="rect">
            <a:avLst/>
          </a:prstGeom>
          <a:noFill/>
        </p:spPr>
        <p:txBody>
          <a:bodyPr wrap="none" lIns="0" tIns="0" rIns="0" bIns="0" anchor="ctr">
            <a:noAutofit/>
          </a:bodyPr>
          <a:lstStyle/>
          <a:p>
            <a:pPr algn="l"/>
            <a:r>
              <a:rPr sz="900" b="1">
                <a:solidFill>
                  <a:srgbClr val="7B7A7B"/>
                </a:solidFill>
                <a:latin typeface="Arial"/>
                <a:ea typeface="Microsoft YaHei"/>
              </a:rPr>
              <a:t>400</a:t>
            </a:r>
          </a:p>
        </p:txBody>
      </p:sp>
      <p:sp>
        <p:nvSpPr>
          <p:cNvPr id="38" name="TextBox 37"/>
          <p:cNvSpPr txBox="1"/>
          <p:nvPr/>
        </p:nvSpPr>
        <p:spPr>
          <a:xfrm>
            <a:off x="850900" y="3638550"/>
            <a:ext cx="3409950" cy="152400"/>
          </a:xfrm>
          <a:prstGeom prst="rect">
            <a:avLst/>
          </a:prstGeom>
          <a:noFill/>
        </p:spPr>
        <p:txBody>
          <a:bodyPr wrap="none" lIns="0" tIns="0" rIns="0" bIns="0" anchor="ctr">
            <a:noAutofit/>
          </a:bodyPr>
          <a:lstStyle/>
          <a:p>
            <a:pPr algn="l"/>
            <a:r>
              <a:rPr sz="1000" b="0">
                <a:solidFill>
                  <a:srgbClr val="5D5C5D"/>
                </a:solidFill>
                <a:latin typeface="Arial"/>
                <a:ea typeface="Microsoft YaHei"/>
              </a:rPr>
              <a:t>Excluding satisfactory-quality</a:t>
            </a:r>
            <a:r>
              <a:rPr sz="1000" b="0">
                <a:solidFill>
                  <a:srgbClr val="5C5C5C"/>
                </a:solidFill>
                <a:latin typeface="Arial"/>
                <a:ea typeface="Microsoft YaHei"/>
              </a:rPr>
              <a:t> studies: pooled RR 3</a:t>
            </a:r>
            <a:r>
              <a:rPr sz="1000" b="0">
                <a:solidFill>
                  <a:srgbClr val="888989"/>
                </a:solidFill>
                <a:latin typeface="Arial"/>
                <a:ea typeface="Microsoft YaHei"/>
              </a:rPr>
              <a:t>.</a:t>
            </a:r>
            <a:r>
              <a:rPr sz="1000" b="0">
                <a:solidFill>
                  <a:srgbClr val="555554"/>
                </a:solidFill>
                <a:latin typeface="Arial"/>
                <a:ea typeface="Microsoft YaHei"/>
              </a:rPr>
              <a:t>88</a:t>
            </a:r>
          </a:p>
        </p:txBody>
      </p:sp>
      <p:sp>
        <p:nvSpPr>
          <p:cNvPr id="39" name="TextBox 38"/>
          <p:cNvSpPr txBox="1"/>
          <p:nvPr/>
        </p:nvSpPr>
        <p:spPr>
          <a:xfrm>
            <a:off x="7175500" y="3676650"/>
            <a:ext cx="1098550" cy="120650"/>
          </a:xfrm>
          <a:prstGeom prst="rect">
            <a:avLst/>
          </a:prstGeom>
          <a:noFill/>
        </p:spPr>
        <p:txBody>
          <a:bodyPr wrap="none" lIns="0" tIns="0" rIns="0" bIns="0" anchor="ctr">
            <a:noAutofit/>
          </a:bodyPr>
          <a:lstStyle/>
          <a:p>
            <a:pPr algn="l"/>
            <a:r>
              <a:rPr sz="800" b="0">
                <a:solidFill>
                  <a:srgbClr val="65BE75"/>
                </a:solidFill>
                <a:latin typeface="Arial"/>
                <a:ea typeface="Microsoft YaHei"/>
              </a:rPr>
              <a:t>Fumagalli 2025 CIRCHF</a:t>
            </a:r>
          </a:p>
        </p:txBody>
      </p:sp>
      <p:sp>
        <p:nvSpPr>
          <p:cNvPr id="40" name="TextBox 39"/>
          <p:cNvSpPr txBox="1"/>
          <p:nvPr/>
        </p:nvSpPr>
        <p:spPr>
          <a:xfrm>
            <a:off x="850900" y="3829050"/>
            <a:ext cx="1244600" cy="158750"/>
          </a:xfrm>
          <a:prstGeom prst="rect">
            <a:avLst/>
          </a:prstGeom>
          <a:noFill/>
        </p:spPr>
        <p:txBody>
          <a:bodyPr wrap="none" lIns="0" tIns="0" rIns="0" bIns="0" anchor="ctr">
            <a:noAutofit/>
          </a:bodyPr>
          <a:lstStyle/>
          <a:p>
            <a:pPr algn="l"/>
            <a:r>
              <a:rPr sz="1100" b="0">
                <a:solidFill>
                  <a:srgbClr val="605F5F"/>
                </a:solidFill>
                <a:latin typeface="Arial"/>
                <a:ea typeface="Microsoft YaHei"/>
              </a:rPr>
              <a:t>(95% Cl 1.95</a:t>
            </a:r>
            <a:r>
              <a:rPr sz="1100" b="0">
                <a:solidFill>
                  <a:srgbClr val="8B8D8D"/>
                </a:solidFill>
                <a:latin typeface="Arial"/>
                <a:ea typeface="Microsoft YaHei"/>
              </a:rPr>
              <a:t>–</a:t>
            </a:r>
            <a:r>
              <a:rPr sz="1100" b="0">
                <a:solidFill>
                  <a:srgbClr val="636563"/>
                </a:solidFill>
                <a:latin typeface="Arial"/>
                <a:ea typeface="Microsoft YaHei"/>
              </a:rPr>
              <a:t>7.71)</a:t>
            </a:r>
          </a:p>
        </p:txBody>
      </p:sp>
      <p:sp>
        <p:nvSpPr>
          <p:cNvPr id="41" name="TextBox 40"/>
          <p:cNvSpPr txBox="1"/>
          <p:nvPr/>
        </p:nvSpPr>
        <p:spPr>
          <a:xfrm>
            <a:off x="9302750" y="3949700"/>
            <a:ext cx="1111250" cy="127000"/>
          </a:xfrm>
          <a:prstGeom prst="rect">
            <a:avLst/>
          </a:prstGeom>
          <a:noFill/>
        </p:spPr>
        <p:txBody>
          <a:bodyPr wrap="none" lIns="0" tIns="0" rIns="0" bIns="0" anchor="ctr">
            <a:noAutofit/>
          </a:bodyPr>
          <a:lstStyle/>
          <a:p>
            <a:pPr algn="l"/>
            <a:r>
              <a:rPr sz="800" b="0">
                <a:solidFill>
                  <a:srgbClr val="69BF77"/>
                </a:solidFill>
                <a:latin typeface="Arial"/>
                <a:ea typeface="Microsoft YaHei"/>
              </a:rPr>
              <a:t>Fumagalli 2025 CIRCHF</a:t>
            </a:r>
          </a:p>
        </p:txBody>
      </p:sp>
      <p:sp>
        <p:nvSpPr>
          <p:cNvPr id="42" name="TextBox 41"/>
          <p:cNvSpPr txBox="1"/>
          <p:nvPr/>
        </p:nvSpPr>
        <p:spPr>
          <a:xfrm>
            <a:off x="844550" y="4064000"/>
            <a:ext cx="3321050" cy="323850"/>
          </a:xfrm>
          <a:prstGeom prst="rect">
            <a:avLst/>
          </a:prstGeom>
          <a:noFill/>
        </p:spPr>
        <p:txBody>
          <a:bodyPr wrap="none" lIns="0" tIns="0" rIns="0" bIns="0" anchor="ctr">
            <a:noAutofit/>
          </a:bodyPr>
          <a:lstStyle/>
          <a:p>
            <a:pPr algn="l">
              <a:lnSpc>
                <a:spcPts val="1600"/>
              </a:lnSpc>
              <a:spcBef>
                <a:spcPts val="0"/>
              </a:spcBef>
              <a:spcAft>
                <a:spcPts val="0"/>
              </a:spcAft>
            </a:pPr>
            <a:r>
              <a:rPr sz="1050" b="0">
                <a:solidFill>
                  <a:srgbClr val="4B4B4C"/>
                </a:solidFill>
                <a:latin typeface="Arial"/>
                <a:ea typeface="Microsoft YaHei"/>
              </a:rPr>
              <a:t>GRADE</a:t>
            </a:r>
            <a:r>
              <a:rPr sz="1050" b="0">
                <a:solidFill>
                  <a:srgbClr val="5B5B5B"/>
                </a:solidFill>
                <a:latin typeface="Arial"/>
                <a:ea typeface="Microsoft YaHei"/>
              </a:rPr>
              <a:t> certainty of evidence</a:t>
            </a:r>
            <a:r>
              <a:rPr sz="1050" b="0">
                <a:solidFill>
                  <a:srgbClr val="5F6160"/>
                </a:solidFill>
                <a:latin typeface="Arial"/>
                <a:ea typeface="Microsoft YaHei"/>
              </a:rPr>
              <a:t>: moderate </a:t>
            </a:r>
            <a:r>
              <a:rPr sz="1050" b="0">
                <a:solidFill>
                  <a:srgbClr val="525152"/>
                </a:solidFill>
                <a:latin typeface="Arial"/>
                <a:ea typeface="Microsoft YaHei"/>
              </a:rPr>
              <a:t>for</a:t>
            </a:r>
            <a:r>
              <a:rPr sz="1050" b="0">
                <a:solidFill>
                  <a:srgbClr val="5B5B5C"/>
                </a:solidFill>
                <a:latin typeface="Arial"/>
                <a:ea typeface="Microsoft YaHei"/>
              </a:rPr>
              <a:t> all pooled</a:t>
            </a:r>
          </a:p>
          <a:p>
            <a:pPr algn="l">
              <a:lnSpc>
                <a:spcPts val="1600"/>
              </a:lnSpc>
              <a:spcBef>
                <a:spcPts val="0"/>
              </a:spcBef>
              <a:spcAft>
                <a:spcPts val="0"/>
              </a:spcAft>
            </a:pPr>
            <a:r>
              <a:rPr sz="1050" b="0">
                <a:solidFill>
                  <a:srgbClr val="525252"/>
                </a:solidFill>
                <a:latin typeface="Arial"/>
                <a:ea typeface="Microsoft YaHei"/>
              </a:rPr>
              <a:t>mortality outcomes</a:t>
            </a:r>
          </a:p>
        </p:txBody>
      </p:sp>
      <p:sp>
        <p:nvSpPr>
          <p:cNvPr id="43" name="TextBox 42"/>
          <p:cNvSpPr txBox="1"/>
          <p:nvPr/>
        </p:nvSpPr>
        <p:spPr>
          <a:xfrm>
            <a:off x="6235700" y="4178300"/>
            <a:ext cx="1136650" cy="127000"/>
          </a:xfrm>
          <a:prstGeom prst="rect">
            <a:avLst/>
          </a:prstGeom>
          <a:noFill/>
        </p:spPr>
        <p:txBody>
          <a:bodyPr wrap="none" lIns="0" tIns="0" rIns="0" bIns="0" anchor="ctr">
            <a:noAutofit/>
          </a:bodyPr>
          <a:lstStyle/>
          <a:p>
            <a:pPr algn="l"/>
            <a:r>
              <a:rPr sz="800" b="0">
                <a:solidFill>
                  <a:srgbClr val="70BF7F"/>
                </a:solidFill>
                <a:latin typeface="Arial"/>
                <a:ea typeface="Microsoft YaHei"/>
              </a:rPr>
              <a:t>Fumagalli</a:t>
            </a:r>
            <a:r>
              <a:rPr sz="800" b="0">
                <a:solidFill>
                  <a:srgbClr val="64BB73"/>
                </a:solidFill>
                <a:latin typeface="Arial"/>
                <a:ea typeface="Microsoft YaHei"/>
              </a:rPr>
              <a:t> 2025 CIRCHF</a:t>
            </a:r>
          </a:p>
        </p:txBody>
      </p:sp>
      <p:sp>
        <p:nvSpPr>
          <p:cNvPr id="44" name="TextBox 43"/>
          <p:cNvSpPr txBox="1"/>
          <p:nvPr/>
        </p:nvSpPr>
        <p:spPr>
          <a:xfrm>
            <a:off x="11518900" y="4222750"/>
            <a:ext cx="196850" cy="107950"/>
          </a:xfrm>
          <a:prstGeom prst="rect">
            <a:avLst/>
          </a:prstGeom>
          <a:noFill/>
        </p:spPr>
        <p:txBody>
          <a:bodyPr wrap="none" lIns="0" tIns="0" rIns="0" bIns="0" anchor="ctr">
            <a:noAutofit/>
          </a:bodyPr>
          <a:lstStyle/>
          <a:p>
            <a:pPr algn="l"/>
            <a:r>
              <a:rPr sz="900" b="1">
                <a:solidFill>
                  <a:srgbClr val="5B5E5D"/>
                </a:solidFill>
                <a:latin typeface="Arial"/>
                <a:ea typeface="Microsoft YaHei"/>
              </a:rPr>
              <a:t>600</a:t>
            </a:r>
          </a:p>
        </p:txBody>
      </p:sp>
      <p:sp>
        <p:nvSpPr>
          <p:cNvPr id="45" name="TextBox 44"/>
          <p:cNvSpPr txBox="1"/>
          <p:nvPr/>
        </p:nvSpPr>
        <p:spPr>
          <a:xfrm>
            <a:off x="6197600" y="4349750"/>
            <a:ext cx="1168400" cy="127000"/>
          </a:xfrm>
          <a:prstGeom prst="rect">
            <a:avLst/>
          </a:prstGeom>
          <a:noFill/>
        </p:spPr>
        <p:txBody>
          <a:bodyPr wrap="none" lIns="0" tIns="0" rIns="0" bIns="0" anchor="ctr">
            <a:noAutofit/>
          </a:bodyPr>
          <a:lstStyle/>
          <a:p>
            <a:pPr algn="l"/>
            <a:r>
              <a:rPr sz="850" b="0">
                <a:solidFill>
                  <a:srgbClr val="DD7672"/>
                </a:solidFill>
                <a:latin typeface="Arial"/>
                <a:ea typeface="Microsoft YaHei"/>
              </a:rPr>
              <a:t>Fumagalli 2025 JACCAO</a:t>
            </a:r>
          </a:p>
        </p:txBody>
      </p:sp>
      <p:sp>
        <p:nvSpPr>
          <p:cNvPr id="46" name="TextBox 45"/>
          <p:cNvSpPr txBox="1"/>
          <p:nvPr/>
        </p:nvSpPr>
        <p:spPr>
          <a:xfrm>
            <a:off x="692150" y="4673600"/>
            <a:ext cx="3803650" cy="361950"/>
          </a:xfrm>
          <a:prstGeom prst="rect">
            <a:avLst/>
          </a:prstGeom>
          <a:noFill/>
        </p:spPr>
        <p:txBody>
          <a:bodyPr wrap="none" lIns="0" tIns="0" rIns="0" bIns="0" anchor="ctr">
            <a:noAutofit/>
          </a:bodyPr>
          <a:lstStyle/>
          <a:p>
            <a:pPr algn="l">
              <a:lnSpc>
                <a:spcPts val="1800"/>
              </a:lnSpc>
              <a:spcBef>
                <a:spcPts val="0"/>
              </a:spcBef>
              <a:spcAft>
                <a:spcPts val="0"/>
              </a:spcAft>
            </a:pPr>
            <a:r>
              <a:rPr sz="1050" b="1">
                <a:solidFill>
                  <a:srgbClr val="A71D1D"/>
                </a:solidFill>
                <a:latin typeface="Arial"/>
                <a:ea typeface="Microsoft YaHei"/>
              </a:rPr>
              <a:t>Key</a:t>
            </a:r>
            <a:r>
              <a:rPr sz="1050" b="0">
                <a:solidFill>
                  <a:srgbClr val="904B4B"/>
                </a:solidFill>
                <a:latin typeface="Arial"/>
                <a:ea typeface="Microsoft YaHei"/>
              </a:rPr>
              <a:t> </a:t>
            </a:r>
            <a:r>
              <a:rPr sz="1050" b="1">
                <a:solidFill>
                  <a:srgbClr val="AA3433"/>
                </a:solidFill>
                <a:latin typeface="Arial"/>
                <a:ea typeface="Microsoft YaHei"/>
              </a:rPr>
              <a:t>finding: </a:t>
            </a:r>
            <a:r>
              <a:rPr sz="1050" b="0">
                <a:solidFill>
                  <a:srgbClr val="454545"/>
                </a:solidFill>
                <a:latin typeface="Arial"/>
                <a:ea typeface="Microsoft YaHei"/>
              </a:rPr>
              <a:t>No</a:t>
            </a:r>
            <a:r>
              <a:rPr sz="1050" b="0">
                <a:solidFill>
                  <a:srgbClr val="904B4B"/>
                </a:solidFill>
                <a:latin typeface="Arial"/>
                <a:ea typeface="Microsoft YaHei"/>
              </a:rPr>
              <a:t> </a:t>
            </a:r>
            <a:r>
              <a:rPr sz="1050" b="0">
                <a:solidFill>
                  <a:srgbClr val="555353"/>
                </a:solidFill>
                <a:latin typeface="Arial"/>
                <a:ea typeface="Microsoft YaHei"/>
              </a:rPr>
              <a:t>obvious visual</a:t>
            </a:r>
            <a:r>
              <a:rPr sz="1050" b="0">
                <a:solidFill>
                  <a:srgbClr val="904B4B"/>
                </a:solidFill>
                <a:latin typeface="Arial"/>
                <a:ea typeface="Microsoft YaHei"/>
              </a:rPr>
              <a:t> </a:t>
            </a:r>
            <a:r>
              <a:rPr sz="1050" b="0">
                <a:solidFill>
                  <a:srgbClr val="5A5A59"/>
                </a:solidFill>
                <a:latin typeface="Arial"/>
                <a:ea typeface="Microsoft YaHei"/>
              </a:rPr>
              <a:t>correlation between frailty</a:t>
            </a:r>
          </a:p>
          <a:p>
            <a:pPr algn="l">
              <a:lnSpc>
                <a:spcPts val="1800"/>
              </a:lnSpc>
              <a:spcBef>
                <a:spcPts val="0"/>
              </a:spcBef>
              <a:spcAft>
                <a:spcPts val="0"/>
              </a:spcAft>
            </a:pPr>
            <a:r>
              <a:rPr sz="1050" b="0">
                <a:solidFill>
                  <a:srgbClr val="505050"/>
                </a:solidFill>
                <a:latin typeface="Arial"/>
                <a:ea typeface="Microsoft YaHei"/>
              </a:rPr>
              <a:t>tool</a:t>
            </a:r>
            <a:r>
              <a:rPr sz="1050" b="0">
                <a:solidFill>
                  <a:srgbClr val="565756"/>
                </a:solidFill>
                <a:latin typeface="Arial"/>
                <a:ea typeface="Microsoft YaHei"/>
              </a:rPr>
              <a:t> used and </a:t>
            </a:r>
            <a:r>
              <a:rPr sz="1050" b="0">
                <a:solidFill>
                  <a:srgbClr val="555555"/>
                </a:solidFill>
                <a:latin typeface="Arial"/>
                <a:ea typeface="Microsoft YaHei"/>
              </a:rPr>
              <a:t>mortality risk, even after accounting for</a:t>
            </a:r>
          </a:p>
        </p:txBody>
      </p:sp>
      <p:sp>
        <p:nvSpPr>
          <p:cNvPr id="47" name="TextBox 46"/>
          <p:cNvSpPr txBox="1"/>
          <p:nvPr/>
        </p:nvSpPr>
        <p:spPr>
          <a:xfrm>
            <a:off x="11512550" y="4895850"/>
            <a:ext cx="196850" cy="114300"/>
          </a:xfrm>
          <a:prstGeom prst="rect">
            <a:avLst/>
          </a:prstGeom>
          <a:noFill/>
        </p:spPr>
        <p:txBody>
          <a:bodyPr wrap="none" lIns="0" tIns="0" rIns="0" bIns="0" anchor="ctr">
            <a:noAutofit/>
          </a:bodyPr>
          <a:lstStyle/>
          <a:p>
            <a:pPr algn="l"/>
            <a:r>
              <a:rPr sz="900" b="1">
                <a:solidFill>
                  <a:srgbClr val="67686A"/>
                </a:solidFill>
                <a:latin typeface="Arial"/>
                <a:ea typeface="Microsoft YaHei"/>
              </a:rPr>
              <a:t>800</a:t>
            </a:r>
          </a:p>
        </p:txBody>
      </p:sp>
      <p:sp>
        <p:nvSpPr>
          <p:cNvPr id="48" name="TextBox 47"/>
          <p:cNvSpPr txBox="1"/>
          <p:nvPr/>
        </p:nvSpPr>
        <p:spPr>
          <a:xfrm>
            <a:off x="692150" y="5124450"/>
            <a:ext cx="1054100" cy="127000"/>
          </a:xfrm>
          <a:prstGeom prst="rect">
            <a:avLst/>
          </a:prstGeom>
          <a:noFill/>
        </p:spPr>
        <p:txBody>
          <a:bodyPr wrap="none" lIns="0" tIns="0" rIns="0" bIns="0" anchor="ctr">
            <a:noAutofit/>
          </a:bodyPr>
          <a:lstStyle/>
          <a:p>
            <a:pPr algn="l"/>
            <a:r>
              <a:rPr sz="1050" b="1">
                <a:solidFill>
                  <a:srgbClr val="585656"/>
                </a:solidFill>
                <a:latin typeface="Arial"/>
                <a:ea typeface="Microsoft YaHei"/>
              </a:rPr>
              <a:t>treatment</a:t>
            </a:r>
            <a:r>
              <a:rPr sz="1050" b="1">
                <a:solidFill>
                  <a:srgbClr val="5C5B5C"/>
                </a:solidFill>
                <a:latin typeface="Arial"/>
                <a:ea typeface="Microsoft YaHei"/>
              </a:rPr>
              <a:t> </a:t>
            </a:r>
            <a:r>
              <a:rPr sz="1050" b="1">
                <a:solidFill>
                  <a:srgbClr val="5B5A5B"/>
                </a:solidFill>
                <a:latin typeface="Arial"/>
                <a:ea typeface="Microsoft YaHei"/>
              </a:rPr>
              <a:t>status</a:t>
            </a:r>
          </a:p>
        </p:txBody>
      </p:sp>
      <p:sp>
        <p:nvSpPr>
          <p:cNvPr id="49" name="TextBox 48"/>
          <p:cNvSpPr txBox="1"/>
          <p:nvPr/>
        </p:nvSpPr>
        <p:spPr>
          <a:xfrm>
            <a:off x="8769350" y="5130800"/>
            <a:ext cx="539750" cy="107950"/>
          </a:xfrm>
          <a:prstGeom prst="rect">
            <a:avLst/>
          </a:prstGeom>
          <a:noFill/>
        </p:spPr>
        <p:txBody>
          <a:bodyPr wrap="none" lIns="0" tIns="0" rIns="0" bIns="0" anchor="ctr">
            <a:noAutofit/>
          </a:bodyPr>
          <a:lstStyle/>
          <a:p>
            <a:pPr algn="l"/>
            <a:r>
              <a:rPr sz="750" b="1">
                <a:solidFill>
                  <a:srgbClr val="DB6F6A"/>
                </a:solidFill>
                <a:latin typeface="Arial"/>
                <a:ea typeface="Microsoft YaHei"/>
              </a:rPr>
              <a:t>Milani 2025</a:t>
            </a:r>
          </a:p>
        </p:txBody>
      </p:sp>
      <p:sp>
        <p:nvSpPr>
          <p:cNvPr id="50" name="TextBox 49"/>
          <p:cNvSpPr txBox="1"/>
          <p:nvPr/>
        </p:nvSpPr>
        <p:spPr>
          <a:xfrm>
            <a:off x="692150" y="5524500"/>
            <a:ext cx="3937000" cy="603250"/>
          </a:xfrm>
          <a:prstGeom prst="rect">
            <a:avLst/>
          </a:prstGeom>
          <a:noFill/>
        </p:spPr>
        <p:txBody>
          <a:bodyPr wrap="none" lIns="0" tIns="0" rIns="0" bIns="0" anchor="ctr">
            <a:noAutofit/>
          </a:bodyPr>
          <a:lstStyle/>
          <a:p>
            <a:pPr algn="l">
              <a:lnSpc>
                <a:spcPts val="1800"/>
              </a:lnSpc>
              <a:spcBef>
                <a:spcPts val="0"/>
              </a:spcBef>
              <a:spcAft>
                <a:spcPts val="0"/>
              </a:spcAft>
            </a:pPr>
            <a:r>
              <a:rPr sz="1050" b="0">
                <a:solidFill>
                  <a:srgbClr val="A92524"/>
                </a:solidFill>
                <a:latin typeface="Arial"/>
                <a:ea typeface="Microsoft YaHei"/>
              </a:rPr>
              <a:t>Interpretation: </a:t>
            </a:r>
            <a:r>
              <a:rPr sz="1050" b="0">
                <a:solidFill>
                  <a:srgbClr val="8E5A59"/>
                </a:solidFill>
                <a:latin typeface="Arial"/>
                <a:ea typeface="Microsoft YaHei"/>
              </a:rPr>
              <a:t>The</a:t>
            </a:r>
            <a:r>
              <a:rPr sz="1050" b="0">
                <a:solidFill>
                  <a:srgbClr val="474746"/>
                </a:solidFill>
                <a:latin typeface="Arial"/>
                <a:ea typeface="Microsoft YaHei"/>
              </a:rPr>
              <a:t> </a:t>
            </a:r>
            <a:r>
              <a:rPr sz="1050" b="0">
                <a:solidFill>
                  <a:srgbClr val="595A59"/>
                </a:solidFill>
                <a:latin typeface="Arial"/>
                <a:ea typeface="Microsoft YaHei"/>
              </a:rPr>
              <a:t>prognostic signal </a:t>
            </a:r>
            <a:r>
              <a:rPr sz="1050" b="0">
                <a:solidFill>
                  <a:srgbClr val="3F3F3F"/>
                </a:solidFill>
                <a:latin typeface="Arial"/>
                <a:ea typeface="Microsoft YaHei"/>
              </a:rPr>
              <a:t>of</a:t>
            </a:r>
            <a:r>
              <a:rPr sz="1050" b="0">
                <a:solidFill>
                  <a:srgbClr val="7A7B7A"/>
                </a:solidFill>
                <a:latin typeface="Arial"/>
                <a:ea typeface="Microsoft YaHei"/>
              </a:rPr>
              <a:t> </a:t>
            </a:r>
            <a:r>
              <a:rPr sz="1050" b="0">
                <a:solidFill>
                  <a:srgbClr val="574B4B"/>
                </a:solidFill>
                <a:latin typeface="Arial"/>
                <a:ea typeface="Microsoft YaHei"/>
              </a:rPr>
              <a:t>frailty is</a:t>
            </a:r>
            <a:r>
              <a:rPr sz="1050" b="0">
                <a:solidFill>
                  <a:srgbClr val="656765"/>
                </a:solidFill>
                <a:latin typeface="Arial"/>
                <a:ea typeface="Microsoft YaHei"/>
              </a:rPr>
              <a:t> </a:t>
            </a:r>
            <a:r>
              <a:rPr sz="1050" b="0">
                <a:solidFill>
                  <a:srgbClr val="636363"/>
                </a:solidFill>
                <a:latin typeface="Arial"/>
                <a:ea typeface="Microsoft YaHei"/>
              </a:rPr>
              <a:t>robust and</a:t>
            </a:r>
          </a:p>
          <a:p>
            <a:pPr algn="l">
              <a:lnSpc>
                <a:spcPts val="1800"/>
              </a:lnSpc>
              <a:spcBef>
                <a:spcPts val="0"/>
              </a:spcBef>
              <a:spcAft>
                <a:spcPts val="0"/>
              </a:spcAft>
            </a:pPr>
            <a:r>
              <a:rPr sz="1050" b="0">
                <a:solidFill>
                  <a:srgbClr val="474847"/>
                </a:solidFill>
                <a:latin typeface="Arial"/>
                <a:ea typeface="Microsoft YaHei"/>
              </a:rPr>
              <a:t>generalizable</a:t>
            </a:r>
            <a:r>
              <a:rPr sz="1050" b="0">
                <a:solidFill>
                  <a:srgbClr val="767575"/>
                </a:solidFill>
                <a:latin typeface="Arial"/>
                <a:ea typeface="Microsoft YaHei"/>
              </a:rPr>
              <a:t> </a:t>
            </a:r>
            <a:r>
              <a:rPr sz="1050" b="0">
                <a:solidFill>
                  <a:srgbClr val="4E4E4F"/>
                </a:solidFill>
                <a:latin typeface="Arial"/>
                <a:ea typeface="Microsoft YaHei"/>
              </a:rPr>
              <a:t>across different measurement </a:t>
            </a:r>
            <a:r>
              <a:rPr sz="1050" b="0">
                <a:solidFill>
                  <a:srgbClr val="565556"/>
                </a:solidFill>
                <a:latin typeface="Arial"/>
                <a:ea typeface="Microsoft YaHei"/>
              </a:rPr>
              <a:t>instruments, </a:t>
            </a:r>
            <a:r>
              <a:rPr sz="1050" b="0">
                <a:solidFill>
                  <a:srgbClr val="4D4E4E"/>
                </a:solidFill>
                <a:latin typeface="Arial"/>
                <a:ea typeface="Microsoft YaHei"/>
              </a:rPr>
              <a:t>not</a:t>
            </a:r>
          </a:p>
          <a:p>
            <a:pPr algn="l">
              <a:lnSpc>
                <a:spcPts val="1800"/>
              </a:lnSpc>
              <a:spcBef>
                <a:spcPts val="0"/>
              </a:spcBef>
              <a:spcAft>
                <a:spcPts val="0"/>
              </a:spcAft>
            </a:pPr>
            <a:r>
              <a:rPr sz="1050" b="0">
                <a:solidFill>
                  <a:srgbClr val="4A4B4B"/>
                </a:solidFill>
                <a:latin typeface="Arial"/>
                <a:ea typeface="Microsoft YaHei"/>
              </a:rPr>
              <a:t>an</a:t>
            </a:r>
            <a:r>
              <a:rPr sz="1050" b="0">
                <a:solidFill>
                  <a:srgbClr val="323234"/>
                </a:solidFill>
                <a:latin typeface="Arial"/>
                <a:ea typeface="Microsoft YaHei"/>
              </a:rPr>
              <a:t> </a:t>
            </a:r>
            <a:r>
              <a:rPr sz="1050" b="0">
                <a:solidFill>
                  <a:srgbClr val="535153"/>
                </a:solidFill>
                <a:latin typeface="Arial"/>
                <a:ea typeface="Microsoft YaHei"/>
              </a:rPr>
              <a:t>artifact of any single</a:t>
            </a:r>
            <a:r>
              <a:rPr sz="1050" b="0">
                <a:solidFill>
                  <a:srgbClr val="89898D"/>
                </a:solidFill>
                <a:latin typeface="Arial"/>
                <a:ea typeface="Microsoft YaHei"/>
              </a:rPr>
              <a:t> </a:t>
            </a:r>
            <a:r>
              <a:rPr sz="1050" b="0">
                <a:solidFill>
                  <a:srgbClr val="4E4C4E"/>
                </a:solidFill>
                <a:latin typeface="Arial"/>
                <a:ea typeface="Microsoft YaHei"/>
              </a:rPr>
              <a:t>tool</a:t>
            </a:r>
          </a:p>
        </p:txBody>
      </p:sp>
      <p:sp>
        <p:nvSpPr>
          <p:cNvPr id="51" name="TextBox 50"/>
          <p:cNvSpPr txBox="1"/>
          <p:nvPr/>
        </p:nvSpPr>
        <p:spPr>
          <a:xfrm>
            <a:off x="5499100" y="5562600"/>
            <a:ext cx="901700" cy="114300"/>
          </a:xfrm>
          <a:prstGeom prst="rect">
            <a:avLst/>
          </a:prstGeom>
          <a:noFill/>
        </p:spPr>
        <p:txBody>
          <a:bodyPr wrap="none" lIns="0" tIns="0" rIns="0" bIns="0" anchor="ctr">
            <a:noAutofit/>
          </a:bodyPr>
          <a:lstStyle/>
          <a:p>
            <a:pPr algn="l"/>
            <a:r>
              <a:rPr sz="650" b="0">
                <a:solidFill>
                  <a:srgbClr val="939392"/>
                </a:solidFill>
                <a:latin typeface="Arial"/>
                <a:ea typeface="Microsoft YaHei"/>
              </a:rPr>
              <a:t>Clinical </a:t>
            </a:r>
            <a:r>
              <a:rPr sz="650" b="0">
                <a:solidFill>
                  <a:srgbClr val="979596"/>
                </a:solidFill>
                <a:latin typeface="Arial"/>
                <a:ea typeface="Microsoft YaHei"/>
              </a:rPr>
              <a:t>frailty</a:t>
            </a:r>
            <a:r>
              <a:rPr sz="650" b="0">
                <a:solidFill>
                  <a:srgbClr val="89898A"/>
                </a:solidFill>
                <a:latin typeface="Arial"/>
                <a:ea typeface="Microsoft YaHei"/>
              </a:rPr>
              <a:t> scale</a:t>
            </a:r>
          </a:p>
        </p:txBody>
      </p:sp>
      <p:sp>
        <p:nvSpPr>
          <p:cNvPr id="52" name="TextBox 51"/>
          <p:cNvSpPr txBox="1"/>
          <p:nvPr/>
        </p:nvSpPr>
        <p:spPr>
          <a:xfrm>
            <a:off x="6553200" y="5562600"/>
            <a:ext cx="1123950" cy="114300"/>
          </a:xfrm>
          <a:prstGeom prst="rect">
            <a:avLst/>
          </a:prstGeom>
          <a:noFill/>
        </p:spPr>
        <p:txBody>
          <a:bodyPr wrap="none" lIns="0" tIns="0" rIns="0" bIns="0" anchor="ctr">
            <a:noAutofit/>
          </a:bodyPr>
          <a:lstStyle/>
          <a:p>
            <a:pPr algn="l"/>
            <a:r>
              <a:rPr sz="750" b="1">
                <a:solidFill>
                  <a:srgbClr val="908F90"/>
                </a:solidFill>
                <a:latin typeface="Arial"/>
                <a:ea typeface="Microsoft YaHei"/>
              </a:rPr>
              <a:t>Cumulative deficit</a:t>
            </a:r>
            <a:r>
              <a:rPr sz="750" b="1">
                <a:solidFill>
                  <a:srgbClr val="848384"/>
                </a:solidFill>
                <a:latin typeface="Arial"/>
                <a:ea typeface="Microsoft YaHei"/>
              </a:rPr>
              <a:t> model</a:t>
            </a:r>
          </a:p>
        </p:txBody>
      </p:sp>
      <p:sp>
        <p:nvSpPr>
          <p:cNvPr id="53" name="TextBox 52"/>
          <p:cNvSpPr txBox="1"/>
          <p:nvPr/>
        </p:nvSpPr>
        <p:spPr>
          <a:xfrm>
            <a:off x="8337550" y="5562600"/>
            <a:ext cx="323850" cy="114300"/>
          </a:xfrm>
          <a:prstGeom prst="rect">
            <a:avLst/>
          </a:prstGeom>
          <a:noFill/>
        </p:spPr>
        <p:txBody>
          <a:bodyPr wrap="none" lIns="0" tIns="0" rIns="0" bIns="0" anchor="ctr">
            <a:noAutofit/>
          </a:bodyPr>
          <a:lstStyle/>
          <a:p>
            <a:pPr algn="l"/>
            <a:r>
              <a:rPr sz="1000" b="1">
                <a:solidFill>
                  <a:srgbClr val="98999A"/>
                </a:solidFill>
                <a:latin typeface="Arial"/>
                <a:ea typeface="Microsoft YaHei"/>
              </a:rPr>
              <a:t>ECOG</a:t>
            </a:r>
          </a:p>
        </p:txBody>
      </p:sp>
      <p:sp>
        <p:nvSpPr>
          <p:cNvPr id="54" name="TextBox 53"/>
          <p:cNvSpPr txBox="1"/>
          <p:nvPr/>
        </p:nvSpPr>
        <p:spPr>
          <a:xfrm>
            <a:off x="9175750" y="5568950"/>
            <a:ext cx="1200150" cy="127000"/>
          </a:xfrm>
          <a:prstGeom prst="rect">
            <a:avLst/>
          </a:prstGeom>
          <a:noFill/>
        </p:spPr>
        <p:txBody>
          <a:bodyPr wrap="none" lIns="0" tIns="0" rIns="0" bIns="0" anchor="ctr">
            <a:noAutofit/>
          </a:bodyPr>
          <a:lstStyle/>
          <a:p>
            <a:pPr algn="l"/>
            <a:r>
              <a:rPr sz="750" b="0">
                <a:solidFill>
                  <a:srgbClr val="8F8E8F"/>
                </a:solidFill>
                <a:latin typeface="Arial"/>
                <a:ea typeface="Microsoft YaHei"/>
              </a:rPr>
              <a:t>Physical </a:t>
            </a:r>
            <a:r>
              <a:rPr sz="750" b="0">
                <a:solidFill>
                  <a:srgbClr val="909091"/>
                </a:solidFill>
                <a:latin typeface="Arial"/>
                <a:ea typeface="Microsoft YaHei"/>
              </a:rPr>
              <a:t>Frailty </a:t>
            </a:r>
            <a:r>
              <a:rPr sz="750" b="0">
                <a:solidFill>
                  <a:srgbClr val="939394"/>
                </a:solidFill>
                <a:latin typeface="Arial"/>
                <a:ea typeface="Microsoft YaHei"/>
              </a:rPr>
              <a:t>Phenotype</a:t>
            </a:r>
          </a:p>
        </p:txBody>
      </p:sp>
      <p:sp>
        <p:nvSpPr>
          <p:cNvPr id="55" name="TextBox 54"/>
          <p:cNvSpPr txBox="1"/>
          <p:nvPr/>
        </p:nvSpPr>
        <p:spPr>
          <a:xfrm>
            <a:off x="5137150" y="5734050"/>
            <a:ext cx="5200650" cy="381000"/>
          </a:xfrm>
          <a:prstGeom prst="rect">
            <a:avLst/>
          </a:prstGeom>
          <a:noFill/>
        </p:spPr>
        <p:txBody>
          <a:bodyPr wrap="none" lIns="0" tIns="0" rIns="0" bIns="0" anchor="ctr">
            <a:noAutofit/>
          </a:bodyPr>
          <a:lstStyle/>
          <a:p>
            <a:pPr algn="l">
              <a:lnSpc>
                <a:spcPts val="1900"/>
              </a:lnSpc>
              <a:spcBef>
                <a:spcPts val="0"/>
              </a:spcBef>
              <a:spcAft>
                <a:spcPts val="0"/>
              </a:spcAft>
            </a:pPr>
            <a:r>
              <a:rPr sz="800" b="0">
                <a:solidFill>
                  <a:srgbClr val="5E6260"/>
                </a:solidFill>
                <a:latin typeface="Arial"/>
                <a:ea typeface="Microsoft YaHei"/>
              </a:rPr>
              <a:t>Frailty</a:t>
            </a:r>
            <a:r>
              <a:rPr sz="800" b="0">
                <a:solidFill>
                  <a:srgbClr val="5E5E5E"/>
                </a:solidFill>
                <a:latin typeface="Arial"/>
                <a:ea typeface="Microsoft YaHei"/>
              </a:rPr>
              <a:t> Assessment </a:t>
            </a:r>
            <a:r>
              <a:rPr sz="800" b="0">
                <a:solidFill>
                  <a:srgbClr val="565656"/>
                </a:solidFill>
                <a:latin typeface="Arial"/>
                <a:ea typeface="Microsoft YaHei"/>
              </a:rPr>
              <a:t>Tools</a:t>
            </a:r>
          </a:p>
          <a:p>
            <a:pPr algn="l">
              <a:lnSpc>
                <a:spcPts val="1900"/>
              </a:lnSpc>
              <a:spcBef>
                <a:spcPts val="0"/>
              </a:spcBef>
              <a:spcAft>
                <a:spcPts val="0"/>
              </a:spcAft>
            </a:pPr>
            <a:r>
              <a:rPr sz="800" b="0">
                <a:solidFill>
                  <a:srgbClr val="B23831"/>
                </a:solidFill>
                <a:latin typeface="Arial"/>
                <a:ea typeface="Microsoft YaHei"/>
              </a:rPr>
              <a:t>Fig</a:t>
            </a:r>
            <a:r>
              <a:rPr sz="800" b="0">
                <a:solidFill>
                  <a:srgbClr val="B34445"/>
                </a:solidFill>
                <a:latin typeface="Arial"/>
                <a:ea typeface="Microsoft YaHei"/>
              </a:rPr>
              <a:t>.</a:t>
            </a:r>
            <a:r>
              <a:rPr sz="800" b="0">
                <a:solidFill>
                  <a:srgbClr val="695A5A"/>
                </a:solidFill>
                <a:latin typeface="Arial"/>
                <a:ea typeface="Microsoft YaHei"/>
              </a:rPr>
              <a:t> </a:t>
            </a:r>
            <a:r>
              <a:rPr sz="800" b="0">
                <a:solidFill>
                  <a:srgbClr val="B84648"/>
                </a:solidFill>
                <a:latin typeface="Arial"/>
                <a:ea typeface="Microsoft YaHei"/>
              </a:rPr>
              <a:t>3:</a:t>
            </a:r>
            <a:r>
              <a:rPr sz="800" b="0">
                <a:solidFill>
                  <a:srgbClr val="695A5A"/>
                </a:solidFill>
                <a:latin typeface="Arial"/>
                <a:ea typeface="Microsoft YaHei"/>
              </a:rPr>
              <a:t> </a:t>
            </a:r>
            <a:r>
              <a:rPr sz="800" b="0">
                <a:solidFill>
                  <a:srgbClr val="464747"/>
                </a:solidFill>
                <a:latin typeface="Arial"/>
                <a:ea typeface="Microsoft YaHei"/>
              </a:rPr>
              <a:t>Bubble</a:t>
            </a:r>
            <a:r>
              <a:rPr sz="800" b="0">
                <a:solidFill>
                  <a:srgbClr val="5D5D5E"/>
                </a:solidFill>
                <a:latin typeface="Arial"/>
                <a:ea typeface="Microsoft YaHei"/>
              </a:rPr>
              <a:t> </a:t>
            </a:r>
            <a:r>
              <a:rPr sz="800" b="0">
                <a:solidFill>
                  <a:srgbClr val="676868"/>
                </a:solidFill>
                <a:latin typeface="Arial"/>
                <a:ea typeface="Microsoft YaHei"/>
              </a:rPr>
              <a:t>plot</a:t>
            </a:r>
            <a:r>
              <a:rPr sz="800" b="0">
                <a:solidFill>
                  <a:srgbClr val="3E3E3E"/>
                </a:solidFill>
                <a:latin typeface="Arial"/>
                <a:ea typeface="Microsoft YaHei"/>
              </a:rPr>
              <a:t> </a:t>
            </a:r>
            <a:r>
              <a:rPr sz="800" b="0">
                <a:solidFill>
                  <a:srgbClr val="6C6D6C"/>
                </a:solidFill>
                <a:latin typeface="Arial"/>
                <a:ea typeface="Microsoft YaHei"/>
              </a:rPr>
              <a:t>showing</a:t>
            </a:r>
            <a:r>
              <a:rPr sz="800" b="0">
                <a:solidFill>
                  <a:srgbClr val="5F5E5D"/>
                </a:solidFill>
                <a:latin typeface="Arial"/>
                <a:ea typeface="Microsoft YaHei"/>
              </a:rPr>
              <a:t> </a:t>
            </a:r>
            <a:r>
              <a:rPr sz="800" b="0">
                <a:solidFill>
                  <a:srgbClr val="656365"/>
                </a:solidFill>
                <a:latin typeface="Arial"/>
                <a:ea typeface="Microsoft YaHei"/>
              </a:rPr>
              <a:t>mortality</a:t>
            </a:r>
            <a:r>
              <a:rPr sz="800" b="0">
                <a:solidFill>
                  <a:srgbClr val="616161"/>
                </a:solidFill>
                <a:latin typeface="Arial"/>
                <a:ea typeface="Microsoft YaHei"/>
              </a:rPr>
              <a:t> </a:t>
            </a:r>
            <a:r>
              <a:rPr sz="800" b="0">
                <a:solidFill>
                  <a:srgbClr val="6E6C6D"/>
                </a:solidFill>
                <a:latin typeface="Arial"/>
                <a:ea typeface="Microsoft YaHei"/>
              </a:rPr>
              <a:t>risk</a:t>
            </a:r>
            <a:r>
              <a:rPr sz="800" b="0">
                <a:solidFill>
                  <a:srgbClr val="303032"/>
                </a:solidFill>
                <a:latin typeface="Arial"/>
                <a:ea typeface="Microsoft YaHei"/>
              </a:rPr>
              <a:t> </a:t>
            </a:r>
            <a:r>
              <a:rPr sz="800" b="0">
                <a:solidFill>
                  <a:srgbClr val="7B7A7B"/>
                </a:solidFill>
                <a:latin typeface="Arial"/>
                <a:ea typeface="Microsoft YaHei"/>
              </a:rPr>
              <a:t>ratios</a:t>
            </a:r>
            <a:r>
              <a:rPr sz="800" b="0">
                <a:solidFill>
                  <a:srgbClr val="6D6C6E"/>
                </a:solidFill>
                <a:latin typeface="Arial"/>
                <a:ea typeface="Microsoft YaHei"/>
              </a:rPr>
              <a:t> </a:t>
            </a:r>
            <a:r>
              <a:rPr sz="800" b="0">
                <a:solidFill>
                  <a:srgbClr val="4A4B4C"/>
                </a:solidFill>
                <a:latin typeface="Arial"/>
                <a:ea typeface="Microsoft YaHei"/>
              </a:rPr>
              <a:t>plotted</a:t>
            </a:r>
            <a:r>
              <a:rPr sz="800" b="0">
                <a:solidFill>
                  <a:srgbClr val="B1AFB1"/>
                </a:solidFill>
                <a:latin typeface="Arial"/>
                <a:ea typeface="Microsoft YaHei"/>
              </a:rPr>
              <a:t> </a:t>
            </a:r>
            <a:r>
              <a:rPr sz="800" b="0">
                <a:solidFill>
                  <a:srgbClr val="5F5C5D"/>
                </a:solidFill>
                <a:latin typeface="Arial"/>
                <a:ea typeface="Microsoft YaHei"/>
              </a:rPr>
              <a:t>against</a:t>
            </a:r>
            <a:r>
              <a:rPr sz="800" b="0">
                <a:solidFill>
                  <a:srgbClr val="5E5B5D"/>
                </a:solidFill>
                <a:latin typeface="Arial"/>
                <a:ea typeface="Microsoft YaHei"/>
              </a:rPr>
              <a:t> the </a:t>
            </a:r>
            <a:r>
              <a:rPr sz="800" b="0">
                <a:solidFill>
                  <a:srgbClr val="535253"/>
                </a:solidFill>
                <a:latin typeface="Arial"/>
                <a:ea typeface="Microsoft YaHei"/>
              </a:rPr>
              <a:t>frailty</a:t>
            </a:r>
            <a:r>
              <a:rPr sz="800" b="0">
                <a:solidFill>
                  <a:srgbClr val="7F7E7F"/>
                </a:solidFill>
                <a:latin typeface="Arial"/>
                <a:ea typeface="Microsoft YaHei"/>
              </a:rPr>
              <a:t> </a:t>
            </a:r>
            <a:r>
              <a:rPr sz="800" b="0">
                <a:solidFill>
                  <a:srgbClr val="5F5F60"/>
                </a:solidFill>
                <a:latin typeface="Arial"/>
                <a:ea typeface="Microsoft YaHei"/>
              </a:rPr>
              <a:t>toolset</a:t>
            </a:r>
            <a:r>
              <a:rPr sz="800" b="0">
                <a:solidFill>
                  <a:srgbClr val="545356"/>
                </a:solidFill>
                <a:latin typeface="Arial"/>
                <a:ea typeface="Microsoft YaHei"/>
              </a:rPr>
              <a:t> </a:t>
            </a:r>
            <a:r>
              <a:rPr sz="800" b="0">
                <a:solidFill>
                  <a:srgbClr val="5F5F5F"/>
                </a:solidFill>
                <a:latin typeface="Arial"/>
                <a:ea typeface="Microsoft YaHei"/>
              </a:rPr>
              <a:t>used</a:t>
            </a:r>
            <a:r>
              <a:rPr sz="800" b="0">
                <a:solidFill>
                  <a:srgbClr val="2F322F"/>
                </a:solidFill>
                <a:latin typeface="Arial"/>
                <a:ea typeface="Microsoft YaHei"/>
              </a:rPr>
              <a:t> </a:t>
            </a:r>
            <a:r>
              <a:rPr sz="800" b="0">
                <a:solidFill>
                  <a:srgbClr val="4F4F4F"/>
                </a:solidFill>
                <a:latin typeface="Arial"/>
                <a:ea typeface="Microsoft YaHei"/>
              </a:rPr>
              <a:t>in</a:t>
            </a:r>
            <a:r>
              <a:rPr sz="800" b="0">
                <a:solidFill>
                  <a:srgbClr val="7D7D7D"/>
                </a:solidFill>
                <a:latin typeface="Arial"/>
                <a:ea typeface="Microsoft YaHei"/>
              </a:rPr>
              <a:t> each</a:t>
            </a:r>
            <a:r>
              <a:rPr sz="800" b="0">
                <a:solidFill>
                  <a:srgbClr val="737574"/>
                </a:solidFill>
                <a:latin typeface="Arial"/>
                <a:ea typeface="Microsoft YaHei"/>
              </a:rPr>
              <a:t> </a:t>
            </a:r>
            <a:r>
              <a:rPr sz="800" b="0">
                <a:solidFill>
                  <a:srgbClr val="555556"/>
                </a:solidFill>
                <a:latin typeface="Arial"/>
                <a:ea typeface="Microsoft YaHei"/>
              </a:rPr>
              <a:t>study</a:t>
            </a:r>
            <a:r>
              <a:rPr sz="800" b="0">
                <a:solidFill>
                  <a:srgbClr val="9F9E9E"/>
                </a:solidFill>
                <a:latin typeface="Arial"/>
                <a:ea typeface="Microsoft YaHei"/>
              </a:rPr>
              <a:t>,</a:t>
            </a:r>
          </a:p>
        </p:txBody>
      </p:sp>
      <p:sp>
        <p:nvSpPr>
          <p:cNvPr id="56" name="TextBox 55"/>
          <p:cNvSpPr txBox="1"/>
          <p:nvPr/>
        </p:nvSpPr>
        <p:spPr>
          <a:xfrm>
            <a:off x="5130800" y="6115050"/>
            <a:ext cx="5073650" cy="266700"/>
          </a:xfrm>
          <a:prstGeom prst="rect">
            <a:avLst/>
          </a:prstGeom>
          <a:noFill/>
        </p:spPr>
        <p:txBody>
          <a:bodyPr wrap="none" lIns="0" tIns="0" rIns="0" bIns="0" anchor="ctr">
            <a:noAutofit/>
          </a:bodyPr>
          <a:lstStyle/>
          <a:p>
            <a:pPr algn="l">
              <a:lnSpc>
                <a:spcPts val="1150"/>
              </a:lnSpc>
              <a:spcBef>
                <a:spcPts val="0"/>
              </a:spcBef>
              <a:spcAft>
                <a:spcPts val="0"/>
              </a:spcAft>
            </a:pPr>
            <a:r>
              <a:rPr sz="850" b="0">
                <a:solidFill>
                  <a:srgbClr val="696A69"/>
                </a:solidFill>
                <a:latin typeface="Arial"/>
                <a:ea typeface="Microsoft YaHei"/>
              </a:rPr>
              <a:t>stratified</a:t>
            </a:r>
            <a:r>
              <a:rPr sz="850" b="0">
                <a:solidFill>
                  <a:srgbClr val="555557"/>
                </a:solidFill>
                <a:latin typeface="Arial"/>
                <a:ea typeface="Microsoft YaHei"/>
              </a:rPr>
              <a:t> by</a:t>
            </a:r>
            <a:r>
              <a:rPr sz="850" b="0">
                <a:solidFill>
                  <a:srgbClr val="757675"/>
                </a:solidFill>
                <a:latin typeface="Arial"/>
                <a:ea typeface="Microsoft YaHei"/>
              </a:rPr>
              <a:t> </a:t>
            </a:r>
            <a:r>
              <a:rPr sz="850" b="0">
                <a:solidFill>
                  <a:srgbClr val="737474"/>
                </a:solidFill>
                <a:latin typeface="Arial"/>
                <a:ea typeface="Microsoft YaHei"/>
              </a:rPr>
              <a:t>disease-</a:t>
            </a:r>
            <a:r>
              <a:rPr sz="850" b="0">
                <a:solidFill>
                  <a:srgbClr val="696969"/>
                </a:solidFill>
                <a:latin typeface="Arial"/>
                <a:ea typeface="Microsoft YaHei"/>
              </a:rPr>
              <a:t>modifying treatment usage, with</a:t>
            </a:r>
            <a:r>
              <a:rPr sz="850" b="0">
                <a:solidFill>
                  <a:srgbClr val="B5B5B4"/>
                </a:solidFill>
                <a:latin typeface="Arial"/>
                <a:ea typeface="Microsoft YaHei"/>
              </a:rPr>
              <a:t> </a:t>
            </a:r>
            <a:r>
              <a:rPr sz="850" b="0">
                <a:solidFill>
                  <a:srgbClr val="575759"/>
                </a:solidFill>
                <a:latin typeface="Arial"/>
                <a:ea typeface="Microsoft YaHei"/>
              </a:rPr>
              <a:t>no</a:t>
            </a:r>
            <a:r>
              <a:rPr sz="850" b="0">
                <a:solidFill>
                  <a:srgbClr val="615E60"/>
                </a:solidFill>
                <a:latin typeface="Arial"/>
                <a:ea typeface="Microsoft YaHei"/>
              </a:rPr>
              <a:t> clear</a:t>
            </a:r>
            <a:r>
              <a:rPr sz="850" b="0">
                <a:solidFill>
                  <a:srgbClr val="696969"/>
                </a:solidFill>
                <a:latin typeface="Arial"/>
                <a:ea typeface="Microsoft YaHei"/>
              </a:rPr>
              <a:t> </a:t>
            </a:r>
            <a:r>
              <a:rPr sz="850" b="0">
                <a:solidFill>
                  <a:srgbClr val="575756"/>
                </a:solidFill>
                <a:latin typeface="Arial"/>
                <a:ea typeface="Microsoft YaHei"/>
              </a:rPr>
              <a:t>visual</a:t>
            </a:r>
            <a:r>
              <a:rPr sz="850" b="0">
                <a:solidFill>
                  <a:srgbClr val="7D7E7D"/>
                </a:solidFill>
                <a:latin typeface="Arial"/>
                <a:ea typeface="Microsoft YaHei"/>
              </a:rPr>
              <a:t> </a:t>
            </a:r>
            <a:r>
              <a:rPr sz="850" b="0">
                <a:solidFill>
                  <a:srgbClr val="6F6F6F"/>
                </a:solidFill>
                <a:latin typeface="Arial"/>
                <a:ea typeface="Microsoft YaHei"/>
              </a:rPr>
              <a:t>association</a:t>
            </a:r>
            <a:r>
              <a:rPr sz="850" b="0">
                <a:solidFill>
                  <a:srgbClr val="666667"/>
                </a:solidFill>
                <a:latin typeface="Arial"/>
                <a:ea typeface="Microsoft YaHei"/>
              </a:rPr>
              <a:t> between</a:t>
            </a:r>
            <a:r>
              <a:rPr sz="850" b="0">
                <a:solidFill>
                  <a:srgbClr val="5D5C5E"/>
                </a:solidFill>
                <a:latin typeface="Arial"/>
                <a:ea typeface="Microsoft YaHei"/>
              </a:rPr>
              <a:t> toolset</a:t>
            </a:r>
          </a:p>
          <a:p>
            <a:pPr algn="l">
              <a:lnSpc>
                <a:spcPts val="1150"/>
              </a:lnSpc>
              <a:spcBef>
                <a:spcPts val="0"/>
              </a:spcBef>
              <a:spcAft>
                <a:spcPts val="0"/>
              </a:spcAft>
            </a:pPr>
            <a:r>
              <a:rPr sz="850" b="0">
                <a:solidFill>
                  <a:srgbClr val="5D5D5D"/>
                </a:solidFill>
                <a:latin typeface="Arial"/>
                <a:ea typeface="Microsoft YaHei"/>
              </a:rPr>
              <a:t>and mortality rate</a:t>
            </a:r>
          </a:p>
        </p:txBody>
      </p:sp>
      <p:sp>
        <p:nvSpPr>
          <p:cNvPr id="57" name="TextBox 56"/>
          <p:cNvSpPr txBox="1"/>
          <p:nvPr/>
        </p:nvSpPr>
        <p:spPr>
          <a:xfrm>
            <a:off x="330200" y="6546850"/>
            <a:ext cx="1682750" cy="133350"/>
          </a:xfrm>
          <a:prstGeom prst="rect">
            <a:avLst/>
          </a:prstGeom>
          <a:noFill/>
        </p:spPr>
        <p:txBody>
          <a:bodyPr wrap="none" lIns="0" tIns="0" rIns="0" bIns="0" anchor="ctr">
            <a:noAutofit/>
          </a:bodyPr>
          <a:lstStyle/>
          <a:p>
            <a:pPr algn="l"/>
            <a:r>
              <a:rPr sz="1100" b="0">
                <a:solidFill>
                  <a:srgbClr val="B14443"/>
                </a:solidFill>
                <a:latin typeface="Arial"/>
                <a:ea typeface="Microsoft YaHei"/>
              </a:rPr>
              <a:t>A91329, B26613, A86605</a:t>
            </a:r>
          </a:p>
        </p:txBody>
      </p:sp>
      <p:sp>
        <p:nvSpPr>
          <p:cNvPr id="58" name="TextBox 57"/>
          <p:cNvSpPr txBox="1"/>
          <p:nvPr/>
        </p:nvSpPr>
        <p:spPr>
          <a:xfrm rot="16200000">
            <a:off x="4054475" y="3438525"/>
            <a:ext cx="1962150" cy="215900"/>
          </a:xfrm>
          <a:prstGeom prst="rect">
            <a:avLst/>
          </a:prstGeom>
          <a:noFill/>
        </p:spPr>
        <p:txBody>
          <a:bodyPr wrap="none" lIns="0" tIns="0" rIns="0" bIns="0" anchor="ctr">
            <a:noAutofit/>
          </a:bodyPr>
          <a:lstStyle/>
          <a:p>
            <a:pPr algn="l"/>
            <a:r>
              <a:rPr sz="1000" b="0">
                <a:solidFill>
                  <a:srgbClr val="535454"/>
                </a:solidFill>
                <a:latin typeface="Arial"/>
                <a:ea typeface="Microsoft YaHei"/>
              </a:rPr>
              <a:t>Risk Ratio</a:t>
            </a:r>
            <a:r>
              <a:rPr sz="1000" b="0">
                <a:solidFill>
                  <a:srgbClr val="2D2D2E"/>
                </a:solidFill>
                <a:latin typeface="Arial"/>
                <a:ea typeface="Microsoft YaHei"/>
              </a:rPr>
              <a:t> </a:t>
            </a:r>
            <a:r>
              <a:rPr sz="1000" b="0">
                <a:solidFill>
                  <a:srgbClr val="595B5A"/>
                </a:solidFill>
                <a:latin typeface="Arial"/>
                <a:ea typeface="Microsoft YaHei"/>
              </a:rPr>
              <a:t>of</a:t>
            </a:r>
            <a:r>
              <a:rPr sz="1000" b="0">
                <a:solidFill>
                  <a:srgbClr val="717372"/>
                </a:solidFill>
                <a:latin typeface="Arial"/>
                <a:ea typeface="Microsoft YaHei"/>
              </a:rPr>
              <a:t> </a:t>
            </a:r>
            <a:r>
              <a:rPr sz="1000" b="0">
                <a:solidFill>
                  <a:srgbClr val="4C4C4D"/>
                </a:solidFill>
                <a:latin typeface="Arial"/>
                <a:ea typeface="Microsoft YaHei"/>
              </a:rPr>
              <a:t>All-cause </a:t>
            </a:r>
            <a:r>
              <a:rPr sz="1000" b="0">
                <a:solidFill>
                  <a:srgbClr val="535454"/>
                </a:solidFill>
                <a:latin typeface="Arial"/>
                <a:ea typeface="Microsoft YaHei"/>
              </a:rPr>
              <a:t>Mortality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9.png"/>
          <p:cNvPicPr>
            <a:picLocks noChangeAspect="1"/>
          </p:cNvPicPr>
          <p:nvPr/>
        </p:nvPicPr>
        <p:blipFill>
          <a:blip r:embed="rId3"/>
          <a:stretch>
            <a:fillRect/>
          </a:stretch>
        </p:blipFill>
        <p:spPr>
          <a:xfrm>
            <a:off x="0" y="0"/>
            <a:ext cx="12192000" cy="6858000"/>
          </a:xfrm>
          <a:prstGeom prst="rect">
            <a:avLst/>
          </a:prstGeom>
        </p:spPr>
      </p:pic>
      <p:pic>
        <p:nvPicPr>
          <p:cNvPr id="3" name="Picture 2" descr="el_9_0.png"/>
          <p:cNvPicPr>
            <a:picLocks noChangeAspect="1"/>
          </p:cNvPicPr>
          <p:nvPr/>
        </p:nvPicPr>
        <p:blipFill>
          <a:blip r:embed="rId4"/>
          <a:stretch>
            <a:fillRect/>
          </a:stretch>
        </p:blipFill>
        <p:spPr>
          <a:xfrm>
            <a:off x="8360677" y="1822450"/>
            <a:ext cx="2082800" cy="3562350"/>
          </a:xfrm>
          <a:prstGeom prst="rect">
            <a:avLst/>
          </a:prstGeom>
        </p:spPr>
      </p:pic>
      <p:pic>
        <p:nvPicPr>
          <p:cNvPr id="4" name="Picture 3" descr="el_9_1.png"/>
          <p:cNvPicPr>
            <a:picLocks noChangeAspect="1"/>
          </p:cNvPicPr>
          <p:nvPr/>
        </p:nvPicPr>
        <p:blipFill>
          <a:blip r:embed="rId5"/>
          <a:stretch>
            <a:fillRect/>
          </a:stretch>
        </p:blipFill>
        <p:spPr>
          <a:xfrm>
            <a:off x="0" y="6483350"/>
            <a:ext cx="12192000" cy="374650"/>
          </a:xfrm>
          <a:prstGeom prst="rect">
            <a:avLst/>
          </a:prstGeom>
        </p:spPr>
      </p:pic>
      <p:pic>
        <p:nvPicPr>
          <p:cNvPr id="5" name="Picture 4" descr="el_9_2.png"/>
          <p:cNvPicPr>
            <a:picLocks noChangeAspect="1"/>
          </p:cNvPicPr>
          <p:nvPr/>
        </p:nvPicPr>
        <p:blipFill>
          <a:blip r:embed="rId6"/>
          <a:stretch>
            <a:fillRect/>
          </a:stretch>
        </p:blipFill>
        <p:spPr>
          <a:xfrm>
            <a:off x="0" y="0"/>
            <a:ext cx="12192000" cy="317500"/>
          </a:xfrm>
          <a:prstGeom prst="rect">
            <a:avLst/>
          </a:prstGeom>
        </p:spPr>
      </p:pic>
      <p:pic>
        <p:nvPicPr>
          <p:cNvPr id="6" name="Picture 5" descr="el_9_3.png"/>
          <p:cNvPicPr>
            <a:picLocks noChangeAspect="1"/>
          </p:cNvPicPr>
          <p:nvPr/>
        </p:nvPicPr>
        <p:blipFill>
          <a:blip r:embed="rId7"/>
          <a:stretch>
            <a:fillRect/>
          </a:stretch>
        </p:blipFill>
        <p:spPr>
          <a:xfrm>
            <a:off x="381000" y="6026150"/>
            <a:ext cx="831850" cy="450850"/>
          </a:xfrm>
          <a:prstGeom prst="rect">
            <a:avLst/>
          </a:prstGeom>
        </p:spPr>
      </p:pic>
      <p:pic>
        <p:nvPicPr>
          <p:cNvPr id="7" name="Picture 6" descr="el_9_4.png"/>
          <p:cNvPicPr>
            <a:picLocks noChangeAspect="1"/>
          </p:cNvPicPr>
          <p:nvPr/>
        </p:nvPicPr>
        <p:blipFill>
          <a:blip r:embed="rId8"/>
          <a:stretch>
            <a:fillRect/>
          </a:stretch>
        </p:blipFill>
        <p:spPr>
          <a:xfrm>
            <a:off x="11334750" y="5975350"/>
            <a:ext cx="457200" cy="406400"/>
          </a:xfrm>
          <a:prstGeom prst="rect">
            <a:avLst/>
          </a:prstGeom>
        </p:spPr>
      </p:pic>
      <p:pic>
        <p:nvPicPr>
          <p:cNvPr id="8" name="Picture 7" descr="el_9_5.png"/>
          <p:cNvPicPr>
            <a:picLocks noChangeAspect="1"/>
          </p:cNvPicPr>
          <p:nvPr/>
        </p:nvPicPr>
        <p:blipFill>
          <a:blip r:embed="rId9"/>
          <a:stretch>
            <a:fillRect/>
          </a:stretch>
        </p:blipFill>
        <p:spPr>
          <a:xfrm>
            <a:off x="400050" y="1225550"/>
            <a:ext cx="533400" cy="190500"/>
          </a:xfrm>
          <a:prstGeom prst="rect">
            <a:avLst/>
          </a:prstGeom>
        </p:spPr>
      </p:pic>
      <p:pic>
        <p:nvPicPr>
          <p:cNvPr id="9" name="Picture 8" descr="el_9_6.png"/>
          <p:cNvPicPr>
            <a:picLocks noChangeAspect="1"/>
          </p:cNvPicPr>
          <p:nvPr/>
        </p:nvPicPr>
        <p:blipFill>
          <a:blip r:embed="rId10"/>
          <a:stretch>
            <a:fillRect/>
          </a:stretch>
        </p:blipFill>
        <p:spPr>
          <a:xfrm>
            <a:off x="11099800" y="4445000"/>
            <a:ext cx="355600" cy="133350"/>
          </a:xfrm>
          <a:prstGeom prst="rect">
            <a:avLst/>
          </a:prstGeom>
        </p:spPr>
      </p:pic>
      <p:pic>
        <p:nvPicPr>
          <p:cNvPr id="10" name="Picture 9" descr="el_9_7.png"/>
          <p:cNvPicPr>
            <a:picLocks noChangeAspect="1"/>
          </p:cNvPicPr>
          <p:nvPr/>
        </p:nvPicPr>
        <p:blipFill>
          <a:blip r:embed="rId11"/>
          <a:stretch>
            <a:fillRect/>
          </a:stretch>
        </p:blipFill>
        <p:spPr>
          <a:xfrm>
            <a:off x="11480800" y="2355850"/>
            <a:ext cx="393700" cy="107950"/>
          </a:xfrm>
          <a:prstGeom prst="rect">
            <a:avLst/>
          </a:prstGeom>
        </p:spPr>
      </p:pic>
      <p:pic>
        <p:nvPicPr>
          <p:cNvPr id="11" name="Picture 10" descr="el_9_8.png"/>
          <p:cNvPicPr>
            <a:picLocks noChangeAspect="1"/>
          </p:cNvPicPr>
          <p:nvPr/>
        </p:nvPicPr>
        <p:blipFill>
          <a:blip r:embed="rId12"/>
          <a:stretch>
            <a:fillRect/>
          </a:stretch>
        </p:blipFill>
        <p:spPr>
          <a:xfrm>
            <a:off x="11150600" y="2355850"/>
            <a:ext cx="304800" cy="127000"/>
          </a:xfrm>
          <a:prstGeom prst="rect">
            <a:avLst/>
          </a:prstGeom>
        </p:spPr>
      </p:pic>
      <p:pic>
        <p:nvPicPr>
          <p:cNvPr id="12" name="Picture 11" descr="el_9_9.png"/>
          <p:cNvPicPr>
            <a:picLocks noChangeAspect="1"/>
          </p:cNvPicPr>
          <p:nvPr/>
        </p:nvPicPr>
        <p:blipFill>
          <a:blip r:embed="rId13"/>
          <a:stretch>
            <a:fillRect/>
          </a:stretch>
        </p:blipFill>
        <p:spPr>
          <a:xfrm>
            <a:off x="10731500" y="4445000"/>
            <a:ext cx="266700" cy="133350"/>
          </a:xfrm>
          <a:prstGeom prst="rect">
            <a:avLst/>
          </a:prstGeom>
        </p:spPr>
      </p:pic>
      <p:pic>
        <p:nvPicPr>
          <p:cNvPr id="13" name="Picture 12" descr="el_9_10.png"/>
          <p:cNvPicPr>
            <a:picLocks noChangeAspect="1"/>
          </p:cNvPicPr>
          <p:nvPr/>
        </p:nvPicPr>
        <p:blipFill>
          <a:blip r:embed="rId14"/>
          <a:stretch>
            <a:fillRect/>
          </a:stretch>
        </p:blipFill>
        <p:spPr>
          <a:xfrm>
            <a:off x="361950" y="4368800"/>
            <a:ext cx="203200" cy="165100"/>
          </a:xfrm>
          <a:prstGeom prst="rect">
            <a:avLst/>
          </a:prstGeom>
        </p:spPr>
      </p:pic>
      <p:pic>
        <p:nvPicPr>
          <p:cNvPr id="14" name="Picture 13" descr="el_9_11.png"/>
          <p:cNvPicPr>
            <a:picLocks noChangeAspect="1"/>
          </p:cNvPicPr>
          <p:nvPr/>
        </p:nvPicPr>
        <p:blipFill>
          <a:blip r:embed="rId15"/>
          <a:stretch>
            <a:fillRect/>
          </a:stretch>
        </p:blipFill>
        <p:spPr>
          <a:xfrm>
            <a:off x="361950" y="2692400"/>
            <a:ext cx="203200" cy="165100"/>
          </a:xfrm>
          <a:prstGeom prst="rect">
            <a:avLst/>
          </a:prstGeom>
        </p:spPr>
      </p:pic>
      <p:pic>
        <p:nvPicPr>
          <p:cNvPr id="15" name="Picture 14" descr="el_9_12.png"/>
          <p:cNvPicPr>
            <a:picLocks noChangeAspect="1"/>
          </p:cNvPicPr>
          <p:nvPr/>
        </p:nvPicPr>
        <p:blipFill>
          <a:blip r:embed="rId16"/>
          <a:stretch>
            <a:fillRect/>
          </a:stretch>
        </p:blipFill>
        <p:spPr>
          <a:xfrm>
            <a:off x="11664950" y="4445000"/>
            <a:ext cx="203200" cy="133350"/>
          </a:xfrm>
          <a:prstGeom prst="rect">
            <a:avLst/>
          </a:prstGeom>
        </p:spPr>
      </p:pic>
      <p:pic>
        <p:nvPicPr>
          <p:cNvPr id="16" name="Picture 15" descr="el_9_13.png"/>
          <p:cNvPicPr>
            <a:picLocks noChangeAspect="1"/>
          </p:cNvPicPr>
          <p:nvPr/>
        </p:nvPicPr>
        <p:blipFill>
          <a:blip r:embed="rId17"/>
          <a:stretch>
            <a:fillRect/>
          </a:stretch>
        </p:blipFill>
        <p:spPr>
          <a:xfrm>
            <a:off x="9601200" y="5365750"/>
            <a:ext cx="95250" cy="127000"/>
          </a:xfrm>
          <a:prstGeom prst="rect">
            <a:avLst/>
          </a:prstGeom>
        </p:spPr>
      </p:pic>
      <p:pic>
        <p:nvPicPr>
          <p:cNvPr id="17" name="Picture 16" descr="el_9_14.png"/>
          <p:cNvPicPr>
            <a:picLocks noChangeAspect="1"/>
          </p:cNvPicPr>
          <p:nvPr/>
        </p:nvPicPr>
        <p:blipFill>
          <a:blip r:embed="rId18"/>
          <a:stretch>
            <a:fillRect/>
          </a:stretch>
        </p:blipFill>
        <p:spPr>
          <a:xfrm>
            <a:off x="11544300" y="4445000"/>
            <a:ext cx="95250" cy="120650"/>
          </a:xfrm>
          <a:prstGeom prst="rect">
            <a:avLst/>
          </a:prstGeom>
        </p:spPr>
      </p:pic>
      <p:pic>
        <p:nvPicPr>
          <p:cNvPr id="18" name="Picture 17" descr="el_9_15.png"/>
          <p:cNvPicPr>
            <a:picLocks noChangeAspect="1"/>
          </p:cNvPicPr>
          <p:nvPr/>
        </p:nvPicPr>
        <p:blipFill>
          <a:blip r:embed="rId19"/>
          <a:stretch>
            <a:fillRect/>
          </a:stretch>
        </p:blipFill>
        <p:spPr>
          <a:xfrm>
            <a:off x="723900" y="3854450"/>
            <a:ext cx="76200" cy="82550"/>
          </a:xfrm>
          <a:prstGeom prst="rect">
            <a:avLst/>
          </a:prstGeom>
        </p:spPr>
      </p:pic>
      <p:pic>
        <p:nvPicPr>
          <p:cNvPr id="19" name="Picture 18" descr="el_9_16.png"/>
          <p:cNvPicPr>
            <a:picLocks noChangeAspect="1"/>
          </p:cNvPicPr>
          <p:nvPr/>
        </p:nvPicPr>
        <p:blipFill>
          <a:blip r:embed="rId20"/>
          <a:stretch>
            <a:fillRect/>
          </a:stretch>
        </p:blipFill>
        <p:spPr>
          <a:xfrm>
            <a:off x="723900" y="2965450"/>
            <a:ext cx="76200" cy="82550"/>
          </a:xfrm>
          <a:prstGeom prst="rect">
            <a:avLst/>
          </a:prstGeom>
        </p:spPr>
      </p:pic>
      <p:pic>
        <p:nvPicPr>
          <p:cNvPr id="20" name="Picture 19" descr="el_9_17.png"/>
          <p:cNvPicPr>
            <a:picLocks noChangeAspect="1"/>
          </p:cNvPicPr>
          <p:nvPr/>
        </p:nvPicPr>
        <p:blipFill>
          <a:blip r:embed="rId21"/>
          <a:stretch>
            <a:fillRect/>
          </a:stretch>
        </p:blipFill>
        <p:spPr>
          <a:xfrm>
            <a:off x="723900" y="3416300"/>
            <a:ext cx="76200" cy="76200"/>
          </a:xfrm>
          <a:prstGeom prst="rect">
            <a:avLst/>
          </a:prstGeom>
        </p:spPr>
      </p:pic>
      <p:sp>
        <p:nvSpPr>
          <p:cNvPr id="21" name="TextBox 20"/>
          <p:cNvSpPr txBox="1"/>
          <p:nvPr/>
        </p:nvSpPr>
        <p:spPr>
          <a:xfrm>
            <a:off x="419100" y="349250"/>
            <a:ext cx="8699500" cy="800100"/>
          </a:xfrm>
          <a:prstGeom prst="rect">
            <a:avLst/>
          </a:prstGeom>
          <a:noFill/>
        </p:spPr>
        <p:txBody>
          <a:bodyPr wrap="none" lIns="0" tIns="0" rIns="0" bIns="0" anchor="ctr">
            <a:noAutofit/>
          </a:bodyPr>
          <a:lstStyle/>
          <a:p>
            <a:pPr algn="l">
              <a:lnSpc>
                <a:spcPts val="3250"/>
              </a:lnSpc>
              <a:spcBef>
                <a:spcPts val="0"/>
              </a:spcBef>
              <a:spcAft>
                <a:spcPts val="0"/>
              </a:spcAft>
            </a:pPr>
            <a:r>
              <a:rPr sz="2900" b="1">
                <a:solidFill>
                  <a:srgbClr val="980A09"/>
                </a:solidFill>
                <a:latin typeface="Arial"/>
                <a:ea typeface="Microsoft YaHei"/>
              </a:rPr>
              <a:t>6-Minute Walk Distance, a Functional Surrogate of</a:t>
            </a:r>
          </a:p>
          <a:p>
            <a:pPr algn="l">
              <a:lnSpc>
                <a:spcPts val="3250"/>
              </a:lnSpc>
              <a:spcBef>
                <a:spcPts val="0"/>
              </a:spcBef>
              <a:spcAft>
                <a:spcPts val="0"/>
              </a:spcAft>
            </a:pPr>
            <a:r>
              <a:rPr sz="2900" b="1">
                <a:solidFill>
                  <a:srgbClr val="990A09"/>
                </a:solidFill>
                <a:latin typeface="Arial"/>
                <a:ea typeface="Microsoft YaHei"/>
              </a:rPr>
              <a:t>Frailty, Independently Predicts Mortality</a:t>
            </a:r>
          </a:p>
        </p:txBody>
      </p:sp>
      <p:sp>
        <p:nvSpPr>
          <p:cNvPr id="22" name="TextBox 21"/>
          <p:cNvSpPr txBox="1"/>
          <p:nvPr/>
        </p:nvSpPr>
        <p:spPr>
          <a:xfrm>
            <a:off x="5372100" y="1473200"/>
            <a:ext cx="406400" cy="165100"/>
          </a:xfrm>
          <a:prstGeom prst="rect">
            <a:avLst/>
          </a:prstGeom>
          <a:noFill/>
        </p:spPr>
        <p:txBody>
          <a:bodyPr wrap="none" lIns="0" tIns="0" rIns="0" bIns="0" anchor="ctr">
            <a:noAutofit/>
          </a:bodyPr>
          <a:lstStyle/>
          <a:p>
            <a:pPr algn="l"/>
            <a:r>
              <a:rPr sz="1250" b="0">
                <a:solidFill>
                  <a:srgbClr val="3F3E3F"/>
                </a:solidFill>
                <a:latin typeface="Arial"/>
                <a:ea typeface="Microsoft YaHei"/>
              </a:rPr>
              <a:t>Study</a:t>
            </a:r>
          </a:p>
        </p:txBody>
      </p:sp>
      <p:sp>
        <p:nvSpPr>
          <p:cNvPr id="23" name="TextBox 22"/>
          <p:cNvSpPr txBox="1"/>
          <p:nvPr/>
        </p:nvSpPr>
        <p:spPr>
          <a:xfrm>
            <a:off x="7162800" y="1473200"/>
            <a:ext cx="1168400" cy="165100"/>
          </a:xfrm>
          <a:prstGeom prst="rect">
            <a:avLst/>
          </a:prstGeom>
          <a:noFill/>
        </p:spPr>
        <p:txBody>
          <a:bodyPr wrap="none" lIns="0" tIns="0" rIns="0" bIns="0" anchor="ctr">
            <a:noAutofit/>
          </a:bodyPr>
          <a:lstStyle/>
          <a:p>
            <a:pPr algn="l"/>
            <a:r>
              <a:rPr sz="1200" b="0">
                <a:solidFill>
                  <a:srgbClr val="313231"/>
                </a:solidFill>
                <a:latin typeface="Arial"/>
                <a:ea typeface="Microsoft YaHei"/>
              </a:rPr>
              <a:t>logHR SE</a:t>
            </a:r>
            <a:r>
              <a:rPr sz="1200" b="0">
                <a:solidFill>
                  <a:srgbClr val="656467"/>
                </a:solidFill>
                <a:latin typeface="Arial"/>
                <a:ea typeface="Microsoft YaHei"/>
              </a:rPr>
              <a:t>(</a:t>
            </a:r>
            <a:r>
              <a:rPr sz="1200" b="0">
                <a:solidFill>
                  <a:srgbClr val="2F2F30"/>
                </a:solidFill>
                <a:latin typeface="Arial"/>
                <a:ea typeface="Microsoft YaHei"/>
              </a:rPr>
              <a:t>logHR)</a:t>
            </a:r>
          </a:p>
        </p:txBody>
      </p:sp>
      <p:sp>
        <p:nvSpPr>
          <p:cNvPr id="24" name="TextBox 23"/>
          <p:cNvSpPr txBox="1"/>
          <p:nvPr/>
        </p:nvSpPr>
        <p:spPr>
          <a:xfrm>
            <a:off x="8966200" y="1473200"/>
            <a:ext cx="850900" cy="139700"/>
          </a:xfrm>
          <a:prstGeom prst="rect">
            <a:avLst/>
          </a:prstGeom>
          <a:noFill/>
        </p:spPr>
        <p:txBody>
          <a:bodyPr wrap="none" lIns="0" tIns="0" rIns="0" bIns="0" anchor="ctr">
            <a:noAutofit/>
          </a:bodyPr>
          <a:lstStyle/>
          <a:p>
            <a:pPr algn="l"/>
            <a:r>
              <a:rPr sz="1100" b="1">
                <a:solidFill>
                  <a:srgbClr val="363636"/>
                </a:solidFill>
                <a:latin typeface="Arial"/>
                <a:ea typeface="Microsoft YaHei"/>
              </a:rPr>
              <a:t>Hazard Ratio</a:t>
            </a:r>
          </a:p>
        </p:txBody>
      </p:sp>
      <p:sp>
        <p:nvSpPr>
          <p:cNvPr id="25" name="TextBox 24"/>
          <p:cNvSpPr txBox="1"/>
          <p:nvPr/>
        </p:nvSpPr>
        <p:spPr>
          <a:xfrm>
            <a:off x="10744200" y="1473200"/>
            <a:ext cx="209550" cy="133350"/>
          </a:xfrm>
          <a:prstGeom prst="rect">
            <a:avLst/>
          </a:prstGeom>
          <a:noFill/>
        </p:spPr>
        <p:txBody>
          <a:bodyPr wrap="none" lIns="0" tIns="0" rIns="0" bIns="0" anchor="ctr">
            <a:noAutofit/>
          </a:bodyPr>
          <a:lstStyle/>
          <a:p>
            <a:pPr algn="l"/>
            <a:r>
              <a:rPr sz="1250" b="1">
                <a:solidFill>
                  <a:srgbClr val="232423"/>
                </a:solidFill>
                <a:latin typeface="Arial"/>
                <a:ea typeface="Microsoft YaHei"/>
              </a:rPr>
              <a:t>HR</a:t>
            </a:r>
          </a:p>
        </p:txBody>
      </p:sp>
      <p:sp>
        <p:nvSpPr>
          <p:cNvPr id="26" name="TextBox 25"/>
          <p:cNvSpPr txBox="1"/>
          <p:nvPr/>
        </p:nvSpPr>
        <p:spPr>
          <a:xfrm>
            <a:off x="11410950" y="1473200"/>
            <a:ext cx="476250" cy="139700"/>
          </a:xfrm>
          <a:prstGeom prst="rect">
            <a:avLst/>
          </a:prstGeom>
          <a:noFill/>
        </p:spPr>
        <p:txBody>
          <a:bodyPr wrap="none" lIns="0" tIns="0" rIns="0" bIns="0" anchor="ctr">
            <a:noAutofit/>
          </a:bodyPr>
          <a:lstStyle/>
          <a:p>
            <a:pPr algn="l"/>
            <a:r>
              <a:rPr sz="1200" b="1">
                <a:solidFill>
                  <a:srgbClr val="494748"/>
                </a:solidFill>
                <a:latin typeface="Arial"/>
                <a:ea typeface="Microsoft YaHei"/>
              </a:rPr>
              <a:t>95%</a:t>
            </a:r>
            <a:r>
              <a:rPr sz="1200" b="1">
                <a:solidFill>
                  <a:srgbClr val="5D5D5C"/>
                </a:solidFill>
                <a:latin typeface="Arial"/>
                <a:ea typeface="Microsoft YaHei"/>
              </a:rPr>
              <a:t>-</a:t>
            </a:r>
            <a:r>
              <a:rPr sz="1200" b="1">
                <a:solidFill>
                  <a:srgbClr val="3F4041"/>
                </a:solidFill>
                <a:latin typeface="Arial"/>
                <a:ea typeface="Microsoft YaHei"/>
              </a:rPr>
              <a:t>Cl</a:t>
            </a:r>
          </a:p>
        </p:txBody>
      </p:sp>
      <p:sp>
        <p:nvSpPr>
          <p:cNvPr id="27" name="TextBox 26"/>
          <p:cNvSpPr txBox="1"/>
          <p:nvPr/>
        </p:nvSpPr>
        <p:spPr>
          <a:xfrm>
            <a:off x="723900" y="1536700"/>
            <a:ext cx="2000250" cy="190500"/>
          </a:xfrm>
          <a:prstGeom prst="rect">
            <a:avLst/>
          </a:prstGeom>
          <a:noFill/>
        </p:spPr>
        <p:txBody>
          <a:bodyPr wrap="none" lIns="0" tIns="0" rIns="0" bIns="0" anchor="ctr">
            <a:noAutofit/>
          </a:bodyPr>
          <a:lstStyle/>
          <a:p>
            <a:pPr algn="l"/>
            <a:r>
              <a:rPr sz="1450" b="1">
                <a:solidFill>
                  <a:srgbClr val="AA1817"/>
                </a:solidFill>
                <a:latin typeface="Arial"/>
                <a:ea typeface="Microsoft YaHei"/>
              </a:rPr>
              <a:t>Experimental</a:t>
            </a:r>
            <a:r>
              <a:rPr sz="1450" b="1">
                <a:solidFill>
                  <a:srgbClr val="BE3D3D"/>
                </a:solidFill>
                <a:latin typeface="Arial"/>
                <a:ea typeface="Microsoft YaHei"/>
              </a:rPr>
              <a:t> </a:t>
            </a:r>
            <a:r>
              <a:rPr sz="1450" b="1">
                <a:solidFill>
                  <a:srgbClr val="AB1C19"/>
                </a:solidFill>
                <a:latin typeface="Arial"/>
                <a:ea typeface="Microsoft YaHei"/>
              </a:rPr>
              <a:t>approach:</a:t>
            </a:r>
          </a:p>
        </p:txBody>
      </p:sp>
      <p:sp>
        <p:nvSpPr>
          <p:cNvPr id="28" name="TextBox 27"/>
          <p:cNvSpPr txBox="1"/>
          <p:nvPr/>
        </p:nvSpPr>
        <p:spPr>
          <a:xfrm>
            <a:off x="717550" y="1771650"/>
            <a:ext cx="3683000" cy="698500"/>
          </a:xfrm>
          <a:prstGeom prst="rect">
            <a:avLst/>
          </a:prstGeom>
          <a:noFill/>
        </p:spPr>
        <p:txBody>
          <a:bodyPr wrap="none" lIns="0" tIns="0" rIns="0" bIns="0" anchor="ctr">
            <a:noAutofit/>
          </a:bodyPr>
          <a:lstStyle/>
          <a:p>
            <a:pPr algn="l">
              <a:lnSpc>
                <a:spcPts val="1450"/>
              </a:lnSpc>
              <a:spcBef>
                <a:spcPts val="0"/>
              </a:spcBef>
              <a:spcAft>
                <a:spcPts val="0"/>
              </a:spcAft>
            </a:pPr>
            <a:r>
              <a:rPr sz="1150" b="0">
                <a:solidFill>
                  <a:srgbClr val="59595A"/>
                </a:solidFill>
                <a:latin typeface="Arial"/>
                <a:ea typeface="Microsoft YaHei"/>
              </a:rPr>
              <a:t>Extended</a:t>
            </a:r>
            <a:r>
              <a:rPr sz="1150" b="0">
                <a:solidFill>
                  <a:srgbClr val="5B5B5B"/>
                </a:solidFill>
                <a:latin typeface="Arial"/>
                <a:ea typeface="Microsoft YaHei"/>
              </a:rPr>
              <a:t> analysis pooling</a:t>
            </a:r>
            <a:r>
              <a:rPr sz="1150" b="0">
                <a:solidFill>
                  <a:srgbClr val="5C5D5D"/>
                </a:solidFill>
                <a:latin typeface="Arial"/>
                <a:ea typeface="Microsoft YaHei"/>
              </a:rPr>
              <a:t> 3 </a:t>
            </a:r>
            <a:r>
              <a:rPr sz="1150" b="0">
                <a:solidFill>
                  <a:srgbClr val="5B5D5C"/>
                </a:solidFill>
                <a:latin typeface="Arial"/>
                <a:ea typeface="Microsoft YaHei"/>
              </a:rPr>
              <a:t>studies (2425 </a:t>
            </a:r>
            <a:r>
              <a:rPr sz="1150" b="0">
                <a:solidFill>
                  <a:srgbClr val="676667"/>
                </a:solidFill>
                <a:latin typeface="Arial"/>
                <a:ea typeface="Microsoft YaHei"/>
              </a:rPr>
              <a:t>patients)</a:t>
            </a:r>
          </a:p>
          <a:p>
            <a:pPr algn="l">
              <a:lnSpc>
                <a:spcPts val="1450"/>
              </a:lnSpc>
              <a:spcBef>
                <a:spcPts val="0"/>
              </a:spcBef>
              <a:spcAft>
                <a:spcPts val="0"/>
              </a:spcAft>
            </a:pPr>
            <a:r>
              <a:rPr sz="1150" b="0">
                <a:solidFill>
                  <a:srgbClr val="4A4B4B"/>
                </a:solidFill>
                <a:latin typeface="Arial"/>
                <a:ea typeface="Microsoft YaHei"/>
              </a:rPr>
              <a:t>examining</a:t>
            </a:r>
            <a:r>
              <a:rPr sz="1150" b="0">
                <a:solidFill>
                  <a:srgbClr val="545454"/>
                </a:solidFill>
                <a:latin typeface="Arial"/>
                <a:ea typeface="Microsoft YaHei"/>
              </a:rPr>
              <a:t> baseline 6</a:t>
            </a:r>
            <a:r>
              <a:rPr sz="1150" b="0">
                <a:solidFill>
                  <a:srgbClr val="AFAFAF"/>
                </a:solidFill>
                <a:latin typeface="Arial"/>
                <a:ea typeface="Microsoft YaHei"/>
              </a:rPr>
              <a:t>-</a:t>
            </a:r>
            <a:r>
              <a:rPr sz="1150" b="0">
                <a:solidFill>
                  <a:srgbClr val="565656"/>
                </a:solidFill>
                <a:latin typeface="Arial"/>
                <a:ea typeface="Microsoft YaHei"/>
              </a:rPr>
              <a:t>minute</a:t>
            </a:r>
            <a:r>
              <a:rPr sz="1150" b="0">
                <a:solidFill>
                  <a:srgbClr val="525252"/>
                </a:solidFill>
                <a:latin typeface="Arial"/>
                <a:ea typeface="Microsoft YaHei"/>
              </a:rPr>
              <a:t> walk distance (6MWD</a:t>
            </a:r>
            <a:r>
              <a:rPr sz="1150" b="0">
                <a:solidFill>
                  <a:srgbClr val="343535"/>
                </a:solidFill>
                <a:latin typeface="Arial"/>
                <a:ea typeface="Microsoft YaHei"/>
              </a:rPr>
              <a:t>)</a:t>
            </a:r>
            <a:r>
              <a:rPr sz="1150" b="0">
                <a:solidFill>
                  <a:srgbClr val="656265"/>
                </a:solidFill>
                <a:latin typeface="Arial"/>
                <a:ea typeface="Microsoft YaHei"/>
              </a:rPr>
              <a:t>,</a:t>
            </a:r>
          </a:p>
          <a:p>
            <a:pPr algn="l">
              <a:lnSpc>
                <a:spcPts val="1450"/>
              </a:lnSpc>
              <a:spcBef>
                <a:spcPts val="0"/>
              </a:spcBef>
              <a:spcAft>
                <a:spcPts val="0"/>
              </a:spcAft>
            </a:pPr>
            <a:r>
              <a:rPr sz="1150" b="0">
                <a:solidFill>
                  <a:srgbClr val="505050"/>
                </a:solidFill>
                <a:latin typeface="Arial"/>
                <a:ea typeface="Microsoft YaHei"/>
              </a:rPr>
              <a:t>and 2 studies (</a:t>
            </a:r>
            <a:r>
              <a:rPr sz="1150" b="0">
                <a:solidFill>
                  <a:srgbClr val="4C4C4D"/>
                </a:solidFill>
                <a:latin typeface="Arial"/>
                <a:ea typeface="Microsoft YaHei"/>
              </a:rPr>
              <a:t>1308</a:t>
            </a:r>
            <a:r>
              <a:rPr sz="1150" b="0">
                <a:solidFill>
                  <a:srgbClr val="505050"/>
                </a:solidFill>
                <a:latin typeface="Arial"/>
                <a:ea typeface="Microsoft YaHei"/>
              </a:rPr>
              <a:t> patients) examining </a:t>
            </a:r>
            <a:r>
              <a:rPr sz="1150" b="0">
                <a:solidFill>
                  <a:srgbClr val="595959"/>
                </a:solidFill>
                <a:latin typeface="Arial"/>
                <a:ea typeface="Microsoft YaHei"/>
              </a:rPr>
              <a:t>1-year</a:t>
            </a:r>
          </a:p>
          <a:p>
            <a:pPr algn="l">
              <a:lnSpc>
                <a:spcPts val="1450"/>
              </a:lnSpc>
              <a:spcBef>
                <a:spcPts val="0"/>
              </a:spcBef>
              <a:spcAft>
                <a:spcPts val="0"/>
              </a:spcAft>
            </a:pPr>
            <a:r>
              <a:rPr sz="1150" b="0">
                <a:solidFill>
                  <a:srgbClr val="5C5B58"/>
                </a:solidFill>
                <a:latin typeface="Arial"/>
                <a:ea typeface="Microsoft YaHei"/>
              </a:rPr>
              <a:t>interval change in </a:t>
            </a:r>
            <a:r>
              <a:rPr sz="1150" b="0">
                <a:solidFill>
                  <a:srgbClr val="4B4A4B"/>
                </a:solidFill>
                <a:latin typeface="Arial"/>
                <a:ea typeface="Microsoft YaHei"/>
              </a:rPr>
              <a:t>6MWD</a:t>
            </a:r>
          </a:p>
        </p:txBody>
      </p:sp>
      <p:sp>
        <p:nvSpPr>
          <p:cNvPr id="29" name="TextBox 28"/>
          <p:cNvSpPr txBox="1"/>
          <p:nvPr/>
        </p:nvSpPr>
        <p:spPr>
          <a:xfrm>
            <a:off x="5378450" y="1784350"/>
            <a:ext cx="1492250" cy="844550"/>
          </a:xfrm>
          <a:prstGeom prst="rect">
            <a:avLst/>
          </a:prstGeom>
          <a:noFill/>
        </p:spPr>
        <p:txBody>
          <a:bodyPr wrap="none" lIns="0" tIns="0" rIns="0" bIns="0" anchor="ctr">
            <a:noAutofit/>
          </a:bodyPr>
          <a:lstStyle/>
          <a:p>
            <a:pPr algn="l">
              <a:lnSpc>
                <a:spcPts val="1400"/>
              </a:lnSpc>
              <a:spcBef>
                <a:spcPts val="0"/>
              </a:spcBef>
              <a:spcAft>
                <a:spcPts val="0"/>
              </a:spcAft>
            </a:pPr>
            <a:r>
              <a:rPr sz="1200" b="1" dirty="0">
                <a:solidFill>
                  <a:srgbClr val="3E3E3C"/>
                </a:solidFill>
                <a:latin typeface="Arial"/>
                <a:ea typeface="Microsoft YaHei"/>
              </a:rPr>
              <a:t>Baseline</a:t>
            </a:r>
            <a:r>
              <a:rPr sz="1200" b="1" dirty="0">
                <a:solidFill>
                  <a:srgbClr val="2B2A2B"/>
                </a:solidFill>
                <a:latin typeface="Arial"/>
                <a:ea typeface="Microsoft YaHei"/>
              </a:rPr>
              <a:t> 6MWD</a:t>
            </a:r>
          </a:p>
          <a:p>
            <a:pPr algn="l">
              <a:lnSpc>
                <a:spcPts val="1400"/>
              </a:lnSpc>
              <a:spcBef>
                <a:spcPts val="0"/>
              </a:spcBef>
              <a:spcAft>
                <a:spcPts val="0"/>
              </a:spcAft>
            </a:pPr>
            <a:r>
              <a:rPr sz="1200" b="1" dirty="0" err="1">
                <a:solidFill>
                  <a:srgbClr val="565756"/>
                </a:solidFill>
                <a:latin typeface="Arial"/>
                <a:ea typeface="Microsoft YaHei"/>
              </a:rPr>
              <a:t>loannou</a:t>
            </a:r>
            <a:r>
              <a:rPr sz="1200" b="1" dirty="0">
                <a:solidFill>
                  <a:srgbClr val="4F4F50"/>
                </a:solidFill>
                <a:latin typeface="Arial"/>
                <a:ea typeface="Microsoft YaHei"/>
              </a:rPr>
              <a:t> 2024</a:t>
            </a:r>
          </a:p>
          <a:p>
            <a:pPr algn="l">
              <a:lnSpc>
                <a:spcPts val="1400"/>
              </a:lnSpc>
              <a:spcBef>
                <a:spcPts val="0"/>
              </a:spcBef>
              <a:spcAft>
                <a:spcPts val="0"/>
              </a:spcAft>
            </a:pPr>
            <a:r>
              <a:rPr sz="1200" b="1" dirty="0" err="1">
                <a:solidFill>
                  <a:srgbClr val="575857"/>
                </a:solidFill>
                <a:latin typeface="Arial"/>
                <a:ea typeface="Microsoft YaHei"/>
              </a:rPr>
              <a:t>Poledniczek</a:t>
            </a:r>
            <a:r>
              <a:rPr sz="1200" b="1" dirty="0">
                <a:solidFill>
                  <a:srgbClr val="59595A"/>
                </a:solidFill>
                <a:latin typeface="Arial"/>
                <a:ea typeface="Microsoft YaHei"/>
              </a:rPr>
              <a:t> 2025</a:t>
            </a:r>
          </a:p>
          <a:p>
            <a:pPr algn="l">
              <a:lnSpc>
                <a:spcPts val="1400"/>
              </a:lnSpc>
              <a:spcBef>
                <a:spcPts val="0"/>
              </a:spcBef>
              <a:spcAft>
                <a:spcPts val="0"/>
              </a:spcAft>
            </a:pPr>
            <a:r>
              <a:rPr sz="1200" b="1" dirty="0">
                <a:solidFill>
                  <a:srgbClr val="535353"/>
                </a:solidFill>
                <a:latin typeface="Arial"/>
                <a:ea typeface="Microsoft YaHei"/>
              </a:rPr>
              <a:t>Romero</a:t>
            </a:r>
            <a:r>
              <a:rPr sz="1200" b="1" dirty="0">
                <a:solidFill>
                  <a:srgbClr val="4E4E4E"/>
                </a:solidFill>
                <a:latin typeface="Arial"/>
                <a:ea typeface="Microsoft YaHei"/>
              </a:rPr>
              <a:t> 2024</a:t>
            </a:r>
          </a:p>
          <a:p>
            <a:pPr algn="l">
              <a:lnSpc>
                <a:spcPts val="1400"/>
              </a:lnSpc>
              <a:spcBef>
                <a:spcPts val="0"/>
              </a:spcBef>
              <a:spcAft>
                <a:spcPts val="0"/>
              </a:spcAft>
            </a:pPr>
            <a:r>
              <a:rPr sz="1200" b="1" dirty="0">
                <a:solidFill>
                  <a:srgbClr val="383738"/>
                </a:solidFill>
                <a:latin typeface="Arial"/>
                <a:ea typeface="Microsoft YaHei"/>
              </a:rPr>
              <a:t>Random effects model</a:t>
            </a:r>
          </a:p>
        </p:txBody>
      </p:sp>
      <p:sp>
        <p:nvSpPr>
          <p:cNvPr id="30" name="TextBox 29"/>
          <p:cNvSpPr txBox="1"/>
          <p:nvPr/>
        </p:nvSpPr>
        <p:spPr>
          <a:xfrm>
            <a:off x="7131050" y="1962150"/>
            <a:ext cx="450850" cy="323850"/>
          </a:xfrm>
          <a:prstGeom prst="rect">
            <a:avLst/>
          </a:prstGeom>
          <a:noFill/>
        </p:spPr>
        <p:txBody>
          <a:bodyPr wrap="none" lIns="0" tIns="0" rIns="0" bIns="0" anchor="ctr">
            <a:noAutofit/>
          </a:bodyPr>
          <a:lstStyle/>
          <a:p>
            <a:pPr algn="l">
              <a:lnSpc>
                <a:spcPts val="1450"/>
              </a:lnSpc>
              <a:spcBef>
                <a:spcPts val="0"/>
              </a:spcBef>
              <a:spcAft>
                <a:spcPts val="0"/>
              </a:spcAft>
            </a:pPr>
            <a:r>
              <a:rPr sz="1050" b="1" dirty="0">
                <a:solidFill>
                  <a:srgbClr val="4E4E4E"/>
                </a:solidFill>
                <a:latin typeface="Arial"/>
                <a:ea typeface="Microsoft YaHei"/>
              </a:rPr>
              <a:t>0.4318</a:t>
            </a:r>
          </a:p>
          <a:p>
            <a:pPr algn="l">
              <a:lnSpc>
                <a:spcPts val="1450"/>
              </a:lnSpc>
              <a:spcBef>
                <a:spcPts val="0"/>
              </a:spcBef>
              <a:spcAft>
                <a:spcPts val="0"/>
              </a:spcAft>
            </a:pPr>
            <a:r>
              <a:rPr sz="1050" b="1" dirty="0">
                <a:solidFill>
                  <a:srgbClr val="494949"/>
                </a:solidFill>
                <a:latin typeface="Arial"/>
                <a:ea typeface="Microsoft YaHei"/>
              </a:rPr>
              <a:t>1</a:t>
            </a:r>
            <a:r>
              <a:rPr sz="1050" b="1" dirty="0">
                <a:solidFill>
                  <a:srgbClr val="757775"/>
                </a:solidFill>
                <a:latin typeface="Arial"/>
                <a:ea typeface="Microsoft YaHei"/>
              </a:rPr>
              <a:t>.</a:t>
            </a:r>
            <a:r>
              <a:rPr sz="1050" b="1" dirty="0">
                <a:solidFill>
                  <a:srgbClr val="505051"/>
                </a:solidFill>
                <a:latin typeface="Arial"/>
                <a:ea typeface="Microsoft YaHei"/>
              </a:rPr>
              <a:t>0688</a:t>
            </a:r>
          </a:p>
        </p:txBody>
      </p:sp>
      <p:sp>
        <p:nvSpPr>
          <p:cNvPr id="31" name="TextBox 30"/>
          <p:cNvSpPr txBox="1"/>
          <p:nvPr/>
        </p:nvSpPr>
        <p:spPr>
          <a:xfrm>
            <a:off x="7854950" y="1962150"/>
            <a:ext cx="450850" cy="508000"/>
          </a:xfrm>
          <a:prstGeom prst="rect">
            <a:avLst/>
          </a:prstGeom>
          <a:noFill/>
        </p:spPr>
        <p:txBody>
          <a:bodyPr wrap="none" lIns="0" tIns="0" rIns="0" bIns="0" anchor="ctr">
            <a:noAutofit/>
          </a:bodyPr>
          <a:lstStyle/>
          <a:p>
            <a:pPr algn="l">
              <a:lnSpc>
                <a:spcPts val="1450"/>
              </a:lnSpc>
              <a:spcBef>
                <a:spcPts val="0"/>
              </a:spcBef>
              <a:spcAft>
                <a:spcPts val="0"/>
              </a:spcAft>
            </a:pPr>
            <a:r>
              <a:rPr sz="1050" b="1" dirty="0">
                <a:solidFill>
                  <a:srgbClr val="545555"/>
                </a:solidFill>
                <a:latin typeface="Arial"/>
                <a:ea typeface="Microsoft YaHei"/>
              </a:rPr>
              <a:t>0.0825</a:t>
            </a:r>
          </a:p>
          <a:p>
            <a:pPr algn="l">
              <a:lnSpc>
                <a:spcPts val="1450"/>
              </a:lnSpc>
              <a:spcBef>
                <a:spcPts val="0"/>
              </a:spcBef>
              <a:spcAft>
                <a:spcPts val="0"/>
              </a:spcAft>
            </a:pPr>
            <a:r>
              <a:rPr sz="1050" b="1" dirty="0">
                <a:solidFill>
                  <a:srgbClr val="565556"/>
                </a:solidFill>
                <a:latin typeface="Arial"/>
                <a:ea typeface="Microsoft YaHei"/>
              </a:rPr>
              <a:t>0.4197</a:t>
            </a:r>
          </a:p>
          <a:p>
            <a:pPr algn="l">
              <a:lnSpc>
                <a:spcPts val="1450"/>
              </a:lnSpc>
              <a:spcBef>
                <a:spcPts val="0"/>
              </a:spcBef>
              <a:spcAft>
                <a:spcPts val="0"/>
              </a:spcAft>
            </a:pPr>
            <a:r>
              <a:rPr sz="1050" b="1" dirty="0">
                <a:solidFill>
                  <a:srgbClr val="595959"/>
                </a:solidFill>
                <a:latin typeface="Arial"/>
                <a:ea typeface="Microsoft YaHei"/>
              </a:rPr>
              <a:t>0.8238</a:t>
            </a:r>
          </a:p>
        </p:txBody>
      </p:sp>
      <p:sp>
        <p:nvSpPr>
          <p:cNvPr id="32" name="TextBox 31"/>
          <p:cNvSpPr txBox="1"/>
          <p:nvPr/>
        </p:nvSpPr>
        <p:spPr>
          <a:xfrm>
            <a:off x="10725150" y="1962150"/>
            <a:ext cx="1155700" cy="323850"/>
          </a:xfrm>
          <a:prstGeom prst="rect">
            <a:avLst/>
          </a:prstGeom>
          <a:noFill/>
        </p:spPr>
        <p:txBody>
          <a:bodyPr wrap="none" lIns="0" tIns="0" rIns="0" bIns="0" anchor="ctr">
            <a:noAutofit/>
          </a:bodyPr>
          <a:lstStyle/>
          <a:p>
            <a:pPr algn="l">
              <a:lnSpc>
                <a:spcPts val="1450"/>
              </a:lnSpc>
              <a:spcBef>
                <a:spcPts val="0"/>
              </a:spcBef>
              <a:spcAft>
                <a:spcPts val="0"/>
              </a:spcAft>
            </a:pPr>
            <a:r>
              <a:rPr sz="1150" b="0">
                <a:solidFill>
                  <a:srgbClr val="818280"/>
                </a:solidFill>
                <a:latin typeface="Arial"/>
                <a:ea typeface="Microsoft YaHei"/>
              </a:rPr>
              <a:t>1</a:t>
            </a:r>
            <a:r>
              <a:rPr sz="1150" b="0">
                <a:solidFill>
                  <a:srgbClr val="A8AAAA"/>
                </a:solidFill>
                <a:latin typeface="Arial"/>
                <a:ea typeface="Microsoft YaHei"/>
              </a:rPr>
              <a:t>.</a:t>
            </a:r>
            <a:r>
              <a:rPr sz="1150" b="0">
                <a:solidFill>
                  <a:srgbClr val="5C5C5C"/>
                </a:solidFill>
                <a:latin typeface="Arial"/>
                <a:ea typeface="Microsoft YaHei"/>
              </a:rPr>
              <a:t>54 [1</a:t>
            </a:r>
            <a:r>
              <a:rPr sz="1150" b="0">
                <a:solidFill>
                  <a:srgbClr val="8E8E8F"/>
                </a:solidFill>
                <a:latin typeface="Arial"/>
                <a:ea typeface="Microsoft YaHei"/>
              </a:rPr>
              <a:t>.</a:t>
            </a:r>
            <a:r>
              <a:rPr sz="1150" b="0">
                <a:solidFill>
                  <a:srgbClr val="494A49"/>
                </a:solidFill>
                <a:latin typeface="Arial"/>
                <a:ea typeface="Microsoft YaHei"/>
              </a:rPr>
              <a:t>31</a:t>
            </a:r>
            <a:r>
              <a:rPr sz="1150" b="0">
                <a:solidFill>
                  <a:srgbClr val="C3C2C1"/>
                </a:solidFill>
                <a:latin typeface="Arial"/>
                <a:ea typeface="Microsoft YaHei"/>
              </a:rPr>
              <a:t>;</a:t>
            </a:r>
            <a:r>
              <a:rPr sz="1150" b="0">
                <a:solidFill>
                  <a:srgbClr val="686968"/>
                </a:solidFill>
                <a:latin typeface="Arial"/>
                <a:ea typeface="Microsoft YaHei"/>
              </a:rPr>
              <a:t> 1.81]</a:t>
            </a:r>
          </a:p>
          <a:p>
            <a:pPr algn="l">
              <a:lnSpc>
                <a:spcPts val="1450"/>
              </a:lnSpc>
              <a:spcBef>
                <a:spcPts val="0"/>
              </a:spcBef>
              <a:spcAft>
                <a:spcPts val="0"/>
              </a:spcAft>
            </a:pPr>
            <a:r>
              <a:rPr sz="1150" b="0">
                <a:solidFill>
                  <a:srgbClr val="4F4F4F"/>
                </a:solidFill>
                <a:latin typeface="Arial"/>
                <a:ea typeface="Microsoft YaHei"/>
              </a:rPr>
              <a:t>2.91</a:t>
            </a:r>
          </a:p>
        </p:txBody>
      </p:sp>
      <p:sp>
        <p:nvSpPr>
          <p:cNvPr id="33" name="TextBox 32"/>
          <p:cNvSpPr txBox="1"/>
          <p:nvPr/>
        </p:nvSpPr>
        <p:spPr>
          <a:xfrm>
            <a:off x="11106150" y="2146300"/>
            <a:ext cx="774700" cy="165100"/>
          </a:xfrm>
          <a:prstGeom prst="rect">
            <a:avLst/>
          </a:prstGeom>
          <a:noFill/>
        </p:spPr>
        <p:txBody>
          <a:bodyPr wrap="none" lIns="0" tIns="0" rIns="0" bIns="0" anchor="ctr">
            <a:noAutofit/>
          </a:bodyPr>
          <a:lstStyle/>
          <a:p>
            <a:pPr algn="l"/>
            <a:r>
              <a:rPr sz="1150" b="0">
                <a:solidFill>
                  <a:srgbClr val="5E5F5E"/>
                </a:solidFill>
                <a:latin typeface="Arial"/>
                <a:ea typeface="Microsoft YaHei"/>
              </a:rPr>
              <a:t>[1.28; 6.63]</a:t>
            </a:r>
          </a:p>
        </p:txBody>
      </p:sp>
      <p:sp>
        <p:nvSpPr>
          <p:cNvPr id="34" name="TextBox 33"/>
          <p:cNvSpPr txBox="1"/>
          <p:nvPr/>
        </p:nvSpPr>
        <p:spPr>
          <a:xfrm>
            <a:off x="7137400" y="2330450"/>
            <a:ext cx="444500" cy="133350"/>
          </a:xfrm>
          <a:prstGeom prst="rect">
            <a:avLst/>
          </a:prstGeom>
          <a:noFill/>
        </p:spPr>
        <p:txBody>
          <a:bodyPr wrap="none" lIns="0" tIns="0" rIns="0" bIns="0" anchor="ctr">
            <a:noAutofit/>
          </a:bodyPr>
          <a:lstStyle/>
          <a:p>
            <a:pPr algn="l"/>
            <a:r>
              <a:rPr sz="1050" b="1" dirty="0">
                <a:solidFill>
                  <a:srgbClr val="454544"/>
                </a:solidFill>
                <a:latin typeface="Arial"/>
                <a:ea typeface="Microsoft YaHei"/>
              </a:rPr>
              <a:t>1</a:t>
            </a:r>
            <a:r>
              <a:rPr sz="1050" b="1" dirty="0">
                <a:solidFill>
                  <a:srgbClr val="777576"/>
                </a:solidFill>
                <a:latin typeface="Arial"/>
                <a:ea typeface="Microsoft YaHei"/>
              </a:rPr>
              <a:t>.7527</a:t>
            </a:r>
          </a:p>
        </p:txBody>
      </p:sp>
      <p:sp>
        <p:nvSpPr>
          <p:cNvPr id="35" name="TextBox 34"/>
          <p:cNvSpPr txBox="1"/>
          <p:nvPr/>
        </p:nvSpPr>
        <p:spPr>
          <a:xfrm>
            <a:off x="10725150" y="2330450"/>
            <a:ext cx="285750" cy="133350"/>
          </a:xfrm>
          <a:prstGeom prst="rect">
            <a:avLst/>
          </a:prstGeom>
          <a:noFill/>
        </p:spPr>
        <p:txBody>
          <a:bodyPr wrap="none" lIns="0" tIns="0" rIns="0" bIns="0" anchor="ctr">
            <a:noAutofit/>
          </a:bodyPr>
          <a:lstStyle/>
          <a:p>
            <a:pPr algn="l"/>
            <a:r>
              <a:rPr sz="1050" b="0">
                <a:solidFill>
                  <a:srgbClr val="605F60"/>
                </a:solidFill>
                <a:latin typeface="Arial"/>
                <a:ea typeface="Microsoft YaHei"/>
              </a:rPr>
              <a:t>5</a:t>
            </a:r>
            <a:r>
              <a:rPr sz="1050" b="0">
                <a:solidFill>
                  <a:srgbClr val="A3A3A4"/>
                </a:solidFill>
                <a:latin typeface="Arial"/>
                <a:ea typeface="Microsoft YaHei"/>
              </a:rPr>
              <a:t>.</a:t>
            </a:r>
            <a:r>
              <a:rPr sz="1050" b="0">
                <a:solidFill>
                  <a:srgbClr val="717071"/>
                </a:solidFill>
                <a:latin typeface="Arial"/>
                <a:ea typeface="Microsoft YaHei"/>
              </a:rPr>
              <a:t>77</a:t>
            </a:r>
          </a:p>
        </p:txBody>
      </p:sp>
      <p:sp>
        <p:nvSpPr>
          <p:cNvPr id="36" name="TextBox 35"/>
          <p:cNvSpPr txBox="1"/>
          <p:nvPr/>
        </p:nvSpPr>
        <p:spPr>
          <a:xfrm>
            <a:off x="10725150" y="2508250"/>
            <a:ext cx="285750" cy="139700"/>
          </a:xfrm>
          <a:prstGeom prst="rect">
            <a:avLst/>
          </a:prstGeom>
          <a:noFill/>
        </p:spPr>
        <p:txBody>
          <a:bodyPr wrap="none" lIns="0" tIns="0" rIns="0" bIns="0" anchor="ctr">
            <a:noAutofit/>
          </a:bodyPr>
          <a:lstStyle/>
          <a:p>
            <a:pPr algn="l"/>
            <a:r>
              <a:rPr sz="1050" b="1">
                <a:solidFill>
                  <a:srgbClr val="393939"/>
                </a:solidFill>
                <a:latin typeface="Arial"/>
                <a:ea typeface="Microsoft YaHei"/>
              </a:rPr>
              <a:t>2</a:t>
            </a:r>
            <a:r>
              <a:rPr sz="1050" b="1">
                <a:solidFill>
                  <a:srgbClr val="969797"/>
                </a:solidFill>
                <a:latin typeface="Arial"/>
                <a:ea typeface="Microsoft YaHei"/>
              </a:rPr>
              <a:t>.</a:t>
            </a:r>
            <a:r>
              <a:rPr sz="1050" b="1">
                <a:solidFill>
                  <a:srgbClr val="434444"/>
                </a:solidFill>
                <a:latin typeface="Arial"/>
                <a:ea typeface="Microsoft YaHei"/>
              </a:rPr>
              <a:t>22</a:t>
            </a:r>
          </a:p>
        </p:txBody>
      </p:sp>
      <p:sp>
        <p:nvSpPr>
          <p:cNvPr id="37" name="TextBox 36"/>
          <p:cNvSpPr txBox="1"/>
          <p:nvPr/>
        </p:nvSpPr>
        <p:spPr>
          <a:xfrm>
            <a:off x="11099800" y="2508250"/>
            <a:ext cx="781050" cy="165100"/>
          </a:xfrm>
          <a:prstGeom prst="rect">
            <a:avLst/>
          </a:prstGeom>
          <a:noFill/>
        </p:spPr>
        <p:txBody>
          <a:bodyPr wrap="none" lIns="0" tIns="0" rIns="0" bIns="0" anchor="ctr">
            <a:noAutofit/>
          </a:bodyPr>
          <a:lstStyle/>
          <a:p>
            <a:pPr algn="l"/>
            <a:r>
              <a:rPr sz="1150" b="0">
                <a:solidFill>
                  <a:srgbClr val="444645"/>
                </a:solidFill>
                <a:latin typeface="Arial"/>
                <a:ea typeface="Microsoft YaHei"/>
              </a:rPr>
              <a:t>[1.15–4.31]</a:t>
            </a:r>
          </a:p>
        </p:txBody>
      </p:sp>
      <p:sp>
        <p:nvSpPr>
          <p:cNvPr id="38" name="TextBox 37"/>
          <p:cNvSpPr txBox="1"/>
          <p:nvPr/>
        </p:nvSpPr>
        <p:spPr>
          <a:xfrm>
            <a:off x="5378450" y="2673350"/>
            <a:ext cx="2114550" cy="158750"/>
          </a:xfrm>
          <a:prstGeom prst="rect">
            <a:avLst/>
          </a:prstGeom>
          <a:noFill/>
        </p:spPr>
        <p:txBody>
          <a:bodyPr wrap="none" lIns="0" tIns="0" rIns="0" bIns="0" anchor="ctr">
            <a:noAutofit/>
          </a:bodyPr>
          <a:lstStyle/>
          <a:p>
            <a:pPr algn="l"/>
            <a:r>
              <a:rPr sz="950" b="0" dirty="0">
                <a:solidFill>
                  <a:srgbClr val="777877"/>
                </a:solidFill>
                <a:latin typeface="Arial"/>
                <a:ea typeface="Microsoft YaHei"/>
              </a:rPr>
              <a:t>Heterogeneity:</a:t>
            </a:r>
            <a:r>
              <a:rPr sz="950" b="0" dirty="0">
                <a:solidFill>
                  <a:srgbClr val="626464"/>
                </a:solidFill>
                <a:latin typeface="Arial"/>
                <a:ea typeface="Microsoft YaHei"/>
              </a:rPr>
              <a:t> I² = 57.2%,</a:t>
            </a:r>
            <a:r>
              <a:rPr sz="950" b="0" dirty="0">
                <a:solidFill>
                  <a:srgbClr val="818483"/>
                </a:solidFill>
                <a:latin typeface="Arial"/>
                <a:ea typeface="Microsoft YaHei"/>
              </a:rPr>
              <a:t> </a:t>
            </a:r>
            <a:r>
              <a:rPr sz="950" b="0" dirty="0">
                <a:solidFill>
                  <a:srgbClr val="626361"/>
                </a:solidFill>
                <a:latin typeface="Arial"/>
                <a:ea typeface="Microsoft YaHei"/>
              </a:rPr>
              <a:t>p = 0.0966</a:t>
            </a:r>
          </a:p>
        </p:txBody>
      </p:sp>
      <p:sp>
        <p:nvSpPr>
          <p:cNvPr id="39" name="TextBox 38"/>
          <p:cNvSpPr txBox="1"/>
          <p:nvPr/>
        </p:nvSpPr>
        <p:spPr>
          <a:xfrm>
            <a:off x="704850" y="2698750"/>
            <a:ext cx="1028700" cy="190500"/>
          </a:xfrm>
          <a:prstGeom prst="rect">
            <a:avLst/>
          </a:prstGeom>
          <a:noFill/>
        </p:spPr>
        <p:txBody>
          <a:bodyPr wrap="none" lIns="0" tIns="0" rIns="0" bIns="0" anchor="ctr">
            <a:noAutofit/>
          </a:bodyPr>
          <a:lstStyle/>
          <a:p>
            <a:pPr algn="l"/>
            <a:r>
              <a:rPr sz="1250" b="1">
                <a:solidFill>
                  <a:srgbClr val="A72123"/>
                </a:solidFill>
                <a:latin typeface="Arial"/>
                <a:ea typeface="Microsoft YaHei"/>
              </a:rPr>
              <a:t>Key </a:t>
            </a:r>
            <a:r>
              <a:rPr sz="1250" b="1">
                <a:solidFill>
                  <a:srgbClr val="A42424"/>
                </a:solidFill>
                <a:latin typeface="Arial"/>
                <a:ea typeface="Microsoft YaHei"/>
              </a:rPr>
              <a:t>findings</a:t>
            </a:r>
            <a:r>
              <a:rPr sz="1250" b="1">
                <a:solidFill>
                  <a:srgbClr val="BB504F"/>
                </a:solidFill>
                <a:latin typeface="Arial"/>
                <a:ea typeface="Microsoft YaHei"/>
              </a:rPr>
              <a:t>:</a:t>
            </a:r>
          </a:p>
        </p:txBody>
      </p:sp>
      <p:sp>
        <p:nvSpPr>
          <p:cNvPr id="40" name="TextBox 39"/>
          <p:cNvSpPr txBox="1"/>
          <p:nvPr/>
        </p:nvSpPr>
        <p:spPr>
          <a:xfrm>
            <a:off x="990600" y="2940050"/>
            <a:ext cx="3397250" cy="349250"/>
          </a:xfrm>
          <a:prstGeom prst="rect">
            <a:avLst/>
          </a:prstGeom>
          <a:noFill/>
        </p:spPr>
        <p:txBody>
          <a:bodyPr wrap="none" lIns="0" tIns="0" rIns="0" bIns="0" anchor="ctr">
            <a:noAutofit/>
          </a:bodyPr>
          <a:lstStyle/>
          <a:p>
            <a:pPr algn="l">
              <a:lnSpc>
                <a:spcPts val="1450"/>
              </a:lnSpc>
              <a:spcBef>
                <a:spcPts val="0"/>
              </a:spcBef>
              <a:spcAft>
                <a:spcPts val="0"/>
              </a:spcAft>
            </a:pPr>
            <a:r>
              <a:rPr sz="1150" b="0">
                <a:solidFill>
                  <a:srgbClr val="585858"/>
                </a:solidFill>
                <a:latin typeface="Arial"/>
                <a:ea typeface="Microsoft YaHei"/>
              </a:rPr>
              <a:t>Baseline</a:t>
            </a:r>
            <a:r>
              <a:rPr sz="1150" b="0">
                <a:solidFill>
                  <a:srgbClr val="555555"/>
                </a:solidFill>
                <a:latin typeface="Arial"/>
                <a:ea typeface="Microsoft YaHei"/>
              </a:rPr>
              <a:t> 6MWD </a:t>
            </a:r>
            <a:r>
              <a:rPr sz="1150" b="0">
                <a:solidFill>
                  <a:srgbClr val="595959"/>
                </a:solidFill>
                <a:latin typeface="Arial"/>
                <a:ea typeface="Microsoft YaHei"/>
              </a:rPr>
              <a:t>below cutoff (&lt;300–350 m):</a:t>
            </a:r>
          </a:p>
          <a:p>
            <a:pPr algn="l">
              <a:lnSpc>
                <a:spcPts val="1450"/>
              </a:lnSpc>
              <a:spcBef>
                <a:spcPts val="0"/>
              </a:spcBef>
              <a:spcAft>
                <a:spcPts val="0"/>
              </a:spcAft>
            </a:pPr>
            <a:r>
              <a:rPr sz="1150" b="0">
                <a:solidFill>
                  <a:srgbClr val="464746"/>
                </a:solidFill>
                <a:latin typeface="Arial"/>
                <a:ea typeface="Microsoft YaHei"/>
              </a:rPr>
              <a:t>HR 2</a:t>
            </a:r>
            <a:r>
              <a:rPr sz="1150" b="0">
                <a:solidFill>
                  <a:srgbClr val="79787B"/>
                </a:solidFill>
                <a:latin typeface="Arial"/>
                <a:ea typeface="Microsoft YaHei"/>
              </a:rPr>
              <a:t>.</a:t>
            </a:r>
            <a:r>
              <a:rPr sz="1150" b="0">
                <a:solidFill>
                  <a:srgbClr val="4D4E4E"/>
                </a:solidFill>
                <a:latin typeface="Arial"/>
                <a:ea typeface="Microsoft YaHei"/>
              </a:rPr>
              <a:t>22 (95</a:t>
            </a:r>
            <a:r>
              <a:rPr sz="1150" b="0">
                <a:solidFill>
                  <a:srgbClr val="5D5C5D"/>
                </a:solidFill>
                <a:latin typeface="Arial"/>
                <a:ea typeface="Microsoft YaHei"/>
              </a:rPr>
              <a:t>% </a:t>
            </a:r>
            <a:r>
              <a:rPr sz="1150" b="0">
                <a:solidFill>
                  <a:srgbClr val="515252"/>
                </a:solidFill>
                <a:latin typeface="Arial"/>
                <a:ea typeface="Microsoft YaHei"/>
              </a:rPr>
              <a:t>CI </a:t>
            </a:r>
            <a:r>
              <a:rPr sz="1150" b="0">
                <a:solidFill>
                  <a:srgbClr val="5F6062"/>
                </a:solidFill>
                <a:latin typeface="Arial"/>
                <a:ea typeface="Microsoft YaHei"/>
              </a:rPr>
              <a:t>1.15–4.</a:t>
            </a:r>
            <a:r>
              <a:rPr sz="1150" b="0">
                <a:solidFill>
                  <a:srgbClr val="515252"/>
                </a:solidFill>
                <a:latin typeface="Arial"/>
                <a:ea typeface="Microsoft YaHei"/>
              </a:rPr>
              <a:t>31, p = 0.02), I</a:t>
            </a:r>
            <a:r>
              <a:rPr sz="1150" b="0">
                <a:solidFill>
                  <a:srgbClr val="8B8B8B"/>
                </a:solidFill>
                <a:latin typeface="Arial"/>
                <a:ea typeface="Microsoft YaHei"/>
              </a:rPr>
              <a:t>²</a:t>
            </a:r>
            <a:r>
              <a:rPr sz="1150" b="0">
                <a:solidFill>
                  <a:srgbClr val="515252"/>
                </a:solidFill>
                <a:latin typeface="Arial"/>
                <a:ea typeface="Microsoft YaHei"/>
              </a:rPr>
              <a:t> </a:t>
            </a:r>
            <a:r>
              <a:rPr sz="1150" b="0">
                <a:solidFill>
                  <a:srgbClr val="909090"/>
                </a:solidFill>
                <a:latin typeface="Arial"/>
                <a:ea typeface="Microsoft YaHei"/>
              </a:rPr>
              <a:t>=</a:t>
            </a:r>
            <a:r>
              <a:rPr sz="1150" b="0">
                <a:solidFill>
                  <a:srgbClr val="5A595B"/>
                </a:solidFill>
                <a:latin typeface="Arial"/>
                <a:ea typeface="Microsoft YaHei"/>
              </a:rPr>
              <a:t> 57.2%</a:t>
            </a:r>
          </a:p>
        </p:txBody>
      </p:sp>
      <p:sp>
        <p:nvSpPr>
          <p:cNvPr id="41" name="TextBox 40"/>
          <p:cNvSpPr txBox="1"/>
          <p:nvPr/>
        </p:nvSpPr>
        <p:spPr>
          <a:xfrm>
            <a:off x="5378450" y="3079750"/>
            <a:ext cx="984250" cy="146050"/>
          </a:xfrm>
          <a:prstGeom prst="rect">
            <a:avLst/>
          </a:prstGeom>
          <a:noFill/>
        </p:spPr>
        <p:txBody>
          <a:bodyPr wrap="none" lIns="0" tIns="0" rIns="0" bIns="0" anchor="ctr">
            <a:noAutofit/>
          </a:bodyPr>
          <a:lstStyle/>
          <a:p>
            <a:pPr algn="l"/>
            <a:r>
              <a:rPr sz="1250" b="1">
                <a:solidFill>
                  <a:srgbClr val="3F3F3F"/>
                </a:solidFill>
                <a:latin typeface="Arial"/>
                <a:ea typeface="Microsoft YaHei"/>
              </a:rPr>
              <a:t>&gt;5% reduction</a:t>
            </a:r>
          </a:p>
        </p:txBody>
      </p:sp>
      <p:sp>
        <p:nvSpPr>
          <p:cNvPr id="42" name="TextBox 41"/>
          <p:cNvSpPr txBox="1"/>
          <p:nvPr/>
        </p:nvSpPr>
        <p:spPr>
          <a:xfrm>
            <a:off x="10731500" y="3270250"/>
            <a:ext cx="1143000" cy="355600"/>
          </a:xfrm>
          <a:prstGeom prst="rect">
            <a:avLst/>
          </a:prstGeom>
          <a:noFill/>
        </p:spPr>
        <p:txBody>
          <a:bodyPr wrap="none" lIns="0" tIns="0" rIns="0" bIns="0" anchor="ctr">
            <a:noAutofit/>
          </a:bodyPr>
          <a:lstStyle/>
          <a:p>
            <a:pPr algn="l">
              <a:lnSpc>
                <a:spcPts val="1450"/>
              </a:lnSpc>
              <a:spcBef>
                <a:spcPts val="0"/>
              </a:spcBef>
              <a:spcAft>
                <a:spcPts val="0"/>
              </a:spcAft>
            </a:pPr>
            <a:r>
              <a:rPr sz="1150" b="0">
                <a:solidFill>
                  <a:srgbClr val="444443"/>
                </a:solidFill>
                <a:latin typeface="Arial"/>
                <a:ea typeface="Microsoft YaHei"/>
              </a:rPr>
              <a:t>1</a:t>
            </a:r>
            <a:r>
              <a:rPr sz="1150" b="0">
                <a:solidFill>
                  <a:srgbClr val="A8A7A7"/>
                </a:solidFill>
                <a:latin typeface="Arial"/>
                <a:ea typeface="Microsoft YaHei"/>
              </a:rPr>
              <a:t>.</a:t>
            </a:r>
            <a:r>
              <a:rPr sz="1150" b="0">
                <a:solidFill>
                  <a:srgbClr val="4C4B4D"/>
                </a:solidFill>
                <a:latin typeface="Arial"/>
                <a:ea typeface="Microsoft YaHei"/>
              </a:rPr>
              <a:t>88 [0</a:t>
            </a:r>
            <a:r>
              <a:rPr sz="1150" b="0">
                <a:solidFill>
                  <a:srgbClr val="969697"/>
                </a:solidFill>
                <a:latin typeface="Arial"/>
                <a:ea typeface="Microsoft YaHei"/>
              </a:rPr>
              <a:t>.</a:t>
            </a:r>
            <a:r>
              <a:rPr sz="1150" b="0">
                <a:solidFill>
                  <a:srgbClr val="525253"/>
                </a:solidFill>
                <a:latin typeface="Arial"/>
                <a:ea typeface="Microsoft YaHei"/>
              </a:rPr>
              <a:t>99; 3</a:t>
            </a:r>
            <a:r>
              <a:rPr sz="1150" b="0">
                <a:solidFill>
                  <a:srgbClr val="8A8A8A"/>
                </a:solidFill>
                <a:latin typeface="Arial"/>
                <a:ea typeface="Microsoft YaHei"/>
              </a:rPr>
              <a:t>.</a:t>
            </a:r>
            <a:r>
              <a:rPr sz="1150" b="0">
                <a:solidFill>
                  <a:srgbClr val="646463"/>
                </a:solidFill>
                <a:latin typeface="Arial"/>
                <a:ea typeface="Microsoft YaHei"/>
              </a:rPr>
              <a:t>58]</a:t>
            </a:r>
          </a:p>
          <a:p>
            <a:pPr algn="l">
              <a:lnSpc>
                <a:spcPts val="1450"/>
              </a:lnSpc>
              <a:spcBef>
                <a:spcPts val="0"/>
              </a:spcBef>
              <a:spcAft>
                <a:spcPts val="0"/>
              </a:spcAft>
            </a:pPr>
            <a:r>
              <a:rPr sz="1150" b="0">
                <a:solidFill>
                  <a:srgbClr val="4A4B49"/>
                </a:solidFill>
                <a:latin typeface="Arial"/>
                <a:ea typeface="Microsoft YaHei"/>
              </a:rPr>
              <a:t>1</a:t>
            </a:r>
            <a:r>
              <a:rPr sz="1150" b="0">
                <a:solidFill>
                  <a:srgbClr val="A6A6A6"/>
                </a:solidFill>
                <a:latin typeface="Arial"/>
                <a:ea typeface="Microsoft YaHei"/>
              </a:rPr>
              <a:t>.</a:t>
            </a:r>
            <a:r>
              <a:rPr sz="1150" b="0">
                <a:solidFill>
                  <a:srgbClr val="525152"/>
                </a:solidFill>
                <a:latin typeface="Arial"/>
                <a:ea typeface="Microsoft YaHei"/>
              </a:rPr>
              <a:t>89 [1</a:t>
            </a:r>
            <a:r>
              <a:rPr sz="1150" b="0">
                <a:solidFill>
                  <a:srgbClr val="8A8A8B"/>
                </a:solidFill>
                <a:latin typeface="Arial"/>
                <a:ea typeface="Microsoft YaHei"/>
              </a:rPr>
              <a:t>.</a:t>
            </a:r>
            <a:r>
              <a:rPr sz="1150" b="0">
                <a:solidFill>
                  <a:srgbClr val="595958"/>
                </a:solidFill>
                <a:latin typeface="Arial"/>
                <a:ea typeface="Microsoft YaHei"/>
              </a:rPr>
              <a:t>59; 2</a:t>
            </a:r>
            <a:r>
              <a:rPr sz="1150" b="0">
                <a:solidFill>
                  <a:srgbClr val="969696"/>
                </a:solidFill>
                <a:latin typeface="Arial"/>
                <a:ea typeface="Microsoft YaHei"/>
              </a:rPr>
              <a:t>.</a:t>
            </a:r>
            <a:r>
              <a:rPr sz="1150" b="0">
                <a:solidFill>
                  <a:srgbClr val="656467"/>
                </a:solidFill>
                <a:latin typeface="Arial"/>
                <a:ea typeface="Microsoft YaHei"/>
              </a:rPr>
              <a:t>24]</a:t>
            </a:r>
          </a:p>
        </p:txBody>
      </p:sp>
      <p:sp>
        <p:nvSpPr>
          <p:cNvPr id="43" name="TextBox 42"/>
          <p:cNvSpPr txBox="1"/>
          <p:nvPr/>
        </p:nvSpPr>
        <p:spPr>
          <a:xfrm>
            <a:off x="5378450" y="3276600"/>
            <a:ext cx="1492250" cy="508000"/>
          </a:xfrm>
          <a:prstGeom prst="rect">
            <a:avLst/>
          </a:prstGeom>
          <a:noFill/>
        </p:spPr>
        <p:txBody>
          <a:bodyPr wrap="none" lIns="0" tIns="0" rIns="0" bIns="0" anchor="ctr">
            <a:noAutofit/>
          </a:bodyPr>
          <a:lstStyle/>
          <a:p>
            <a:pPr algn="l">
              <a:lnSpc>
                <a:spcPts val="1450"/>
              </a:lnSpc>
              <a:spcBef>
                <a:spcPts val="0"/>
              </a:spcBef>
              <a:spcAft>
                <a:spcPts val="0"/>
              </a:spcAft>
            </a:pPr>
            <a:r>
              <a:rPr sz="1200" b="1">
                <a:solidFill>
                  <a:srgbClr val="616161"/>
                </a:solidFill>
                <a:latin typeface="Arial"/>
                <a:ea typeface="Microsoft YaHei"/>
              </a:rPr>
              <a:t>Poledniczek</a:t>
            </a:r>
            <a:r>
              <a:rPr sz="1200" b="1">
                <a:solidFill>
                  <a:srgbClr val="606162"/>
                </a:solidFill>
                <a:latin typeface="Arial"/>
                <a:ea typeface="Microsoft YaHei"/>
              </a:rPr>
              <a:t> 2025</a:t>
            </a:r>
          </a:p>
          <a:p>
            <a:pPr algn="l">
              <a:lnSpc>
                <a:spcPts val="1450"/>
              </a:lnSpc>
              <a:spcBef>
                <a:spcPts val="0"/>
              </a:spcBef>
              <a:spcAft>
                <a:spcPts val="0"/>
              </a:spcAft>
            </a:pPr>
            <a:r>
              <a:rPr sz="1200" b="1">
                <a:solidFill>
                  <a:srgbClr val="555456"/>
                </a:solidFill>
                <a:latin typeface="Arial"/>
                <a:ea typeface="Microsoft YaHei"/>
              </a:rPr>
              <a:t>loannou </a:t>
            </a:r>
            <a:r>
              <a:rPr sz="1200" b="1">
                <a:solidFill>
                  <a:srgbClr val="595A59"/>
                </a:solidFill>
                <a:latin typeface="Arial"/>
                <a:ea typeface="Microsoft YaHei"/>
              </a:rPr>
              <a:t>2024</a:t>
            </a:r>
          </a:p>
          <a:p>
            <a:pPr algn="l">
              <a:lnSpc>
                <a:spcPts val="1450"/>
              </a:lnSpc>
              <a:spcBef>
                <a:spcPts val="0"/>
              </a:spcBef>
              <a:spcAft>
                <a:spcPts val="0"/>
              </a:spcAft>
            </a:pPr>
            <a:r>
              <a:rPr sz="1200" b="1">
                <a:solidFill>
                  <a:srgbClr val="393939"/>
                </a:solidFill>
                <a:latin typeface="Arial"/>
                <a:ea typeface="Microsoft YaHei"/>
              </a:rPr>
              <a:t>Random effects model</a:t>
            </a:r>
          </a:p>
        </p:txBody>
      </p:sp>
      <p:sp>
        <p:nvSpPr>
          <p:cNvPr id="44" name="TextBox 43"/>
          <p:cNvSpPr txBox="1"/>
          <p:nvPr/>
        </p:nvSpPr>
        <p:spPr>
          <a:xfrm>
            <a:off x="7131050" y="3276600"/>
            <a:ext cx="450850" cy="323850"/>
          </a:xfrm>
          <a:prstGeom prst="rect">
            <a:avLst/>
          </a:prstGeom>
          <a:noFill/>
        </p:spPr>
        <p:txBody>
          <a:bodyPr wrap="none" lIns="0" tIns="0" rIns="0" bIns="0" anchor="ctr">
            <a:noAutofit/>
          </a:bodyPr>
          <a:lstStyle/>
          <a:p>
            <a:pPr algn="l">
              <a:lnSpc>
                <a:spcPts val="1450"/>
              </a:lnSpc>
              <a:spcBef>
                <a:spcPts val="0"/>
              </a:spcBef>
              <a:spcAft>
                <a:spcPts val="0"/>
              </a:spcAft>
            </a:pPr>
            <a:r>
              <a:rPr sz="1050" b="1">
                <a:solidFill>
                  <a:srgbClr val="525251"/>
                </a:solidFill>
                <a:latin typeface="Arial"/>
                <a:ea typeface="Microsoft YaHei"/>
              </a:rPr>
              <a:t>0.6318</a:t>
            </a:r>
          </a:p>
          <a:p>
            <a:pPr algn="l">
              <a:lnSpc>
                <a:spcPts val="1450"/>
              </a:lnSpc>
              <a:spcBef>
                <a:spcPts val="0"/>
              </a:spcBef>
              <a:spcAft>
                <a:spcPts val="0"/>
              </a:spcAft>
            </a:pPr>
            <a:r>
              <a:rPr sz="1050" b="1">
                <a:solidFill>
                  <a:srgbClr val="565757"/>
                </a:solidFill>
                <a:latin typeface="Arial"/>
                <a:ea typeface="Microsoft YaHei"/>
              </a:rPr>
              <a:t>0.6366</a:t>
            </a:r>
          </a:p>
        </p:txBody>
      </p:sp>
      <p:sp>
        <p:nvSpPr>
          <p:cNvPr id="45" name="TextBox 44"/>
          <p:cNvSpPr txBox="1"/>
          <p:nvPr/>
        </p:nvSpPr>
        <p:spPr>
          <a:xfrm>
            <a:off x="7848600" y="3276600"/>
            <a:ext cx="450850" cy="323850"/>
          </a:xfrm>
          <a:prstGeom prst="rect">
            <a:avLst/>
          </a:prstGeom>
          <a:noFill/>
        </p:spPr>
        <p:txBody>
          <a:bodyPr wrap="none" lIns="0" tIns="0" rIns="0" bIns="0" anchor="ctr">
            <a:noAutofit/>
          </a:bodyPr>
          <a:lstStyle/>
          <a:p>
            <a:pPr algn="l">
              <a:lnSpc>
                <a:spcPts val="1450"/>
              </a:lnSpc>
              <a:spcBef>
                <a:spcPts val="0"/>
              </a:spcBef>
              <a:spcAft>
                <a:spcPts val="0"/>
              </a:spcAft>
            </a:pPr>
            <a:r>
              <a:rPr sz="1050" b="1">
                <a:solidFill>
                  <a:srgbClr val="595859"/>
                </a:solidFill>
                <a:latin typeface="Arial"/>
                <a:ea typeface="Microsoft YaHei"/>
              </a:rPr>
              <a:t>0.3286</a:t>
            </a:r>
          </a:p>
          <a:p>
            <a:pPr algn="l">
              <a:lnSpc>
                <a:spcPts val="1450"/>
              </a:lnSpc>
              <a:spcBef>
                <a:spcPts val="0"/>
              </a:spcBef>
              <a:spcAft>
                <a:spcPts val="0"/>
              </a:spcAft>
            </a:pPr>
            <a:r>
              <a:rPr sz="1050" b="1">
                <a:solidFill>
                  <a:srgbClr val="4C4B4D"/>
                </a:solidFill>
                <a:latin typeface="Arial"/>
                <a:ea typeface="Microsoft YaHei"/>
              </a:rPr>
              <a:t>0</a:t>
            </a:r>
            <a:r>
              <a:rPr sz="1050" b="1">
                <a:solidFill>
                  <a:srgbClr val="87888B"/>
                </a:solidFill>
                <a:latin typeface="Arial"/>
                <a:ea typeface="Microsoft YaHei"/>
              </a:rPr>
              <a:t>.</a:t>
            </a:r>
            <a:r>
              <a:rPr sz="1050" b="1">
                <a:solidFill>
                  <a:srgbClr val="5A5A5A"/>
                </a:solidFill>
                <a:latin typeface="Arial"/>
                <a:ea typeface="Microsoft YaHei"/>
              </a:rPr>
              <a:t>0874</a:t>
            </a:r>
          </a:p>
        </p:txBody>
      </p:sp>
      <p:sp>
        <p:nvSpPr>
          <p:cNvPr id="46" name="TextBox 45"/>
          <p:cNvSpPr txBox="1"/>
          <p:nvPr/>
        </p:nvSpPr>
        <p:spPr>
          <a:xfrm>
            <a:off x="984250" y="3384550"/>
            <a:ext cx="3321050" cy="349250"/>
          </a:xfrm>
          <a:prstGeom prst="rect">
            <a:avLst/>
          </a:prstGeom>
          <a:noFill/>
        </p:spPr>
        <p:txBody>
          <a:bodyPr wrap="none" lIns="0" tIns="0" rIns="0" bIns="0" anchor="ctr">
            <a:noAutofit/>
          </a:bodyPr>
          <a:lstStyle/>
          <a:p>
            <a:pPr algn="l">
              <a:lnSpc>
                <a:spcPts val="1450"/>
              </a:lnSpc>
              <a:spcBef>
                <a:spcPts val="0"/>
              </a:spcBef>
              <a:spcAft>
                <a:spcPts val="0"/>
              </a:spcAft>
            </a:pPr>
            <a:r>
              <a:rPr sz="1200" b="0">
                <a:solidFill>
                  <a:srgbClr val="545453"/>
                </a:solidFill>
                <a:latin typeface="Arial"/>
                <a:ea typeface="Microsoft YaHei"/>
              </a:rPr>
              <a:t>Absolute</a:t>
            </a:r>
            <a:r>
              <a:rPr sz="1200" b="0">
                <a:solidFill>
                  <a:srgbClr val="555656"/>
                </a:solidFill>
                <a:latin typeface="Arial"/>
                <a:ea typeface="Microsoft YaHei"/>
              </a:rPr>
              <a:t> reduction </a:t>
            </a:r>
            <a:r>
              <a:rPr sz="1200" b="0">
                <a:solidFill>
                  <a:srgbClr val="545454"/>
                </a:solidFill>
                <a:latin typeface="Arial"/>
                <a:ea typeface="Microsoft YaHei"/>
              </a:rPr>
              <a:t>in 6MWD &gt;35 m over</a:t>
            </a:r>
            <a:r>
              <a:rPr sz="1200" b="0">
                <a:solidFill>
                  <a:srgbClr val="565657"/>
                </a:solidFill>
                <a:latin typeface="Arial"/>
                <a:ea typeface="Microsoft YaHei"/>
              </a:rPr>
              <a:t> 1 year:</a:t>
            </a:r>
          </a:p>
          <a:p>
            <a:pPr algn="l">
              <a:lnSpc>
                <a:spcPts val="1450"/>
              </a:lnSpc>
              <a:spcBef>
                <a:spcPts val="0"/>
              </a:spcBef>
              <a:spcAft>
                <a:spcPts val="0"/>
              </a:spcAft>
            </a:pPr>
            <a:r>
              <a:rPr sz="1200" b="0">
                <a:solidFill>
                  <a:srgbClr val="4C4B4C"/>
                </a:solidFill>
                <a:latin typeface="Arial"/>
                <a:ea typeface="Microsoft YaHei"/>
              </a:rPr>
              <a:t>HR </a:t>
            </a:r>
            <a:r>
              <a:rPr sz="1200" b="0">
                <a:solidFill>
                  <a:srgbClr val="939593"/>
                </a:solidFill>
                <a:latin typeface="Arial"/>
                <a:ea typeface="Microsoft YaHei"/>
              </a:rPr>
              <a:t>1</a:t>
            </a:r>
            <a:r>
              <a:rPr sz="1200" b="0">
                <a:solidFill>
                  <a:srgbClr val="5E605F"/>
                </a:solidFill>
                <a:latin typeface="Arial"/>
                <a:ea typeface="Microsoft YaHei"/>
              </a:rPr>
              <a:t>.80</a:t>
            </a:r>
            <a:r>
              <a:rPr sz="1200" b="0">
                <a:solidFill>
                  <a:srgbClr val="434344"/>
                </a:solidFill>
                <a:latin typeface="Arial"/>
                <a:ea typeface="Microsoft YaHei"/>
              </a:rPr>
              <a:t> (95</a:t>
            </a:r>
            <a:r>
              <a:rPr sz="1200" b="0">
                <a:solidFill>
                  <a:srgbClr val="606061"/>
                </a:solidFill>
                <a:latin typeface="Arial"/>
                <a:ea typeface="Microsoft YaHei"/>
              </a:rPr>
              <a:t>% </a:t>
            </a:r>
            <a:r>
              <a:rPr sz="1200" b="0">
                <a:solidFill>
                  <a:srgbClr val="504F4F"/>
                </a:solidFill>
                <a:latin typeface="Arial"/>
                <a:ea typeface="Microsoft YaHei"/>
              </a:rPr>
              <a:t>CI</a:t>
            </a:r>
            <a:r>
              <a:rPr sz="1200" b="0">
                <a:solidFill>
                  <a:srgbClr val="414141"/>
                </a:solidFill>
                <a:latin typeface="Arial"/>
                <a:ea typeface="Microsoft YaHei"/>
              </a:rPr>
              <a:t> </a:t>
            </a:r>
            <a:r>
              <a:rPr sz="1200" b="0">
                <a:solidFill>
                  <a:srgbClr val="969597"/>
                </a:solidFill>
                <a:latin typeface="Arial"/>
                <a:ea typeface="Microsoft YaHei"/>
              </a:rPr>
              <a:t>1</a:t>
            </a:r>
            <a:r>
              <a:rPr sz="1200" b="0">
                <a:solidFill>
                  <a:srgbClr val="646464"/>
                </a:solidFill>
                <a:latin typeface="Arial"/>
                <a:ea typeface="Microsoft YaHei"/>
              </a:rPr>
              <a:t>.52–2.14,</a:t>
            </a:r>
            <a:r>
              <a:rPr sz="1200" b="0">
                <a:solidFill>
                  <a:srgbClr val="898C89"/>
                </a:solidFill>
                <a:latin typeface="Arial"/>
                <a:ea typeface="Microsoft YaHei"/>
              </a:rPr>
              <a:t> </a:t>
            </a:r>
            <a:r>
              <a:rPr sz="1200" b="0">
                <a:solidFill>
                  <a:srgbClr val="585858"/>
                </a:solidFill>
                <a:latin typeface="Arial"/>
                <a:ea typeface="Microsoft YaHei"/>
              </a:rPr>
              <a:t>p &lt;</a:t>
            </a:r>
            <a:r>
              <a:rPr sz="1200" b="0">
                <a:solidFill>
                  <a:srgbClr val="7B7A7B"/>
                </a:solidFill>
                <a:latin typeface="Arial"/>
                <a:ea typeface="Microsoft YaHei"/>
              </a:rPr>
              <a:t> </a:t>
            </a:r>
            <a:r>
              <a:rPr sz="1200" b="0">
                <a:solidFill>
                  <a:srgbClr val="363637"/>
                </a:solidFill>
                <a:latin typeface="Arial"/>
                <a:ea typeface="Microsoft YaHei"/>
              </a:rPr>
              <a:t>0</a:t>
            </a:r>
            <a:r>
              <a:rPr sz="1200" b="0">
                <a:solidFill>
                  <a:srgbClr val="5D5E5F"/>
                </a:solidFill>
                <a:latin typeface="Arial"/>
                <a:ea typeface="Microsoft YaHei"/>
              </a:rPr>
              <a:t>.01), </a:t>
            </a:r>
            <a:r>
              <a:rPr sz="1200" b="0">
                <a:solidFill>
                  <a:srgbClr val="8C8D8D"/>
                </a:solidFill>
                <a:latin typeface="Arial"/>
                <a:ea typeface="Microsoft YaHei"/>
              </a:rPr>
              <a:t>I² </a:t>
            </a:r>
            <a:r>
              <a:rPr sz="1200" b="0">
                <a:solidFill>
                  <a:srgbClr val="515151"/>
                </a:solidFill>
                <a:latin typeface="Arial"/>
                <a:ea typeface="Microsoft YaHei"/>
              </a:rPr>
              <a:t>= 0%</a:t>
            </a:r>
          </a:p>
        </p:txBody>
      </p:sp>
      <p:sp>
        <p:nvSpPr>
          <p:cNvPr id="47" name="TextBox 46"/>
          <p:cNvSpPr txBox="1"/>
          <p:nvPr/>
        </p:nvSpPr>
        <p:spPr>
          <a:xfrm>
            <a:off x="10731500" y="3644900"/>
            <a:ext cx="1143000" cy="165100"/>
          </a:xfrm>
          <a:prstGeom prst="rect">
            <a:avLst/>
          </a:prstGeom>
          <a:noFill/>
        </p:spPr>
        <p:txBody>
          <a:bodyPr wrap="none" lIns="0" tIns="0" rIns="0" bIns="0" anchor="ctr">
            <a:noAutofit/>
          </a:bodyPr>
          <a:lstStyle/>
          <a:p>
            <a:pPr algn="l"/>
            <a:r>
              <a:rPr sz="1150" b="0">
                <a:solidFill>
                  <a:srgbClr val="434344"/>
                </a:solidFill>
                <a:latin typeface="Arial"/>
                <a:ea typeface="Microsoft YaHei"/>
              </a:rPr>
              <a:t>1</a:t>
            </a:r>
            <a:r>
              <a:rPr sz="1150" b="0">
                <a:solidFill>
                  <a:srgbClr val="747574"/>
                </a:solidFill>
                <a:latin typeface="Arial"/>
                <a:ea typeface="Microsoft YaHei"/>
              </a:rPr>
              <a:t>.</a:t>
            </a:r>
            <a:r>
              <a:rPr sz="1150" b="0">
                <a:solidFill>
                  <a:srgbClr val="2C2C2C"/>
                </a:solidFill>
                <a:latin typeface="Arial"/>
                <a:ea typeface="Microsoft YaHei"/>
              </a:rPr>
              <a:t>89 [</a:t>
            </a:r>
            <a:r>
              <a:rPr sz="1150" b="0">
                <a:solidFill>
                  <a:srgbClr val="5B5C5A"/>
                </a:solidFill>
                <a:latin typeface="Arial"/>
                <a:ea typeface="Microsoft YaHei"/>
              </a:rPr>
              <a:t>1</a:t>
            </a:r>
            <a:r>
              <a:rPr sz="1150" b="0">
                <a:solidFill>
                  <a:srgbClr val="AAAAAC"/>
                </a:solidFill>
                <a:latin typeface="Arial"/>
                <a:ea typeface="Microsoft YaHei"/>
              </a:rPr>
              <a:t>.</a:t>
            </a:r>
            <a:r>
              <a:rPr sz="1150" b="0">
                <a:solidFill>
                  <a:srgbClr val="2F2F2F"/>
                </a:solidFill>
                <a:latin typeface="Arial"/>
                <a:ea typeface="Microsoft YaHei"/>
              </a:rPr>
              <a:t>60</a:t>
            </a:r>
            <a:r>
              <a:rPr sz="1150" b="0">
                <a:solidFill>
                  <a:srgbClr val="474648"/>
                </a:solidFill>
                <a:latin typeface="Arial"/>
                <a:ea typeface="Microsoft YaHei"/>
              </a:rPr>
              <a:t>; </a:t>
            </a:r>
            <a:r>
              <a:rPr sz="1150" b="0">
                <a:solidFill>
                  <a:srgbClr val="373537"/>
                </a:solidFill>
                <a:latin typeface="Arial"/>
                <a:ea typeface="Microsoft YaHei"/>
              </a:rPr>
              <a:t>2</a:t>
            </a:r>
            <a:r>
              <a:rPr sz="1150" b="0">
                <a:solidFill>
                  <a:srgbClr val="ABA9AB"/>
                </a:solidFill>
                <a:latin typeface="Arial"/>
                <a:ea typeface="Microsoft YaHei"/>
              </a:rPr>
              <a:t>.</a:t>
            </a:r>
            <a:r>
              <a:rPr sz="1150" b="0">
                <a:solidFill>
                  <a:srgbClr val="444444"/>
                </a:solidFill>
                <a:latin typeface="Arial"/>
                <a:ea typeface="Microsoft YaHei"/>
              </a:rPr>
              <a:t>23]</a:t>
            </a:r>
          </a:p>
        </p:txBody>
      </p:sp>
      <p:sp>
        <p:nvSpPr>
          <p:cNvPr id="48" name="TextBox 47"/>
          <p:cNvSpPr txBox="1"/>
          <p:nvPr/>
        </p:nvSpPr>
        <p:spPr>
          <a:xfrm>
            <a:off x="990600" y="3829050"/>
            <a:ext cx="3213100" cy="349250"/>
          </a:xfrm>
          <a:prstGeom prst="rect">
            <a:avLst/>
          </a:prstGeom>
          <a:noFill/>
        </p:spPr>
        <p:txBody>
          <a:bodyPr wrap="none" lIns="0" tIns="0" rIns="0" bIns="0" anchor="ctr">
            <a:noAutofit/>
          </a:bodyPr>
          <a:lstStyle/>
          <a:p>
            <a:pPr algn="l">
              <a:lnSpc>
                <a:spcPts val="1450"/>
              </a:lnSpc>
              <a:spcBef>
                <a:spcPts val="0"/>
              </a:spcBef>
              <a:spcAft>
                <a:spcPts val="0"/>
              </a:spcAft>
            </a:pPr>
            <a:r>
              <a:rPr sz="1200" b="0">
                <a:solidFill>
                  <a:srgbClr val="5F5D60"/>
                </a:solidFill>
                <a:latin typeface="Arial"/>
                <a:ea typeface="Microsoft YaHei"/>
              </a:rPr>
              <a:t>Relative </a:t>
            </a:r>
            <a:r>
              <a:rPr sz="1200" b="0">
                <a:solidFill>
                  <a:srgbClr val="555455"/>
                </a:solidFill>
                <a:latin typeface="Arial"/>
                <a:ea typeface="Microsoft YaHei"/>
              </a:rPr>
              <a:t>reduction</a:t>
            </a:r>
            <a:r>
              <a:rPr sz="1200" b="0">
                <a:solidFill>
                  <a:srgbClr val="595A5A"/>
                </a:solidFill>
                <a:latin typeface="Arial"/>
                <a:ea typeface="Microsoft YaHei"/>
              </a:rPr>
              <a:t> in 6MWD &gt;5% over 1 year:</a:t>
            </a:r>
          </a:p>
          <a:p>
            <a:pPr algn="l">
              <a:lnSpc>
                <a:spcPts val="1450"/>
              </a:lnSpc>
              <a:spcBef>
                <a:spcPts val="0"/>
              </a:spcBef>
              <a:spcAft>
                <a:spcPts val="0"/>
              </a:spcAft>
            </a:pPr>
            <a:r>
              <a:rPr sz="1200" b="0">
                <a:solidFill>
                  <a:srgbClr val="4F4D4E"/>
                </a:solidFill>
                <a:latin typeface="Arial"/>
                <a:ea typeface="Microsoft YaHei"/>
              </a:rPr>
              <a:t>HR 1</a:t>
            </a:r>
            <a:r>
              <a:rPr sz="1200" b="0">
                <a:solidFill>
                  <a:srgbClr val="848785"/>
                </a:solidFill>
                <a:latin typeface="Arial"/>
                <a:ea typeface="Microsoft YaHei"/>
              </a:rPr>
              <a:t>.</a:t>
            </a:r>
            <a:r>
              <a:rPr sz="1200" b="0">
                <a:solidFill>
                  <a:srgbClr val="595859"/>
                </a:solidFill>
                <a:latin typeface="Arial"/>
                <a:ea typeface="Microsoft YaHei"/>
              </a:rPr>
              <a:t>89 (95% </a:t>
            </a:r>
            <a:r>
              <a:rPr sz="1200" b="0">
                <a:solidFill>
                  <a:srgbClr val="626263"/>
                </a:solidFill>
                <a:latin typeface="Arial"/>
                <a:ea typeface="Microsoft YaHei"/>
              </a:rPr>
              <a:t>CI 1.60</a:t>
            </a:r>
            <a:r>
              <a:rPr sz="1200" b="0">
                <a:solidFill>
                  <a:srgbClr val="737474"/>
                </a:solidFill>
                <a:latin typeface="Arial"/>
                <a:ea typeface="Microsoft YaHei"/>
              </a:rPr>
              <a:t>–2</a:t>
            </a:r>
            <a:r>
              <a:rPr sz="1200" b="0">
                <a:solidFill>
                  <a:srgbClr val="5A5A5A"/>
                </a:solidFill>
                <a:latin typeface="Arial"/>
                <a:ea typeface="Microsoft YaHei"/>
              </a:rPr>
              <a:t>.23, p &lt; 0</a:t>
            </a:r>
            <a:r>
              <a:rPr sz="1200" b="0">
                <a:solidFill>
                  <a:srgbClr val="888889"/>
                </a:solidFill>
                <a:latin typeface="Arial"/>
                <a:ea typeface="Microsoft YaHei"/>
              </a:rPr>
              <a:t>.</a:t>
            </a:r>
            <a:r>
              <a:rPr sz="1200" b="0">
                <a:solidFill>
                  <a:srgbClr val="646465"/>
                </a:solidFill>
                <a:latin typeface="Arial"/>
                <a:ea typeface="Microsoft YaHei"/>
              </a:rPr>
              <a:t>01), I² </a:t>
            </a:r>
            <a:r>
              <a:rPr sz="1200" b="0">
                <a:solidFill>
                  <a:srgbClr val="3B3B3B"/>
                </a:solidFill>
                <a:latin typeface="Arial"/>
                <a:ea typeface="Microsoft YaHei"/>
              </a:rPr>
              <a:t>=</a:t>
            </a:r>
            <a:r>
              <a:rPr sz="1200" b="0">
                <a:solidFill>
                  <a:srgbClr val="5C5E5C"/>
                </a:solidFill>
                <a:latin typeface="Arial"/>
                <a:ea typeface="Microsoft YaHei"/>
              </a:rPr>
              <a:t> 0%</a:t>
            </a:r>
          </a:p>
        </p:txBody>
      </p:sp>
      <p:sp>
        <p:nvSpPr>
          <p:cNvPr id="49" name="TextBox 48"/>
          <p:cNvSpPr txBox="1"/>
          <p:nvPr/>
        </p:nvSpPr>
        <p:spPr>
          <a:xfrm>
            <a:off x="5378450" y="3829050"/>
            <a:ext cx="1981200" cy="158750"/>
          </a:xfrm>
          <a:prstGeom prst="rect">
            <a:avLst/>
          </a:prstGeom>
          <a:noFill/>
        </p:spPr>
        <p:txBody>
          <a:bodyPr wrap="none" lIns="0" tIns="0" rIns="0" bIns="0" anchor="ctr">
            <a:noAutofit/>
          </a:bodyPr>
          <a:lstStyle/>
          <a:p>
            <a:pPr algn="l"/>
            <a:r>
              <a:rPr sz="950" b="0">
                <a:solidFill>
                  <a:srgbClr val="636465"/>
                </a:solidFill>
                <a:latin typeface="Arial"/>
                <a:ea typeface="Microsoft YaHei"/>
              </a:rPr>
              <a:t>Heterogeneity:</a:t>
            </a:r>
            <a:r>
              <a:rPr sz="950" b="0">
                <a:solidFill>
                  <a:srgbClr val="696968"/>
                </a:solidFill>
                <a:latin typeface="Arial"/>
                <a:ea typeface="Microsoft YaHei"/>
              </a:rPr>
              <a:t> I² = 0%, p</a:t>
            </a:r>
            <a:r>
              <a:rPr sz="950" b="0">
                <a:solidFill>
                  <a:srgbClr val="A2A3A2"/>
                </a:solidFill>
                <a:latin typeface="Arial"/>
                <a:ea typeface="Microsoft YaHei"/>
              </a:rPr>
              <a:t> </a:t>
            </a:r>
            <a:r>
              <a:rPr sz="950" b="0">
                <a:solidFill>
                  <a:srgbClr val="515251"/>
                </a:solidFill>
                <a:latin typeface="Arial"/>
                <a:ea typeface="Microsoft YaHei"/>
              </a:rPr>
              <a:t>= 0</a:t>
            </a:r>
            <a:r>
              <a:rPr sz="950" b="0">
                <a:solidFill>
                  <a:srgbClr val="8D8D8E"/>
                </a:solidFill>
                <a:latin typeface="Arial"/>
                <a:ea typeface="Microsoft YaHei"/>
              </a:rPr>
              <a:t>.</a:t>
            </a:r>
            <a:r>
              <a:rPr sz="950" b="0">
                <a:solidFill>
                  <a:srgbClr val="5D5D5E"/>
                </a:solidFill>
                <a:latin typeface="Arial"/>
                <a:ea typeface="Microsoft YaHei"/>
              </a:rPr>
              <a:t>9888</a:t>
            </a:r>
          </a:p>
        </p:txBody>
      </p:sp>
      <p:sp>
        <p:nvSpPr>
          <p:cNvPr id="50" name="TextBox 49"/>
          <p:cNvSpPr txBox="1"/>
          <p:nvPr/>
        </p:nvSpPr>
        <p:spPr>
          <a:xfrm>
            <a:off x="5378450" y="4254500"/>
            <a:ext cx="1130300" cy="508000"/>
          </a:xfrm>
          <a:prstGeom prst="rect">
            <a:avLst/>
          </a:prstGeom>
          <a:noFill/>
        </p:spPr>
        <p:txBody>
          <a:bodyPr wrap="none" lIns="0" tIns="0" rIns="0" bIns="0" anchor="ctr">
            <a:noAutofit/>
          </a:bodyPr>
          <a:lstStyle/>
          <a:p>
            <a:pPr algn="l">
              <a:lnSpc>
                <a:spcPts val="1500"/>
              </a:lnSpc>
              <a:spcBef>
                <a:spcPts val="0"/>
              </a:spcBef>
              <a:spcAft>
                <a:spcPts val="0"/>
              </a:spcAft>
            </a:pPr>
            <a:r>
              <a:rPr sz="1100" b="1" dirty="0">
                <a:solidFill>
                  <a:srgbClr val="303030"/>
                </a:solidFill>
                <a:latin typeface="Arial"/>
                <a:ea typeface="Microsoft YaHei"/>
              </a:rPr>
              <a:t>&gt;35m </a:t>
            </a:r>
            <a:r>
              <a:rPr sz="1100" b="1" dirty="0">
                <a:solidFill>
                  <a:srgbClr val="393938"/>
                </a:solidFill>
                <a:latin typeface="Arial"/>
                <a:ea typeface="Microsoft YaHei"/>
              </a:rPr>
              <a:t>reduction</a:t>
            </a:r>
          </a:p>
          <a:p>
            <a:pPr algn="l">
              <a:lnSpc>
                <a:spcPts val="1500"/>
              </a:lnSpc>
              <a:spcBef>
                <a:spcPts val="0"/>
              </a:spcBef>
              <a:spcAft>
                <a:spcPts val="0"/>
              </a:spcAft>
            </a:pPr>
            <a:r>
              <a:rPr sz="1100" b="1" dirty="0" err="1">
                <a:solidFill>
                  <a:srgbClr val="535353"/>
                </a:solidFill>
                <a:latin typeface="Arial"/>
                <a:ea typeface="Microsoft YaHei"/>
              </a:rPr>
              <a:t>loannou</a:t>
            </a:r>
            <a:r>
              <a:rPr sz="1100" b="1" dirty="0">
                <a:solidFill>
                  <a:srgbClr val="535353"/>
                </a:solidFill>
                <a:latin typeface="Arial"/>
                <a:ea typeface="Microsoft YaHei"/>
              </a:rPr>
              <a:t> </a:t>
            </a:r>
            <a:r>
              <a:rPr sz="1100" b="1" dirty="0">
                <a:solidFill>
                  <a:srgbClr val="5B5A5B"/>
                </a:solidFill>
                <a:latin typeface="Arial"/>
                <a:ea typeface="Microsoft YaHei"/>
              </a:rPr>
              <a:t>2024</a:t>
            </a:r>
          </a:p>
          <a:p>
            <a:pPr algn="l">
              <a:lnSpc>
                <a:spcPts val="1500"/>
              </a:lnSpc>
              <a:spcBef>
                <a:spcPts val="0"/>
              </a:spcBef>
              <a:spcAft>
                <a:spcPts val="0"/>
              </a:spcAft>
            </a:pPr>
            <a:r>
              <a:rPr sz="1100" b="1" dirty="0" err="1">
                <a:solidFill>
                  <a:srgbClr val="5F6060"/>
                </a:solidFill>
                <a:latin typeface="Arial"/>
                <a:ea typeface="Microsoft YaHei"/>
              </a:rPr>
              <a:t>Poledniczek</a:t>
            </a:r>
            <a:r>
              <a:rPr sz="1100" b="1" dirty="0">
                <a:solidFill>
                  <a:srgbClr val="5F6060"/>
                </a:solidFill>
                <a:latin typeface="Arial"/>
                <a:ea typeface="Microsoft YaHei"/>
              </a:rPr>
              <a:t> 2025</a:t>
            </a:r>
          </a:p>
        </p:txBody>
      </p:sp>
      <p:sp>
        <p:nvSpPr>
          <p:cNvPr id="51" name="TextBox 50"/>
          <p:cNvSpPr txBox="1"/>
          <p:nvPr/>
        </p:nvSpPr>
        <p:spPr>
          <a:xfrm>
            <a:off x="685800" y="4375150"/>
            <a:ext cx="1625600" cy="184150"/>
          </a:xfrm>
          <a:prstGeom prst="rect">
            <a:avLst/>
          </a:prstGeom>
          <a:noFill/>
        </p:spPr>
        <p:txBody>
          <a:bodyPr wrap="none" lIns="0" tIns="0" rIns="0" bIns="0" anchor="ctr">
            <a:noAutofit/>
          </a:bodyPr>
          <a:lstStyle/>
          <a:p>
            <a:pPr algn="l"/>
            <a:r>
              <a:rPr sz="1300" b="1">
                <a:solidFill>
                  <a:srgbClr val="A82322"/>
                </a:solidFill>
                <a:latin typeface="Arial"/>
                <a:ea typeface="Microsoft YaHei"/>
              </a:rPr>
              <a:t>Supporting</a:t>
            </a:r>
            <a:r>
              <a:rPr sz="1300" b="1">
                <a:solidFill>
                  <a:srgbClr val="CF8787"/>
                </a:solidFill>
                <a:latin typeface="Arial"/>
                <a:ea typeface="Microsoft YaHei"/>
              </a:rPr>
              <a:t> </a:t>
            </a:r>
            <a:r>
              <a:rPr sz="1300" b="1">
                <a:solidFill>
                  <a:srgbClr val="AB2323"/>
                </a:solidFill>
                <a:latin typeface="Arial"/>
                <a:ea typeface="Microsoft YaHei"/>
              </a:rPr>
              <a:t>evidence:</a:t>
            </a:r>
          </a:p>
        </p:txBody>
      </p:sp>
      <p:sp>
        <p:nvSpPr>
          <p:cNvPr id="52" name="TextBox 51"/>
          <p:cNvSpPr txBox="1"/>
          <p:nvPr/>
        </p:nvSpPr>
        <p:spPr>
          <a:xfrm>
            <a:off x="7131050" y="4438650"/>
            <a:ext cx="450850" cy="323850"/>
          </a:xfrm>
          <a:prstGeom prst="rect">
            <a:avLst/>
          </a:prstGeom>
          <a:noFill/>
        </p:spPr>
        <p:txBody>
          <a:bodyPr wrap="none" lIns="0" tIns="0" rIns="0" bIns="0" anchor="ctr">
            <a:noAutofit/>
          </a:bodyPr>
          <a:lstStyle/>
          <a:p>
            <a:pPr algn="l">
              <a:lnSpc>
                <a:spcPts val="1500"/>
              </a:lnSpc>
              <a:spcBef>
                <a:spcPts val="0"/>
              </a:spcBef>
              <a:spcAft>
                <a:spcPts val="0"/>
              </a:spcAft>
            </a:pPr>
            <a:r>
              <a:rPr sz="1050" b="1">
                <a:solidFill>
                  <a:srgbClr val="4D4E4D"/>
                </a:solidFill>
                <a:latin typeface="Arial"/>
                <a:ea typeface="Microsoft YaHei"/>
              </a:rPr>
              <a:t>0.5878</a:t>
            </a:r>
          </a:p>
          <a:p>
            <a:pPr algn="l">
              <a:lnSpc>
                <a:spcPts val="1500"/>
              </a:lnSpc>
              <a:spcBef>
                <a:spcPts val="0"/>
              </a:spcBef>
              <a:spcAft>
                <a:spcPts val="0"/>
              </a:spcAft>
            </a:pPr>
            <a:r>
              <a:rPr sz="1050" b="1">
                <a:solidFill>
                  <a:srgbClr val="4B4B4C"/>
                </a:solidFill>
                <a:latin typeface="Arial"/>
                <a:ea typeface="Microsoft YaHei"/>
              </a:rPr>
              <a:t>0.6049</a:t>
            </a:r>
          </a:p>
        </p:txBody>
      </p:sp>
      <p:sp>
        <p:nvSpPr>
          <p:cNvPr id="53" name="TextBox 52"/>
          <p:cNvSpPr txBox="1"/>
          <p:nvPr/>
        </p:nvSpPr>
        <p:spPr>
          <a:xfrm>
            <a:off x="7848600" y="4438650"/>
            <a:ext cx="431800" cy="139700"/>
          </a:xfrm>
          <a:prstGeom prst="rect">
            <a:avLst/>
          </a:prstGeom>
          <a:noFill/>
        </p:spPr>
        <p:txBody>
          <a:bodyPr wrap="none" lIns="0" tIns="0" rIns="0" bIns="0" anchor="ctr">
            <a:noAutofit/>
          </a:bodyPr>
          <a:lstStyle/>
          <a:p>
            <a:pPr algn="l"/>
            <a:r>
              <a:rPr sz="1000" b="1">
                <a:solidFill>
                  <a:srgbClr val="585859"/>
                </a:solidFill>
                <a:latin typeface="Arial"/>
                <a:ea typeface="Microsoft YaHei"/>
              </a:rPr>
              <a:t>0.0901</a:t>
            </a:r>
          </a:p>
        </p:txBody>
      </p:sp>
      <p:sp>
        <p:nvSpPr>
          <p:cNvPr id="54" name="TextBox 53"/>
          <p:cNvSpPr txBox="1"/>
          <p:nvPr/>
        </p:nvSpPr>
        <p:spPr>
          <a:xfrm>
            <a:off x="679450" y="4610100"/>
            <a:ext cx="3670300" cy="482600"/>
          </a:xfrm>
          <a:prstGeom prst="rect">
            <a:avLst/>
          </a:prstGeom>
          <a:noFill/>
        </p:spPr>
        <p:txBody>
          <a:bodyPr wrap="none" lIns="0" tIns="0" rIns="0" bIns="0" anchor="ctr">
            <a:noAutofit/>
          </a:bodyPr>
          <a:lstStyle/>
          <a:p>
            <a:pPr algn="l">
              <a:lnSpc>
                <a:spcPts val="1400"/>
              </a:lnSpc>
              <a:spcBef>
                <a:spcPts val="0"/>
              </a:spcBef>
              <a:spcAft>
                <a:spcPts val="0"/>
              </a:spcAft>
            </a:pPr>
            <a:r>
              <a:rPr sz="1100" b="0">
                <a:solidFill>
                  <a:srgbClr val="5D5D5E"/>
                </a:solidFill>
                <a:latin typeface="Arial"/>
                <a:ea typeface="Microsoft YaHei"/>
              </a:rPr>
              <a:t>Gait analysis showed </a:t>
            </a:r>
            <a:r>
              <a:rPr sz="1100" b="0">
                <a:solidFill>
                  <a:srgbClr val="5D5D5B"/>
                </a:solidFill>
                <a:latin typeface="Arial"/>
                <a:ea typeface="Microsoft YaHei"/>
              </a:rPr>
              <a:t>ATTR-CM patients walked slower,</a:t>
            </a:r>
          </a:p>
          <a:p>
            <a:pPr algn="l">
              <a:lnSpc>
                <a:spcPts val="1400"/>
              </a:lnSpc>
              <a:spcBef>
                <a:spcPts val="0"/>
              </a:spcBef>
              <a:spcAft>
                <a:spcPts val="0"/>
              </a:spcAft>
            </a:pPr>
            <a:r>
              <a:rPr sz="1100" b="0">
                <a:solidFill>
                  <a:srgbClr val="5F5F5F"/>
                </a:solidFill>
                <a:latin typeface="Arial"/>
                <a:ea typeface="Microsoft YaHei"/>
              </a:rPr>
              <a:t>with shorter/narrower strides and greater variability</a:t>
            </a:r>
          </a:p>
          <a:p>
            <a:pPr algn="l">
              <a:lnSpc>
                <a:spcPts val="1400"/>
              </a:lnSpc>
              <a:spcBef>
                <a:spcPts val="0"/>
              </a:spcBef>
              <a:spcAft>
                <a:spcPts val="0"/>
              </a:spcAft>
            </a:pPr>
            <a:r>
              <a:rPr sz="1100" b="0">
                <a:solidFill>
                  <a:srgbClr val="515150"/>
                </a:solidFill>
                <a:latin typeface="Arial"/>
                <a:ea typeface="Microsoft YaHei"/>
              </a:rPr>
              <a:t>compared</a:t>
            </a:r>
            <a:r>
              <a:rPr sz="1100" b="0">
                <a:solidFill>
                  <a:srgbClr val="575757"/>
                </a:solidFill>
                <a:latin typeface="Arial"/>
                <a:ea typeface="Microsoft YaHei"/>
              </a:rPr>
              <a:t> to matched healthy controls</a:t>
            </a:r>
          </a:p>
        </p:txBody>
      </p:sp>
      <p:sp>
        <p:nvSpPr>
          <p:cNvPr id="55" name="TextBox 54"/>
          <p:cNvSpPr txBox="1"/>
          <p:nvPr/>
        </p:nvSpPr>
        <p:spPr>
          <a:xfrm>
            <a:off x="10731500" y="4622800"/>
            <a:ext cx="1143000" cy="349250"/>
          </a:xfrm>
          <a:prstGeom prst="rect">
            <a:avLst/>
          </a:prstGeom>
          <a:noFill/>
        </p:spPr>
        <p:txBody>
          <a:bodyPr wrap="none" lIns="0" tIns="0" rIns="0" bIns="0" anchor="ctr">
            <a:noAutofit/>
          </a:bodyPr>
          <a:lstStyle/>
          <a:p>
            <a:pPr algn="l">
              <a:lnSpc>
                <a:spcPts val="1450"/>
              </a:lnSpc>
              <a:spcBef>
                <a:spcPts val="0"/>
              </a:spcBef>
              <a:spcAft>
                <a:spcPts val="0"/>
              </a:spcAft>
            </a:pPr>
            <a:r>
              <a:rPr sz="1150" b="0" dirty="0">
                <a:solidFill>
                  <a:srgbClr val="2D2D2C"/>
                </a:solidFill>
                <a:latin typeface="Arial"/>
                <a:ea typeface="Microsoft YaHei"/>
              </a:rPr>
              <a:t>1</a:t>
            </a:r>
            <a:r>
              <a:rPr sz="1150" b="0" dirty="0">
                <a:solidFill>
                  <a:srgbClr val="818181"/>
                </a:solidFill>
                <a:latin typeface="Arial"/>
                <a:ea typeface="Microsoft YaHei"/>
              </a:rPr>
              <a:t>.</a:t>
            </a:r>
            <a:r>
              <a:rPr sz="1150" b="0" dirty="0">
                <a:solidFill>
                  <a:srgbClr val="4F524E"/>
                </a:solidFill>
                <a:latin typeface="Arial"/>
                <a:ea typeface="Microsoft YaHei"/>
              </a:rPr>
              <a:t>83 [0</a:t>
            </a:r>
            <a:r>
              <a:rPr sz="1150" b="0" dirty="0">
                <a:solidFill>
                  <a:srgbClr val="999899"/>
                </a:solidFill>
                <a:latin typeface="Arial"/>
                <a:ea typeface="Microsoft YaHei"/>
              </a:rPr>
              <a:t>.</a:t>
            </a:r>
            <a:r>
              <a:rPr sz="1150" b="0" dirty="0">
                <a:solidFill>
                  <a:srgbClr val="6A6B6A"/>
                </a:solidFill>
                <a:latin typeface="Arial"/>
                <a:ea typeface="Microsoft YaHei"/>
              </a:rPr>
              <a:t>97;</a:t>
            </a:r>
            <a:r>
              <a:rPr sz="1150" b="0" dirty="0">
                <a:solidFill>
                  <a:srgbClr val="525253"/>
                </a:solidFill>
                <a:latin typeface="Arial"/>
                <a:ea typeface="Microsoft YaHei"/>
              </a:rPr>
              <a:t> 3</a:t>
            </a:r>
            <a:r>
              <a:rPr sz="1150" b="0" dirty="0">
                <a:solidFill>
                  <a:srgbClr val="949395"/>
                </a:solidFill>
                <a:latin typeface="Arial"/>
                <a:ea typeface="Microsoft YaHei"/>
              </a:rPr>
              <a:t>.</a:t>
            </a:r>
            <a:r>
              <a:rPr sz="1150" b="0" dirty="0">
                <a:solidFill>
                  <a:srgbClr val="515152"/>
                </a:solidFill>
                <a:latin typeface="Arial"/>
                <a:ea typeface="Microsoft YaHei"/>
              </a:rPr>
              <a:t>46</a:t>
            </a:r>
            <a:r>
              <a:rPr sz="1150" b="0" dirty="0">
                <a:solidFill>
                  <a:srgbClr val="7E7F7E"/>
                </a:solidFill>
                <a:latin typeface="Arial"/>
                <a:ea typeface="Microsoft YaHei"/>
              </a:rPr>
              <a:t>]</a:t>
            </a:r>
          </a:p>
          <a:p>
            <a:pPr algn="l">
              <a:lnSpc>
                <a:spcPts val="1450"/>
              </a:lnSpc>
              <a:spcBef>
                <a:spcPts val="0"/>
              </a:spcBef>
              <a:spcAft>
                <a:spcPts val="0"/>
              </a:spcAft>
            </a:pPr>
            <a:r>
              <a:rPr sz="1150" b="0" dirty="0">
                <a:solidFill>
                  <a:srgbClr val="4B4C4B"/>
                </a:solidFill>
                <a:latin typeface="Arial"/>
                <a:ea typeface="Microsoft YaHei"/>
              </a:rPr>
              <a:t>1</a:t>
            </a:r>
            <a:r>
              <a:rPr sz="1150" b="0" dirty="0">
                <a:solidFill>
                  <a:srgbClr val="909390"/>
                </a:solidFill>
                <a:latin typeface="Arial"/>
                <a:ea typeface="Microsoft YaHei"/>
              </a:rPr>
              <a:t>.</a:t>
            </a:r>
            <a:r>
              <a:rPr sz="1150" b="0" dirty="0">
                <a:solidFill>
                  <a:srgbClr val="373838"/>
                </a:solidFill>
                <a:latin typeface="Arial"/>
                <a:ea typeface="Microsoft YaHei"/>
              </a:rPr>
              <a:t>80 [1</a:t>
            </a:r>
            <a:r>
              <a:rPr sz="1150" b="0" dirty="0">
                <a:solidFill>
                  <a:srgbClr val="666666"/>
                </a:solidFill>
                <a:latin typeface="Arial"/>
                <a:ea typeface="Microsoft YaHei"/>
              </a:rPr>
              <a:t>.</a:t>
            </a:r>
            <a:r>
              <a:rPr sz="1150" b="0" dirty="0">
                <a:solidFill>
                  <a:srgbClr val="3B3B3C"/>
                </a:solidFill>
                <a:latin typeface="Arial"/>
                <a:ea typeface="Microsoft YaHei"/>
              </a:rPr>
              <a:t>52; 2</a:t>
            </a:r>
            <a:r>
              <a:rPr sz="1150" b="0" dirty="0">
                <a:solidFill>
                  <a:srgbClr val="AEADAF"/>
                </a:solidFill>
                <a:latin typeface="Arial"/>
                <a:ea typeface="Microsoft YaHei"/>
              </a:rPr>
              <a:t>.</a:t>
            </a:r>
            <a:r>
              <a:rPr sz="1150" b="0" dirty="0">
                <a:solidFill>
                  <a:srgbClr val="272627"/>
                </a:solidFill>
                <a:latin typeface="Arial"/>
                <a:ea typeface="Microsoft YaHei"/>
              </a:rPr>
              <a:t>14</a:t>
            </a:r>
            <a:r>
              <a:rPr sz="1150" b="0" dirty="0">
                <a:solidFill>
                  <a:srgbClr val="676867"/>
                </a:solidFill>
                <a:latin typeface="Arial"/>
                <a:ea typeface="Microsoft YaHei"/>
              </a:rPr>
              <a:t>]</a:t>
            </a:r>
          </a:p>
        </p:txBody>
      </p:sp>
      <p:sp>
        <p:nvSpPr>
          <p:cNvPr id="56" name="TextBox 55"/>
          <p:cNvSpPr txBox="1"/>
          <p:nvPr/>
        </p:nvSpPr>
        <p:spPr>
          <a:xfrm>
            <a:off x="7848600" y="4629150"/>
            <a:ext cx="431800" cy="133350"/>
          </a:xfrm>
          <a:prstGeom prst="rect">
            <a:avLst/>
          </a:prstGeom>
          <a:noFill/>
        </p:spPr>
        <p:txBody>
          <a:bodyPr wrap="none" lIns="0" tIns="0" rIns="0" bIns="0" anchor="ctr">
            <a:noAutofit/>
          </a:bodyPr>
          <a:lstStyle/>
          <a:p>
            <a:pPr algn="l"/>
            <a:r>
              <a:rPr sz="1000" b="0" dirty="0">
                <a:solidFill>
                  <a:srgbClr val="5B5C5C"/>
                </a:solidFill>
                <a:latin typeface="Arial"/>
                <a:ea typeface="Microsoft YaHei"/>
              </a:rPr>
              <a:t>0.3251</a:t>
            </a:r>
          </a:p>
        </p:txBody>
      </p:sp>
      <p:sp>
        <p:nvSpPr>
          <p:cNvPr id="57" name="TextBox 56"/>
          <p:cNvSpPr txBox="1"/>
          <p:nvPr/>
        </p:nvSpPr>
        <p:spPr>
          <a:xfrm>
            <a:off x="5378450" y="4806950"/>
            <a:ext cx="1492250" cy="139700"/>
          </a:xfrm>
          <a:prstGeom prst="rect">
            <a:avLst/>
          </a:prstGeom>
          <a:noFill/>
        </p:spPr>
        <p:txBody>
          <a:bodyPr wrap="none" lIns="0" tIns="0" rIns="0" bIns="0" anchor="ctr">
            <a:noAutofit/>
          </a:bodyPr>
          <a:lstStyle/>
          <a:p>
            <a:pPr algn="l"/>
            <a:r>
              <a:rPr sz="1200" b="1" dirty="0">
                <a:solidFill>
                  <a:srgbClr val="383739"/>
                </a:solidFill>
                <a:latin typeface="Arial"/>
                <a:ea typeface="Microsoft YaHei"/>
              </a:rPr>
              <a:t>Random effects model</a:t>
            </a:r>
          </a:p>
        </p:txBody>
      </p:sp>
      <p:sp>
        <p:nvSpPr>
          <p:cNvPr id="58" name="TextBox 57"/>
          <p:cNvSpPr txBox="1"/>
          <p:nvPr/>
        </p:nvSpPr>
        <p:spPr>
          <a:xfrm>
            <a:off x="5378450" y="4984750"/>
            <a:ext cx="1981200" cy="152400"/>
          </a:xfrm>
          <a:prstGeom prst="rect">
            <a:avLst/>
          </a:prstGeom>
          <a:noFill/>
        </p:spPr>
        <p:txBody>
          <a:bodyPr wrap="none" lIns="0" tIns="0" rIns="0" bIns="0" anchor="ctr">
            <a:noAutofit/>
          </a:bodyPr>
          <a:lstStyle/>
          <a:p>
            <a:pPr algn="l"/>
            <a:r>
              <a:rPr sz="950" b="0" dirty="0">
                <a:solidFill>
                  <a:srgbClr val="5B5A5B"/>
                </a:solidFill>
                <a:latin typeface="Arial"/>
                <a:ea typeface="Microsoft YaHei"/>
              </a:rPr>
              <a:t>Heterogeneity:</a:t>
            </a:r>
            <a:r>
              <a:rPr sz="950" b="0" dirty="0">
                <a:solidFill>
                  <a:srgbClr val="9F9FA1"/>
                </a:solidFill>
                <a:latin typeface="Arial"/>
                <a:ea typeface="Microsoft YaHei"/>
              </a:rPr>
              <a:t> </a:t>
            </a:r>
            <a:r>
              <a:rPr sz="950" b="0" dirty="0">
                <a:solidFill>
                  <a:srgbClr val="636363"/>
                </a:solidFill>
                <a:latin typeface="Arial"/>
                <a:ea typeface="Microsoft YaHei"/>
              </a:rPr>
              <a:t>I² = 0%</a:t>
            </a:r>
            <a:r>
              <a:rPr sz="950" b="0" dirty="0">
                <a:solidFill>
                  <a:srgbClr val="898688"/>
                </a:solidFill>
                <a:latin typeface="Arial"/>
                <a:ea typeface="Microsoft YaHei"/>
              </a:rPr>
              <a:t>,</a:t>
            </a:r>
            <a:r>
              <a:rPr sz="950" b="0" dirty="0">
                <a:solidFill>
                  <a:srgbClr val="636363"/>
                </a:solidFill>
                <a:latin typeface="Arial"/>
                <a:ea typeface="Microsoft YaHei"/>
              </a:rPr>
              <a:t> p = 0</a:t>
            </a:r>
            <a:r>
              <a:rPr sz="950" b="0" dirty="0">
                <a:solidFill>
                  <a:srgbClr val="858785"/>
                </a:solidFill>
                <a:latin typeface="Arial"/>
                <a:ea typeface="Microsoft YaHei"/>
              </a:rPr>
              <a:t>.</a:t>
            </a:r>
            <a:r>
              <a:rPr sz="950" b="0" dirty="0">
                <a:solidFill>
                  <a:srgbClr val="5F5F5E"/>
                </a:solidFill>
                <a:latin typeface="Arial"/>
                <a:ea typeface="Microsoft YaHei"/>
              </a:rPr>
              <a:t>9596</a:t>
            </a:r>
          </a:p>
        </p:txBody>
      </p:sp>
      <p:sp>
        <p:nvSpPr>
          <p:cNvPr id="59" name="TextBox 58"/>
          <p:cNvSpPr txBox="1"/>
          <p:nvPr/>
        </p:nvSpPr>
        <p:spPr>
          <a:xfrm>
            <a:off x="692150" y="5334000"/>
            <a:ext cx="1085850" cy="152400"/>
          </a:xfrm>
          <a:prstGeom prst="rect">
            <a:avLst/>
          </a:prstGeom>
          <a:noFill/>
        </p:spPr>
        <p:txBody>
          <a:bodyPr wrap="none" lIns="0" tIns="0" rIns="0" bIns="0" anchor="ctr">
            <a:noAutofit/>
          </a:bodyPr>
          <a:lstStyle/>
          <a:p>
            <a:pPr algn="l"/>
            <a:r>
              <a:rPr sz="1100" b="1">
                <a:solidFill>
                  <a:srgbClr val="A9221F"/>
                </a:solidFill>
                <a:latin typeface="Arial"/>
                <a:ea typeface="Microsoft YaHei"/>
              </a:rPr>
              <a:t>Interpretation</a:t>
            </a:r>
            <a:r>
              <a:rPr sz="1100" b="1">
                <a:solidFill>
                  <a:srgbClr val="C15250"/>
                </a:solidFill>
                <a:latin typeface="Arial"/>
                <a:ea typeface="Microsoft YaHei"/>
              </a:rPr>
              <a:t>:</a:t>
            </a:r>
          </a:p>
        </p:txBody>
      </p:sp>
      <p:sp>
        <p:nvSpPr>
          <p:cNvPr id="60" name="TextBox 59"/>
          <p:cNvSpPr txBox="1"/>
          <p:nvPr/>
        </p:nvSpPr>
        <p:spPr>
          <a:xfrm>
            <a:off x="8451850" y="5365750"/>
            <a:ext cx="196850" cy="127000"/>
          </a:xfrm>
          <a:prstGeom prst="rect">
            <a:avLst/>
          </a:prstGeom>
          <a:noFill/>
        </p:spPr>
        <p:txBody>
          <a:bodyPr wrap="none" lIns="0" tIns="0" rIns="0" bIns="0" anchor="ctr">
            <a:noAutofit/>
          </a:bodyPr>
          <a:lstStyle/>
          <a:p>
            <a:pPr algn="l"/>
            <a:r>
              <a:rPr sz="950" b="1">
                <a:solidFill>
                  <a:srgbClr val="605F60"/>
                </a:solidFill>
                <a:latin typeface="Arial"/>
                <a:ea typeface="Microsoft YaHei"/>
              </a:rPr>
              <a:t>0.1</a:t>
            </a:r>
          </a:p>
        </p:txBody>
      </p:sp>
      <p:sp>
        <p:nvSpPr>
          <p:cNvPr id="61" name="TextBox 60"/>
          <p:cNvSpPr txBox="1"/>
          <p:nvPr/>
        </p:nvSpPr>
        <p:spPr>
          <a:xfrm>
            <a:off x="8991600" y="5365750"/>
            <a:ext cx="222250" cy="127000"/>
          </a:xfrm>
          <a:prstGeom prst="rect">
            <a:avLst/>
          </a:prstGeom>
          <a:noFill/>
        </p:spPr>
        <p:txBody>
          <a:bodyPr wrap="none" lIns="0" tIns="0" rIns="0" bIns="0" anchor="ctr">
            <a:noAutofit/>
          </a:bodyPr>
          <a:lstStyle/>
          <a:p>
            <a:pPr algn="l"/>
            <a:r>
              <a:rPr sz="1100" b="1">
                <a:solidFill>
                  <a:srgbClr val="656365"/>
                </a:solidFill>
                <a:latin typeface="Arial"/>
                <a:ea typeface="Microsoft YaHei"/>
              </a:rPr>
              <a:t>0.5</a:t>
            </a:r>
          </a:p>
        </p:txBody>
      </p:sp>
      <p:sp>
        <p:nvSpPr>
          <p:cNvPr id="62" name="TextBox 61"/>
          <p:cNvSpPr txBox="1"/>
          <p:nvPr/>
        </p:nvSpPr>
        <p:spPr>
          <a:xfrm>
            <a:off x="9340850" y="5365750"/>
            <a:ext cx="69850" cy="127000"/>
          </a:xfrm>
          <a:prstGeom prst="rect">
            <a:avLst/>
          </a:prstGeom>
          <a:noFill/>
        </p:spPr>
        <p:txBody>
          <a:bodyPr wrap="none" lIns="0" tIns="0" rIns="0" bIns="0" anchor="ctr">
            <a:noAutofit/>
          </a:bodyPr>
          <a:lstStyle/>
          <a:p>
            <a:pPr algn="l"/>
            <a:r>
              <a:rPr sz="950" b="1">
                <a:solidFill>
                  <a:srgbClr val="888888"/>
                </a:solidFill>
                <a:latin typeface="Arial"/>
                <a:ea typeface="Microsoft YaHei"/>
              </a:rPr>
              <a:t>1</a:t>
            </a:r>
          </a:p>
        </p:txBody>
      </p:sp>
      <p:sp>
        <p:nvSpPr>
          <p:cNvPr id="63" name="TextBox 62"/>
          <p:cNvSpPr txBox="1"/>
          <p:nvPr/>
        </p:nvSpPr>
        <p:spPr>
          <a:xfrm>
            <a:off x="10134600" y="5365750"/>
            <a:ext cx="165100" cy="127000"/>
          </a:xfrm>
          <a:prstGeom prst="rect">
            <a:avLst/>
          </a:prstGeom>
          <a:noFill/>
        </p:spPr>
        <p:txBody>
          <a:bodyPr wrap="none" lIns="0" tIns="0" rIns="0" bIns="0" anchor="ctr">
            <a:noAutofit/>
          </a:bodyPr>
          <a:lstStyle/>
          <a:p>
            <a:pPr algn="l"/>
            <a:r>
              <a:rPr sz="1100" b="1">
                <a:solidFill>
                  <a:srgbClr val="4E4E4D"/>
                </a:solidFill>
                <a:latin typeface="Arial"/>
                <a:ea typeface="Microsoft YaHei"/>
              </a:rPr>
              <a:t>10</a:t>
            </a:r>
          </a:p>
        </p:txBody>
      </p:sp>
      <p:sp>
        <p:nvSpPr>
          <p:cNvPr id="64" name="TextBox 63"/>
          <p:cNvSpPr txBox="1"/>
          <p:nvPr/>
        </p:nvSpPr>
        <p:spPr>
          <a:xfrm>
            <a:off x="8286750" y="5543550"/>
            <a:ext cx="958850" cy="133350"/>
          </a:xfrm>
          <a:prstGeom prst="rect">
            <a:avLst/>
          </a:prstGeom>
          <a:noFill/>
        </p:spPr>
        <p:txBody>
          <a:bodyPr wrap="none" lIns="0" tIns="0" rIns="0" bIns="0" anchor="ctr">
            <a:noAutofit/>
          </a:bodyPr>
          <a:lstStyle/>
          <a:p>
            <a:pPr algn="l"/>
            <a:r>
              <a:rPr sz="1000" b="0">
                <a:solidFill>
                  <a:srgbClr val="5B5B5B"/>
                </a:solidFill>
                <a:latin typeface="Arial"/>
                <a:ea typeface="Microsoft YaHei"/>
              </a:rPr>
              <a:t>Lower Mortality</a:t>
            </a:r>
          </a:p>
        </p:txBody>
      </p:sp>
      <p:sp>
        <p:nvSpPr>
          <p:cNvPr id="65" name="TextBox 64"/>
          <p:cNvSpPr txBox="1"/>
          <p:nvPr/>
        </p:nvSpPr>
        <p:spPr>
          <a:xfrm>
            <a:off x="9499600" y="5543550"/>
            <a:ext cx="996950" cy="158750"/>
          </a:xfrm>
          <a:prstGeom prst="rect">
            <a:avLst/>
          </a:prstGeom>
          <a:noFill/>
        </p:spPr>
        <p:txBody>
          <a:bodyPr wrap="none" lIns="0" tIns="0" rIns="0" bIns="0" anchor="ctr">
            <a:noAutofit/>
          </a:bodyPr>
          <a:lstStyle/>
          <a:p>
            <a:pPr algn="l"/>
            <a:r>
              <a:rPr sz="1000" b="0">
                <a:solidFill>
                  <a:srgbClr val="626362"/>
                </a:solidFill>
                <a:latin typeface="Arial"/>
                <a:ea typeface="Microsoft YaHei"/>
              </a:rPr>
              <a:t>Higher</a:t>
            </a:r>
            <a:r>
              <a:rPr sz="1000" b="0">
                <a:solidFill>
                  <a:srgbClr val="5F5F5F"/>
                </a:solidFill>
                <a:latin typeface="Arial"/>
                <a:ea typeface="Microsoft YaHei"/>
              </a:rPr>
              <a:t> </a:t>
            </a:r>
            <a:r>
              <a:rPr sz="1000" b="0">
                <a:solidFill>
                  <a:srgbClr val="6E6C6D"/>
                </a:solidFill>
                <a:latin typeface="Arial"/>
                <a:ea typeface="Microsoft YaHei"/>
              </a:rPr>
              <a:t>Mortality</a:t>
            </a:r>
          </a:p>
        </p:txBody>
      </p:sp>
      <p:sp>
        <p:nvSpPr>
          <p:cNvPr id="66" name="TextBox 65"/>
          <p:cNvSpPr txBox="1"/>
          <p:nvPr/>
        </p:nvSpPr>
        <p:spPr>
          <a:xfrm>
            <a:off x="679450" y="5556250"/>
            <a:ext cx="3784600" cy="654050"/>
          </a:xfrm>
          <a:prstGeom prst="rect">
            <a:avLst/>
          </a:prstGeom>
          <a:noFill/>
        </p:spPr>
        <p:txBody>
          <a:bodyPr wrap="none" lIns="0" tIns="0" rIns="0" bIns="0" anchor="ctr">
            <a:noAutofit/>
          </a:bodyPr>
          <a:lstStyle/>
          <a:p>
            <a:pPr algn="l">
              <a:lnSpc>
                <a:spcPts val="1350"/>
              </a:lnSpc>
              <a:spcBef>
                <a:spcPts val="0"/>
              </a:spcBef>
              <a:spcAft>
                <a:spcPts val="0"/>
              </a:spcAft>
            </a:pPr>
            <a:r>
              <a:rPr sz="1100" b="0">
                <a:solidFill>
                  <a:srgbClr val="696A69"/>
                </a:solidFill>
                <a:latin typeface="Arial"/>
                <a:ea typeface="Microsoft YaHei"/>
              </a:rPr>
              <a:t>Both</a:t>
            </a:r>
            <a:r>
              <a:rPr sz="1100" b="0">
                <a:solidFill>
                  <a:srgbClr val="585859"/>
                </a:solidFill>
                <a:latin typeface="Arial"/>
                <a:ea typeface="Microsoft YaHei"/>
              </a:rPr>
              <a:t> a single low baseline</a:t>
            </a:r>
            <a:r>
              <a:rPr sz="1100" b="0">
                <a:solidFill>
                  <a:srgbClr val="575756"/>
                </a:solidFill>
                <a:latin typeface="Arial"/>
                <a:ea typeface="Microsoft YaHei"/>
              </a:rPr>
              <a:t> 6MWD </a:t>
            </a:r>
            <a:r>
              <a:rPr sz="1100" b="0">
                <a:solidFill>
                  <a:srgbClr val="505050"/>
                </a:solidFill>
                <a:latin typeface="Arial"/>
                <a:ea typeface="Microsoft YaHei"/>
              </a:rPr>
              <a:t>and</a:t>
            </a:r>
            <a:r>
              <a:rPr sz="1100" b="0">
                <a:solidFill>
                  <a:srgbClr val="585858"/>
                </a:solidFill>
                <a:latin typeface="Arial"/>
                <a:ea typeface="Microsoft YaHei"/>
              </a:rPr>
              <a:t> a decline </a:t>
            </a:r>
            <a:r>
              <a:rPr sz="1100" b="0">
                <a:solidFill>
                  <a:srgbClr val="68696A"/>
                </a:solidFill>
                <a:latin typeface="Arial"/>
                <a:ea typeface="Microsoft YaHei"/>
              </a:rPr>
              <a:t>in</a:t>
            </a:r>
            <a:r>
              <a:rPr sz="1100" b="0">
                <a:solidFill>
                  <a:srgbClr val="585858"/>
                </a:solidFill>
                <a:latin typeface="Arial"/>
                <a:ea typeface="Microsoft YaHei"/>
              </a:rPr>
              <a:t> 6MWD</a:t>
            </a:r>
          </a:p>
          <a:p>
            <a:pPr algn="l">
              <a:lnSpc>
                <a:spcPts val="1350"/>
              </a:lnSpc>
              <a:spcBef>
                <a:spcPts val="0"/>
              </a:spcBef>
              <a:spcAft>
                <a:spcPts val="0"/>
              </a:spcAft>
            </a:pPr>
            <a:r>
              <a:rPr sz="1100" b="0">
                <a:solidFill>
                  <a:srgbClr val="5C5E5D"/>
                </a:solidFill>
                <a:latin typeface="Arial"/>
                <a:ea typeface="Microsoft YaHei"/>
              </a:rPr>
              <a:t>over </a:t>
            </a:r>
            <a:r>
              <a:rPr sz="1100" b="0">
                <a:solidFill>
                  <a:srgbClr val="616363"/>
                </a:solidFill>
                <a:latin typeface="Arial"/>
                <a:ea typeface="Microsoft YaHei"/>
              </a:rPr>
              <a:t>time </a:t>
            </a:r>
            <a:r>
              <a:rPr sz="1100" b="0">
                <a:solidFill>
                  <a:srgbClr val="656666"/>
                </a:solidFill>
                <a:latin typeface="Arial"/>
                <a:ea typeface="Microsoft YaHei"/>
              </a:rPr>
              <a:t>serve as low-cost,</a:t>
            </a:r>
            <a:r>
              <a:rPr sz="1100" b="0">
                <a:solidFill>
                  <a:srgbClr val="676667"/>
                </a:solidFill>
                <a:latin typeface="Arial"/>
                <a:ea typeface="Microsoft YaHei"/>
              </a:rPr>
              <a:t> objective, </a:t>
            </a:r>
            <a:r>
              <a:rPr sz="1100" b="0">
                <a:solidFill>
                  <a:srgbClr val="4E4E4F"/>
                </a:solidFill>
                <a:latin typeface="Arial"/>
                <a:ea typeface="Microsoft YaHei"/>
              </a:rPr>
              <a:t>non</a:t>
            </a:r>
            <a:r>
              <a:rPr sz="1100" b="0">
                <a:solidFill>
                  <a:srgbClr val="676867"/>
                </a:solidFill>
                <a:latin typeface="Arial"/>
                <a:ea typeface="Microsoft YaHei"/>
              </a:rPr>
              <a:t>-invasive</a:t>
            </a:r>
          </a:p>
          <a:p>
            <a:pPr algn="l">
              <a:lnSpc>
                <a:spcPts val="1350"/>
              </a:lnSpc>
              <a:spcBef>
                <a:spcPts val="0"/>
              </a:spcBef>
              <a:spcAft>
                <a:spcPts val="0"/>
              </a:spcAft>
            </a:pPr>
            <a:r>
              <a:rPr sz="1100" b="0">
                <a:solidFill>
                  <a:srgbClr val="636362"/>
                </a:solidFill>
                <a:latin typeface="Arial"/>
                <a:ea typeface="Microsoft YaHei"/>
              </a:rPr>
              <a:t>markers</a:t>
            </a:r>
            <a:r>
              <a:rPr sz="1100" b="0">
                <a:solidFill>
                  <a:srgbClr val="646565"/>
                </a:solidFill>
                <a:latin typeface="Arial"/>
                <a:ea typeface="Microsoft YaHei"/>
              </a:rPr>
              <a:t> of </a:t>
            </a:r>
            <a:r>
              <a:rPr sz="1100" b="0">
                <a:solidFill>
                  <a:srgbClr val="656666"/>
                </a:solidFill>
                <a:latin typeface="Arial"/>
                <a:ea typeface="Microsoft YaHei"/>
              </a:rPr>
              <a:t>frailty</a:t>
            </a:r>
            <a:r>
              <a:rPr sz="1100" b="0">
                <a:solidFill>
                  <a:srgbClr val="5E5F5F"/>
                </a:solidFill>
                <a:latin typeface="Arial"/>
                <a:ea typeface="Microsoft YaHei"/>
              </a:rPr>
              <a:t>-related</a:t>
            </a:r>
            <a:r>
              <a:rPr sz="1100" b="0">
                <a:solidFill>
                  <a:srgbClr val="606160"/>
                </a:solidFill>
                <a:latin typeface="Arial"/>
                <a:ea typeface="Microsoft YaHei"/>
              </a:rPr>
              <a:t> </a:t>
            </a:r>
            <a:r>
              <a:rPr sz="1100" b="0">
                <a:solidFill>
                  <a:srgbClr val="696869"/>
                </a:solidFill>
                <a:latin typeface="Arial"/>
                <a:ea typeface="Microsoft YaHei"/>
              </a:rPr>
              <a:t>mortality</a:t>
            </a:r>
            <a:r>
              <a:rPr sz="1100" b="0">
                <a:solidFill>
                  <a:srgbClr val="989899"/>
                </a:solidFill>
                <a:latin typeface="Arial"/>
                <a:ea typeface="Microsoft YaHei"/>
              </a:rPr>
              <a:t> </a:t>
            </a:r>
            <a:r>
              <a:rPr sz="1100" b="0">
                <a:solidFill>
                  <a:srgbClr val="646464"/>
                </a:solidFill>
                <a:latin typeface="Arial"/>
                <a:ea typeface="Microsoft YaHei"/>
              </a:rPr>
              <a:t>risk, </a:t>
            </a:r>
            <a:r>
              <a:rPr sz="1100" b="0">
                <a:solidFill>
                  <a:srgbClr val="6E6D6E"/>
                </a:solidFill>
                <a:latin typeface="Arial"/>
                <a:ea typeface="Microsoft YaHei"/>
              </a:rPr>
              <a:t>complementing</a:t>
            </a:r>
          </a:p>
          <a:p>
            <a:pPr algn="l">
              <a:lnSpc>
                <a:spcPts val="1350"/>
              </a:lnSpc>
              <a:spcBef>
                <a:spcPts val="0"/>
              </a:spcBef>
              <a:spcAft>
                <a:spcPts val="0"/>
              </a:spcAft>
            </a:pPr>
            <a:r>
              <a:rPr sz="1100" b="0">
                <a:solidFill>
                  <a:srgbClr val="595A59"/>
                </a:solidFill>
                <a:latin typeface="Arial"/>
                <a:ea typeface="Microsoft YaHei"/>
              </a:rPr>
              <a:t>formal frailty scales</a:t>
            </a:r>
          </a:p>
        </p:txBody>
      </p:sp>
      <p:sp>
        <p:nvSpPr>
          <p:cNvPr id="67" name="TextBox 66"/>
          <p:cNvSpPr txBox="1"/>
          <p:nvPr/>
        </p:nvSpPr>
        <p:spPr>
          <a:xfrm>
            <a:off x="5334000" y="5842000"/>
            <a:ext cx="5448300" cy="463550"/>
          </a:xfrm>
          <a:prstGeom prst="rect">
            <a:avLst/>
          </a:prstGeom>
          <a:noFill/>
        </p:spPr>
        <p:txBody>
          <a:bodyPr wrap="none" lIns="0" tIns="0" rIns="0" bIns="0" anchor="ctr">
            <a:noAutofit/>
          </a:bodyPr>
          <a:lstStyle/>
          <a:p>
            <a:pPr algn="l">
              <a:lnSpc>
                <a:spcPts val="1450"/>
              </a:lnSpc>
              <a:spcBef>
                <a:spcPts val="0"/>
              </a:spcBef>
              <a:spcAft>
                <a:spcPts val="0"/>
              </a:spcAft>
            </a:pPr>
            <a:r>
              <a:rPr sz="900" b="1">
                <a:solidFill>
                  <a:srgbClr val="686768"/>
                </a:solidFill>
                <a:latin typeface="Arial"/>
                <a:ea typeface="Microsoft YaHei"/>
              </a:rPr>
              <a:t>Fig</a:t>
            </a:r>
            <a:r>
              <a:rPr sz="900" b="0">
                <a:solidFill>
                  <a:srgbClr val="8F8F91"/>
                </a:solidFill>
                <a:latin typeface="Arial"/>
                <a:ea typeface="Microsoft YaHei"/>
              </a:rPr>
              <a:t>. </a:t>
            </a:r>
            <a:r>
              <a:rPr sz="900" b="1">
                <a:solidFill>
                  <a:srgbClr val="5C5C61"/>
                </a:solidFill>
                <a:latin typeface="Arial"/>
                <a:ea typeface="Microsoft YaHei"/>
              </a:rPr>
              <a:t>4</a:t>
            </a:r>
            <a:r>
              <a:rPr sz="900" b="0">
                <a:solidFill>
                  <a:srgbClr val="949495"/>
                </a:solidFill>
                <a:latin typeface="Arial"/>
                <a:ea typeface="Microsoft YaHei"/>
              </a:rPr>
              <a:t>: Forest </a:t>
            </a:r>
            <a:r>
              <a:rPr sz="900" b="0">
                <a:solidFill>
                  <a:srgbClr val="919292"/>
                </a:solidFill>
                <a:latin typeface="Arial"/>
                <a:ea typeface="Microsoft YaHei"/>
              </a:rPr>
              <a:t>plot of all-cause mortality </a:t>
            </a:r>
            <a:r>
              <a:rPr sz="900" b="0">
                <a:solidFill>
                  <a:srgbClr val="919294"/>
                </a:solidFill>
                <a:latin typeface="Arial"/>
                <a:ea typeface="Microsoft YaHei"/>
              </a:rPr>
              <a:t>outcomes </a:t>
            </a:r>
            <a:r>
              <a:rPr sz="900" b="0">
                <a:solidFill>
                  <a:srgbClr val="949495"/>
                </a:solidFill>
                <a:latin typeface="Arial"/>
                <a:ea typeface="Microsoft YaHei"/>
              </a:rPr>
              <a:t>stratified by baseline 6-minute walk distance and</a:t>
            </a:r>
          </a:p>
          <a:p>
            <a:pPr algn="l">
              <a:lnSpc>
                <a:spcPts val="1450"/>
              </a:lnSpc>
              <a:spcBef>
                <a:spcPts val="0"/>
              </a:spcBef>
              <a:spcAft>
                <a:spcPts val="0"/>
              </a:spcAft>
            </a:pPr>
            <a:r>
              <a:rPr sz="900" b="0">
                <a:solidFill>
                  <a:srgbClr val="909092"/>
                </a:solidFill>
                <a:latin typeface="Arial"/>
                <a:ea typeface="Microsoft YaHei"/>
              </a:rPr>
              <a:t>by interval (1-year) change in 6MWD; both low baseline distance and decline</a:t>
            </a:r>
            <a:r>
              <a:rPr sz="900" b="0">
                <a:solidFill>
                  <a:srgbClr val="8B8B8D"/>
                </a:solidFill>
                <a:latin typeface="Arial"/>
                <a:ea typeface="Microsoft YaHei"/>
              </a:rPr>
              <a:t> over</a:t>
            </a:r>
            <a:r>
              <a:rPr sz="900" b="0">
                <a:solidFill>
                  <a:srgbClr val="8C8C8E"/>
                </a:solidFill>
                <a:latin typeface="Arial"/>
                <a:ea typeface="Microsoft YaHei"/>
              </a:rPr>
              <a:t> time were</a:t>
            </a:r>
          </a:p>
          <a:p>
            <a:pPr algn="l">
              <a:lnSpc>
                <a:spcPts val="1450"/>
              </a:lnSpc>
              <a:spcBef>
                <a:spcPts val="0"/>
              </a:spcBef>
              <a:spcAft>
                <a:spcPts val="0"/>
              </a:spcAft>
            </a:pPr>
            <a:r>
              <a:rPr sz="900" b="0">
                <a:solidFill>
                  <a:srgbClr val="8F8E91"/>
                </a:solidFill>
                <a:latin typeface="Arial"/>
                <a:ea typeface="Microsoft YaHei"/>
              </a:rPr>
              <a:t>associated with significantly increased mortality risk</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4658</Words>
  <Application>Microsoft Office PowerPoint</Application>
  <PresentationFormat>Widescreen</PresentationFormat>
  <Paragraphs>617</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熹 陈</cp:lastModifiedBy>
  <cp:revision>3</cp:revision>
  <dcterms:created xsi:type="dcterms:W3CDTF">2013-01-27T09:14:16Z</dcterms:created>
  <dcterms:modified xsi:type="dcterms:W3CDTF">2026-08-20T04:52:08Z</dcterms:modified>
  <cp:category>tosea-selfpptx/self-host</cp:category>
</cp:coreProperties>
</file>