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morning/afternoon everyone. Today I'll be walking you through the GO1 User Manual, version 1.4, released in December 2021. This document is the official guide for the GO1 quadruped robot platform developed by Unitree. Rather than a traditional research paper, this is a technical user manual, so our presentation will focus on understanding the product, how it is set up and operated, its technical specifications, and the safety and support information a user needs to know. Let's begin with an overview of what we'll cover.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roadmap for our talk. We'll start by introducing the GO1 robot and who it is designed for. Then we'll look at its internal architecture and the different operating modes it supports. After that, we'll go through the practical steps of setting up, starting, and shutting down the robot. The core of our discussion will be a detailed breakdown of the technical specifications for the battery pack and remote control devices. Finally, we'll cover important safety guidelines, how to handle abnormal situations, and wrap up with the after-sales policy and a summary of the manual's key points.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start with the product itself. The GO1 is described as a high-motion-performance quadruped robot platform. It's not just a robot dog—it's a complete system that includes the robot, a wireless positioning tag worn by the user, a remote control, and companion software. Mechanically, it has 12 degrees of freedom, powered by 12 servo motors, and it uses force control technology to manage both the force and position of each joint simultaneously, which gives it excellent movement performance. The intended client is anyone exploring scientific or field-level applications who needs a reliable, cost-effective four-legged mobile platform. What makes GO1 stand out is its light weight—just 12kg—and its companion system, which uses wireless vector positioning so the robot can walk alongside a person rather than simply following behind, which is a more natural interaction. It also has a super-sensing system combining cameras and ultrasound so it can autonomously navigate around obstacles, and its app supports a multi-camera 'God's perspective' for remote operation.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get into operating the robot, it's important to understand its underlying architecture. GO1 uses a new control system architecture, shown here, which integrates its processors and sensing components to enable coordinated motor and joint control. Built on top of this architecture are three main operating modes. The first is Static Standing State, where the robot just stands at its initial height with no movement—this uses the least power and gives the longest battery life. The second is Sports Mode, where after startup the robot stands on its own and can walk or run. The third is Accompanying Status, which kicks in about a minute after standby; here the robot uses the tag controller to dynamically follow a person and avoid obstacles in real time. Understanding these modes is essential context for the setup and control procedures we'll cover next.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let's walk through the actual process of getting the robot up and running. Before starting up, the user must install the battery pack carefully—forcing it in the wrong direction can damage the connector—and place the robot's body flat on level ground, as shown in this figure, with its calves fully stowed. The remote control module, consisting of the joystick and a mobile phone, is then connected through automatic pairing and Bluetooth or WiFi. To start the robot, the user gives a short press followed by a long press of the power switch; the robot then runs a self-test and, if successful, stands up to its initial height. Shutdown follows a very specific sequence: the user must confirm the robot is standing statically, then use a combination of button presses on the joystick—holding L2 while clicking A three times to cycle through squat, stand, and lie-down states, then holding L2 while clicking B twice to move into damped and then undamped prone positions—before finally powering off the battery. This careful sequence prevents the robot from collapsing unpredictably.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Turning now to the technical specifications, let's start with the battery pack, since this is one of the most safety-critical components of the system. As shown in this table, the battery pack has a capacity of 6300 milliamp-hours and operates at 21.6 volts. What's particularly noteworthy is the number of built-in protective features: it manages self-discharge to protect long-term battery health, it balances internal cell voltages, it prevents overcharging and enforces safe charging temperatures between 5 and 55 degrees Celsius, and it limits charging current to below 4 amps. It also has over-discharge protection that cuts off output at 18 volts, short-circuit protection, and a load detection feature that automatically shuts the battery down if no device is connected within 3 seconds. These layered protections are designed to prevent the fire and explosion risks that are common concerns with high-capacity lithium battery packs.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second major set of specifications concerns the remote control devices. There are two: the joystick, which is part of the remote control module and connects via Bluetooth, giving stable full 3-axis control over the robot's posture and position as well as pattern-based walking; and the label, or tag, controller, which enables the autonomous companion mode we discussed earlier, with a slow follow mode capped at 1.5 meters per second and a fast mode up to 3.0 meters per second. This table lists the detailed technical specifications for the joystick. One important operational constraint to note is that the mobile APP and the tag controller cannot be used to control the robot at the same time—users must explicitly disable one before using the other, which is a detail worth remembering for anyone deploying this system in practice.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Given that this is a physical robot capable of dynamic, sometimes unpredictable movement, safety guidance occupies a substantial part of the manual. Users are instructed to operate only within a controlled temperature range, away from electromagnetic and WiFi interference, and to keep a minimum 3-meter distance from obstacles and people. There are also strict limits on terrain—steps under 10cm and slopes under 25 degrees. To help diagnose problems when they occur, the robot includes a 'black box' that continuously logs sensor and control data, similar in concept to a flight recorder. One of the more critical safety procedures is emergency braking: this must only be used with the official protective frame and rope in place, because cutting power without protection causes the robot to drop and potentially sustain serious damage. The manual also details a forced shutdown procedure for when the remote control fails—shown in this figure—where the user threads a nylon belt through the robot's suspension board to hold it steady before manually powering it down. These procedures underscore that this is a serious piece of hardware requiring careful, informed handling.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Finally, let's close with the after-sales policy and a summary. The GO1 comes with a one-year warranty from the date of receipt, but this warranty is voided by unauthorized disassembly or modification. Importantly, the manual lists a long set of exclusions—damage from improper use, non-official batteries, extreme environments, falls, or unsupervised developer-mode operation without the protective frame are all explicitly not covered. Users are also responsible for return shipping costs in most cases. To summarize everything we've covered today: the GO1 is a compact, 12-degree-of-freedom quadruped robot with autonomous following and environmental sensing capabilities; its safe operation depends on following precise startup and shutdown sequences and careful battery management; its technical specifications for the battery and remote controls are extensive and safety-oriented; and the after-sales policy makes clear that correct operation and adherence to the manual's guidelines are ultimately the user's responsibility. Thank you, and I'm happy to take any questions.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2" Type="http://schemas.openxmlformats.org/officeDocument/2006/relationships/image" Target="../media/image12.png"/><Relationship Id="rId13" Type="http://schemas.openxmlformats.org/officeDocument/2006/relationships/image" Target="../media/image13.pn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8" Type="http://schemas.openxmlformats.org/officeDocument/2006/relationships/image" Target="../media/image18.png"/><Relationship Id="rId19" Type="http://schemas.openxmlformats.org/officeDocument/2006/relationships/image" Target="../media/image19.png"/><Relationship Id="rId20" Type="http://schemas.openxmlformats.org/officeDocument/2006/relationships/image" Target="../media/image20.png"/><Relationship Id="rId21" Type="http://schemas.openxmlformats.org/officeDocument/2006/relationships/image" Target="../media/image21.png"/><Relationship Id="rId22" Type="http://schemas.openxmlformats.org/officeDocument/2006/relationships/image" Target="../media/image22.png"/><Relationship Id="rId23" Type="http://schemas.openxmlformats.org/officeDocument/2006/relationships/image" Target="../media/image23.png"/><Relationship Id="rId24" Type="http://schemas.openxmlformats.org/officeDocument/2006/relationships/image" Target="../media/image24.png"/><Relationship Id="rId25" Type="http://schemas.openxmlformats.org/officeDocument/2006/relationships/image" Target="../media/image25.png"/><Relationship Id="rId26" Type="http://schemas.openxmlformats.org/officeDocument/2006/relationships/image" Target="../media/image26.png"/><Relationship Id="rId27" Type="http://schemas.openxmlformats.org/officeDocument/2006/relationships/image" Target="../media/image27.png"/><Relationship Id="rId28" Type="http://schemas.openxmlformats.org/officeDocument/2006/relationships/image" Target="../media/image28.png"/><Relationship Id="rId29" Type="http://schemas.openxmlformats.org/officeDocument/2006/relationships/image" Target="../media/image29.png"/><Relationship Id="rId30" Type="http://schemas.openxmlformats.org/officeDocument/2006/relationships/image" Target="../media/image30.png"/><Relationship Id="rId31" Type="http://schemas.openxmlformats.org/officeDocument/2006/relationships/image" Target="../media/image31.png"/><Relationship Id="rId32" Type="http://schemas.openxmlformats.org/officeDocument/2006/relationships/image" Target="../media/image32.png"/><Relationship Id="rId33" Type="http://schemas.openxmlformats.org/officeDocument/2006/relationships/image" Target="../media/image33.png"/><Relationship Id="rId34" Type="http://schemas.openxmlformats.org/officeDocument/2006/relationships/image" Target="../media/image34.png"/><Relationship Id="rId35" Type="http://schemas.openxmlformats.org/officeDocument/2006/relationships/image" Target="../media/image35.png"/><Relationship Id="rId36" Type="http://schemas.openxmlformats.org/officeDocument/2006/relationships/image" Target="../media/image36.png"/><Relationship Id="rId37" Type="http://schemas.openxmlformats.org/officeDocument/2006/relationships/image" Target="../media/image37.png"/><Relationship Id="rId38" Type="http://schemas.openxmlformats.org/officeDocument/2006/relationships/image" Target="../media/image38.png"/><Relationship Id="rId39" Type="http://schemas.openxmlformats.org/officeDocument/2006/relationships/image" Target="../media/image39.png"/><Relationship Id="rId40" Type="http://schemas.openxmlformats.org/officeDocument/2006/relationships/image" Target="../media/image40.png"/><Relationship Id="rId41" Type="http://schemas.openxmlformats.org/officeDocument/2006/relationships/image" Target="../media/image41.png"/><Relationship Id="rId42" Type="http://schemas.openxmlformats.org/officeDocument/2006/relationships/image" Target="../media/image42.png"/><Relationship Id="rId43" Type="http://schemas.openxmlformats.org/officeDocument/2006/relationships/image" Target="../media/image43.png"/><Relationship Id="rId44" Type="http://schemas.openxmlformats.org/officeDocument/2006/relationships/image" Target="../media/image44.png"/><Relationship Id="rId45" Type="http://schemas.openxmlformats.org/officeDocument/2006/relationships/image" Target="../media/image45.png"/><Relationship Id="rId46" Type="http://schemas.openxmlformats.org/officeDocument/2006/relationships/image" Target="../media/image46.png"/><Relationship Id="rId47" Type="http://schemas.openxmlformats.org/officeDocument/2006/relationships/image" Target="../media/image47.png"/><Relationship Id="rId48" Type="http://schemas.openxmlformats.org/officeDocument/2006/relationships/image" Target="../media/image48.png"/><Relationship Id="rId49" Type="http://schemas.openxmlformats.org/officeDocument/2006/relationships/image" Target="../media/image49.png"/><Relationship Id="rId50" Type="http://schemas.openxmlformats.org/officeDocument/2006/relationships/image" Target="../media/image50.png"/><Relationship Id="rId51" Type="http://schemas.openxmlformats.org/officeDocument/2006/relationships/image" Target="../media/image51.png"/><Relationship Id="rId52" Type="http://schemas.openxmlformats.org/officeDocument/2006/relationships/image" Target="../media/image52.png"/><Relationship Id="rId53" Type="http://schemas.openxmlformats.org/officeDocument/2006/relationships/image" Target="../media/image53.png"/><Relationship Id="rId5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1.png"/><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4.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 Id="rId8" Type="http://schemas.openxmlformats.org/officeDocument/2006/relationships/image" Target="../media/image71.png"/><Relationship Id="rId9" Type="http://schemas.openxmlformats.org/officeDocument/2006/relationships/image" Target="../media/image72.png"/><Relationship Id="rId10" Type="http://schemas.openxmlformats.org/officeDocument/2006/relationships/image" Target="../media/image73.png"/><Relationship Id="rId11" Type="http://schemas.openxmlformats.org/officeDocument/2006/relationships/image" Target="../media/image74.png"/><Relationship Id="rId12" Type="http://schemas.openxmlformats.org/officeDocument/2006/relationships/image" Target="../media/image75.png"/><Relationship Id="rId13" Type="http://schemas.openxmlformats.org/officeDocument/2006/relationships/image" Target="../media/image76.png"/><Relationship Id="rId14" Type="http://schemas.openxmlformats.org/officeDocument/2006/relationships/image" Target="../media/image77.png"/><Relationship Id="rId15" Type="http://schemas.openxmlformats.org/officeDocument/2006/relationships/image" Target="../media/image78.png"/><Relationship Id="rId16" Type="http://schemas.openxmlformats.org/officeDocument/2006/relationships/image" Target="../media/image79.png"/><Relationship Id="rId17" Type="http://schemas.openxmlformats.org/officeDocument/2006/relationships/image" Target="../media/image80.png"/><Relationship Id="rId18" Type="http://schemas.openxmlformats.org/officeDocument/2006/relationships/image" Target="../media/image81.png"/><Relationship Id="rId19" Type="http://schemas.openxmlformats.org/officeDocument/2006/relationships/image" Target="../media/image82.png"/><Relationship Id="rId20" Type="http://schemas.openxmlformats.org/officeDocument/2006/relationships/image" Target="../media/image83.png"/><Relationship Id="rId21" Type="http://schemas.openxmlformats.org/officeDocument/2006/relationships/image" Target="../media/image84.png"/><Relationship Id="rId2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5.png"/><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9" Type="http://schemas.openxmlformats.org/officeDocument/2006/relationships/image" Target="../media/image92.png"/><Relationship Id="rId10" Type="http://schemas.openxmlformats.org/officeDocument/2006/relationships/image" Target="../media/image93.png"/><Relationship Id="rId11" Type="http://schemas.openxmlformats.org/officeDocument/2006/relationships/image" Target="../media/image94.png"/><Relationship Id="rId12" Type="http://schemas.openxmlformats.org/officeDocument/2006/relationships/image" Target="../media/image95.png"/><Relationship Id="rId13" Type="http://schemas.openxmlformats.org/officeDocument/2006/relationships/image" Target="../media/image96.png"/><Relationship Id="rId14" Type="http://schemas.openxmlformats.org/officeDocument/2006/relationships/image" Target="../media/image97.png"/><Relationship Id="rId15" Type="http://schemas.openxmlformats.org/officeDocument/2006/relationships/image" Target="../media/image98.png"/><Relationship Id="rId1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9.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1.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762000" y="1797050"/>
            <a:ext cx="4921250" cy="2000250"/>
          </a:xfrm>
          <a:prstGeom prst="rect">
            <a:avLst/>
          </a:prstGeom>
          <a:noFill/>
        </p:spPr>
        <p:txBody>
          <a:bodyPr wrap="none" anchor="ctr" lIns="0" rIns="0" tIns="0" bIns="0">
            <a:noAutofit/>
          </a:bodyPr>
          <a:lstStyle/>
          <a:p>
            <a:pPr algn="l">
              <a:lnSpc>
                <a:spcPts val="6000"/>
              </a:lnSpc>
              <a:spcBef>
                <a:spcPts val="0"/>
              </a:spcBef>
              <a:spcAft>
                <a:spcPts val="0"/>
              </a:spcAft>
            </a:pPr>
            <a:r>
              <a:rPr sz="4900" b="1">
                <a:solidFill>
                  <a:srgbClr val="1D272B"/>
                </a:solidFill>
                <a:latin typeface="Times New Roman"/>
                <a:ea typeface="SimSun"/>
              </a:rPr>
              <a:t>GO1 Quadruped</a:t>
            </a:r>
          </a:p>
          <a:p>
            <a:pPr algn="l">
              <a:lnSpc>
                <a:spcPts val="6000"/>
              </a:lnSpc>
              <a:spcBef>
                <a:spcPts val="0"/>
              </a:spcBef>
              <a:spcAft>
                <a:spcPts val="0"/>
              </a:spcAft>
            </a:pPr>
            <a:r>
              <a:rPr sz="4900" b="1">
                <a:solidFill>
                  <a:srgbClr val="1D262B"/>
                </a:solidFill>
                <a:latin typeface="Times New Roman"/>
                <a:ea typeface="SimSun"/>
              </a:rPr>
              <a:t>Robot Platform</a:t>
            </a:r>
          </a:p>
          <a:p>
            <a:pPr algn="l">
              <a:lnSpc>
                <a:spcPts val="6000"/>
              </a:lnSpc>
              <a:spcBef>
                <a:spcPts val="0"/>
              </a:spcBef>
              <a:spcAft>
                <a:spcPts val="0"/>
              </a:spcAft>
            </a:pPr>
            <a:r>
              <a:rPr sz="4900" b="1">
                <a:solidFill>
                  <a:srgbClr val="1D272B"/>
                </a:solidFill>
                <a:latin typeface="Times New Roman"/>
                <a:ea typeface="SimSun"/>
              </a:rPr>
              <a:t>User Manual v1.4</a:t>
            </a:r>
          </a:p>
        </p:txBody>
      </p:sp>
      <p:sp>
        <p:nvSpPr>
          <p:cNvPr id="4" name="TextBox 3"/>
          <p:cNvSpPr txBox="1"/>
          <p:nvPr/>
        </p:nvSpPr>
        <p:spPr>
          <a:xfrm>
            <a:off x="1238250" y="4540250"/>
            <a:ext cx="2819400" cy="419100"/>
          </a:xfrm>
          <a:prstGeom prst="rect">
            <a:avLst/>
          </a:prstGeom>
          <a:noFill/>
        </p:spPr>
        <p:txBody>
          <a:bodyPr wrap="none" anchor="ctr" lIns="0" rIns="0" tIns="0" bIns="0">
            <a:noAutofit/>
          </a:bodyPr>
          <a:lstStyle/>
          <a:p>
            <a:pPr algn="l">
              <a:lnSpc>
                <a:spcPts val="2100"/>
              </a:lnSpc>
              <a:spcBef>
                <a:spcPts val="0"/>
              </a:spcBef>
              <a:spcAft>
                <a:spcPts val="0"/>
              </a:spcAft>
            </a:pPr>
            <a:r>
              <a:rPr sz="1250" b="0">
                <a:solidFill>
                  <a:srgbClr val="6E7878"/>
                </a:solidFill>
                <a:latin typeface="Arial"/>
                <a:ea typeface="Microsoft YaHei"/>
              </a:rPr>
              <a:t>Fig. shows the cover image of the</a:t>
            </a:r>
            <a:r>
              <a:rPr sz="1250" b="0">
                <a:solidFill>
                  <a:srgbClr val="616B6E"/>
                </a:solidFill>
                <a:latin typeface="Arial"/>
                <a:ea typeface="Microsoft YaHei"/>
              </a:rPr>
              <a:t> GO1</a:t>
            </a:r>
          </a:p>
          <a:p>
            <a:pPr algn="l">
              <a:lnSpc>
                <a:spcPts val="2100"/>
              </a:lnSpc>
              <a:spcBef>
                <a:spcPts val="0"/>
              </a:spcBef>
              <a:spcAft>
                <a:spcPts val="0"/>
              </a:spcAft>
            </a:pPr>
            <a:r>
              <a:rPr sz="1250" b="0">
                <a:solidFill>
                  <a:srgbClr val="6C7477"/>
                </a:solidFill>
                <a:latin typeface="Arial"/>
                <a:ea typeface="Microsoft YaHei"/>
              </a:rPr>
              <a:t>User Manual v1.4</a:t>
            </a:r>
          </a:p>
        </p:txBody>
      </p:sp>
      <p:sp>
        <p:nvSpPr>
          <p:cNvPr id="5" name="TextBox 4"/>
          <p:cNvSpPr txBox="1"/>
          <p:nvPr/>
        </p:nvSpPr>
        <p:spPr>
          <a:xfrm>
            <a:off x="4311650" y="4781550"/>
            <a:ext cx="311150" cy="184150"/>
          </a:xfrm>
          <a:prstGeom prst="rect">
            <a:avLst/>
          </a:prstGeom>
          <a:noFill/>
        </p:spPr>
        <p:txBody>
          <a:bodyPr wrap="none" anchor="ctr" lIns="0" rIns="0" tIns="0" bIns="0">
            <a:noAutofit/>
          </a:bodyPr>
          <a:lstStyle/>
          <a:p>
            <a:pPr algn="l"/>
            <a:r>
              <a:rPr sz="1900" b="1">
                <a:solidFill>
                  <a:srgbClr val="D49477"/>
                </a:solidFill>
                <a:latin typeface="Arial"/>
                <a:ea typeface="Microsoft YaHei"/>
              </a:rPr>
              <a:t>99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2.png"/>
          <p:cNvPicPr>
            <a:picLocks noChangeAspect="1"/>
          </p:cNvPicPr>
          <p:nvPr/>
        </p:nvPicPr>
        <p:blipFill>
          <a:blip r:embed="rId2"/>
          <a:stretch>
            <a:fillRect/>
          </a:stretch>
        </p:blipFill>
        <p:spPr>
          <a:xfrm>
            <a:off x="0" y="0"/>
            <a:ext cx="12192000" cy="6858000"/>
          </a:xfrm>
          <a:prstGeom prst="rect">
            <a:avLst/>
          </a:prstGeom>
        </p:spPr>
      </p:pic>
      <p:pic>
        <p:nvPicPr>
          <p:cNvPr id="3" name="Picture 2" descr="el_2_0.png"/>
          <p:cNvPicPr>
            <a:picLocks noChangeAspect="1"/>
          </p:cNvPicPr>
          <p:nvPr/>
        </p:nvPicPr>
        <p:blipFill>
          <a:blip r:embed="rId3"/>
          <a:stretch>
            <a:fillRect/>
          </a:stretch>
        </p:blipFill>
        <p:spPr>
          <a:xfrm>
            <a:off x="209550" y="4953000"/>
            <a:ext cx="1092200" cy="1905000"/>
          </a:xfrm>
          <a:prstGeom prst="rect">
            <a:avLst/>
          </a:prstGeom>
        </p:spPr>
      </p:pic>
      <p:pic>
        <p:nvPicPr>
          <p:cNvPr id="4" name="Picture 3" descr="el_2_1.png"/>
          <p:cNvPicPr>
            <a:picLocks noChangeAspect="1"/>
          </p:cNvPicPr>
          <p:nvPr/>
        </p:nvPicPr>
        <p:blipFill>
          <a:blip r:embed="rId4"/>
          <a:stretch>
            <a:fillRect/>
          </a:stretch>
        </p:blipFill>
        <p:spPr>
          <a:xfrm>
            <a:off x="215900" y="215900"/>
            <a:ext cx="11582400" cy="95250"/>
          </a:xfrm>
          <a:prstGeom prst="rect">
            <a:avLst/>
          </a:prstGeom>
        </p:spPr>
      </p:pic>
      <p:pic>
        <p:nvPicPr>
          <p:cNvPr id="5" name="Picture 4" descr="el_2_2.png"/>
          <p:cNvPicPr>
            <a:picLocks noChangeAspect="1"/>
          </p:cNvPicPr>
          <p:nvPr/>
        </p:nvPicPr>
        <p:blipFill>
          <a:blip r:embed="rId5"/>
          <a:stretch>
            <a:fillRect/>
          </a:stretch>
        </p:blipFill>
        <p:spPr>
          <a:xfrm>
            <a:off x="1733550" y="1746250"/>
            <a:ext cx="6477000" cy="95250"/>
          </a:xfrm>
          <a:prstGeom prst="rect">
            <a:avLst/>
          </a:prstGeom>
        </p:spPr>
      </p:pic>
      <p:pic>
        <p:nvPicPr>
          <p:cNvPr id="6" name="Picture 5" descr="el_2_3.png"/>
          <p:cNvPicPr>
            <a:picLocks noChangeAspect="1"/>
          </p:cNvPicPr>
          <p:nvPr/>
        </p:nvPicPr>
        <p:blipFill>
          <a:blip r:embed="rId6"/>
          <a:stretch>
            <a:fillRect/>
          </a:stretch>
        </p:blipFill>
        <p:spPr>
          <a:xfrm>
            <a:off x="4794250" y="4978400"/>
            <a:ext cx="50800" cy="863600"/>
          </a:xfrm>
          <a:prstGeom prst="rect">
            <a:avLst/>
          </a:prstGeom>
        </p:spPr>
      </p:pic>
      <p:pic>
        <p:nvPicPr>
          <p:cNvPr id="7" name="Picture 6" descr="el_2_4.png"/>
          <p:cNvPicPr>
            <a:picLocks noChangeAspect="1"/>
          </p:cNvPicPr>
          <p:nvPr/>
        </p:nvPicPr>
        <p:blipFill>
          <a:blip r:embed="rId7"/>
          <a:stretch>
            <a:fillRect/>
          </a:stretch>
        </p:blipFill>
        <p:spPr>
          <a:xfrm>
            <a:off x="4794250" y="2870200"/>
            <a:ext cx="50800" cy="857250"/>
          </a:xfrm>
          <a:prstGeom prst="rect">
            <a:avLst/>
          </a:prstGeom>
        </p:spPr>
      </p:pic>
      <p:pic>
        <p:nvPicPr>
          <p:cNvPr id="8" name="Picture 7" descr="el_2_5.png"/>
          <p:cNvPicPr>
            <a:picLocks noChangeAspect="1"/>
          </p:cNvPicPr>
          <p:nvPr/>
        </p:nvPicPr>
        <p:blipFill>
          <a:blip r:embed="rId8"/>
          <a:stretch>
            <a:fillRect/>
          </a:stretch>
        </p:blipFill>
        <p:spPr>
          <a:xfrm>
            <a:off x="1098550" y="2870200"/>
            <a:ext cx="50800" cy="857250"/>
          </a:xfrm>
          <a:prstGeom prst="rect">
            <a:avLst/>
          </a:prstGeom>
        </p:spPr>
      </p:pic>
      <p:pic>
        <p:nvPicPr>
          <p:cNvPr id="9" name="Picture 8" descr="el_2_6.png"/>
          <p:cNvPicPr>
            <a:picLocks noChangeAspect="1"/>
          </p:cNvPicPr>
          <p:nvPr/>
        </p:nvPicPr>
        <p:blipFill>
          <a:blip r:embed="rId9"/>
          <a:stretch>
            <a:fillRect/>
          </a:stretch>
        </p:blipFill>
        <p:spPr>
          <a:xfrm>
            <a:off x="1905000" y="6699250"/>
            <a:ext cx="165100" cy="158750"/>
          </a:xfrm>
          <a:prstGeom prst="rect">
            <a:avLst/>
          </a:prstGeom>
        </p:spPr>
      </p:pic>
      <p:pic>
        <p:nvPicPr>
          <p:cNvPr id="10" name="Picture 9" descr="el_2_7.png"/>
          <p:cNvPicPr>
            <a:picLocks noChangeAspect="1"/>
          </p:cNvPicPr>
          <p:nvPr/>
        </p:nvPicPr>
        <p:blipFill>
          <a:blip r:embed="rId10"/>
          <a:stretch>
            <a:fillRect/>
          </a:stretch>
        </p:blipFill>
        <p:spPr>
          <a:xfrm>
            <a:off x="1390650" y="6235700"/>
            <a:ext cx="552450" cy="57150"/>
          </a:xfrm>
          <a:prstGeom prst="rect">
            <a:avLst/>
          </a:prstGeom>
        </p:spPr>
      </p:pic>
      <p:pic>
        <p:nvPicPr>
          <p:cNvPr id="11" name="Picture 10" descr="el_2_8.png"/>
          <p:cNvPicPr>
            <a:picLocks noChangeAspect="1"/>
          </p:cNvPicPr>
          <p:nvPr/>
        </p:nvPicPr>
        <p:blipFill>
          <a:blip r:embed="rId11"/>
          <a:stretch>
            <a:fillRect/>
          </a:stretch>
        </p:blipFill>
        <p:spPr>
          <a:xfrm>
            <a:off x="8299450" y="4978400"/>
            <a:ext cx="44450" cy="863600"/>
          </a:xfrm>
          <a:prstGeom prst="rect">
            <a:avLst/>
          </a:prstGeom>
        </p:spPr>
      </p:pic>
      <p:pic>
        <p:nvPicPr>
          <p:cNvPr id="12" name="Picture 11" descr="el_2_9.png"/>
          <p:cNvPicPr>
            <a:picLocks noChangeAspect="1"/>
          </p:cNvPicPr>
          <p:nvPr/>
        </p:nvPicPr>
        <p:blipFill>
          <a:blip r:embed="rId12"/>
          <a:stretch>
            <a:fillRect/>
          </a:stretch>
        </p:blipFill>
        <p:spPr>
          <a:xfrm>
            <a:off x="8299450" y="2870200"/>
            <a:ext cx="44450" cy="857250"/>
          </a:xfrm>
          <a:prstGeom prst="rect">
            <a:avLst/>
          </a:prstGeom>
        </p:spPr>
      </p:pic>
      <p:pic>
        <p:nvPicPr>
          <p:cNvPr id="13" name="Picture 12" descr="el_2_10.png"/>
          <p:cNvPicPr>
            <a:picLocks noChangeAspect="1"/>
          </p:cNvPicPr>
          <p:nvPr/>
        </p:nvPicPr>
        <p:blipFill>
          <a:blip r:embed="rId13"/>
          <a:stretch>
            <a:fillRect/>
          </a:stretch>
        </p:blipFill>
        <p:spPr>
          <a:xfrm>
            <a:off x="8578850" y="6007100"/>
            <a:ext cx="558800" cy="50800"/>
          </a:xfrm>
          <a:prstGeom prst="rect">
            <a:avLst/>
          </a:prstGeom>
        </p:spPr>
      </p:pic>
      <p:pic>
        <p:nvPicPr>
          <p:cNvPr id="14" name="Picture 13" descr="el_2_11.png"/>
          <p:cNvPicPr>
            <a:picLocks noChangeAspect="1"/>
          </p:cNvPicPr>
          <p:nvPr/>
        </p:nvPicPr>
        <p:blipFill>
          <a:blip r:embed="rId14"/>
          <a:stretch>
            <a:fillRect/>
          </a:stretch>
        </p:blipFill>
        <p:spPr>
          <a:xfrm>
            <a:off x="8578850" y="3867150"/>
            <a:ext cx="558800" cy="50800"/>
          </a:xfrm>
          <a:prstGeom prst="rect">
            <a:avLst/>
          </a:prstGeom>
        </p:spPr>
      </p:pic>
      <p:pic>
        <p:nvPicPr>
          <p:cNvPr id="15" name="Picture 14" descr="el_2_12.png"/>
          <p:cNvPicPr>
            <a:picLocks noChangeAspect="1"/>
          </p:cNvPicPr>
          <p:nvPr/>
        </p:nvPicPr>
        <p:blipFill>
          <a:blip r:embed="rId15"/>
          <a:stretch>
            <a:fillRect/>
          </a:stretch>
        </p:blipFill>
        <p:spPr>
          <a:xfrm>
            <a:off x="5118100" y="6007100"/>
            <a:ext cx="552450" cy="50800"/>
          </a:xfrm>
          <a:prstGeom prst="rect">
            <a:avLst/>
          </a:prstGeom>
        </p:spPr>
      </p:pic>
      <p:pic>
        <p:nvPicPr>
          <p:cNvPr id="16" name="Picture 15" descr="el_2_13.png"/>
          <p:cNvPicPr>
            <a:picLocks noChangeAspect="1"/>
          </p:cNvPicPr>
          <p:nvPr/>
        </p:nvPicPr>
        <p:blipFill>
          <a:blip r:embed="rId16"/>
          <a:stretch>
            <a:fillRect/>
          </a:stretch>
        </p:blipFill>
        <p:spPr>
          <a:xfrm>
            <a:off x="5118100" y="3867150"/>
            <a:ext cx="552450" cy="50800"/>
          </a:xfrm>
          <a:prstGeom prst="rect">
            <a:avLst/>
          </a:prstGeom>
        </p:spPr>
      </p:pic>
      <p:pic>
        <p:nvPicPr>
          <p:cNvPr id="17" name="Picture 16" descr="el_2_14.png"/>
          <p:cNvPicPr>
            <a:picLocks noChangeAspect="1"/>
          </p:cNvPicPr>
          <p:nvPr/>
        </p:nvPicPr>
        <p:blipFill>
          <a:blip r:embed="rId17"/>
          <a:stretch>
            <a:fillRect/>
          </a:stretch>
        </p:blipFill>
        <p:spPr>
          <a:xfrm>
            <a:off x="1390650" y="3867150"/>
            <a:ext cx="552450" cy="50800"/>
          </a:xfrm>
          <a:prstGeom prst="rect">
            <a:avLst/>
          </a:prstGeom>
        </p:spPr>
      </p:pic>
      <p:pic>
        <p:nvPicPr>
          <p:cNvPr id="18" name="Picture 17" descr="el_2_15.png"/>
          <p:cNvPicPr>
            <a:picLocks noChangeAspect="1"/>
          </p:cNvPicPr>
          <p:nvPr/>
        </p:nvPicPr>
        <p:blipFill>
          <a:blip r:embed="rId18"/>
          <a:stretch>
            <a:fillRect/>
          </a:stretch>
        </p:blipFill>
        <p:spPr>
          <a:xfrm>
            <a:off x="10725150" y="4660900"/>
            <a:ext cx="127000" cy="101600"/>
          </a:xfrm>
          <a:prstGeom prst="rect">
            <a:avLst/>
          </a:prstGeom>
        </p:spPr>
      </p:pic>
      <p:pic>
        <p:nvPicPr>
          <p:cNvPr id="19" name="Picture 18" descr="el_2_16.png"/>
          <p:cNvPicPr>
            <a:picLocks noChangeAspect="1"/>
          </p:cNvPicPr>
          <p:nvPr/>
        </p:nvPicPr>
        <p:blipFill>
          <a:blip r:embed="rId19"/>
          <a:stretch>
            <a:fillRect/>
          </a:stretch>
        </p:blipFill>
        <p:spPr>
          <a:xfrm>
            <a:off x="3746500" y="2501900"/>
            <a:ext cx="127000" cy="101600"/>
          </a:xfrm>
          <a:prstGeom prst="rect">
            <a:avLst/>
          </a:prstGeom>
        </p:spPr>
      </p:pic>
      <p:pic>
        <p:nvPicPr>
          <p:cNvPr id="20" name="Picture 19" descr="el_2_17.png"/>
          <p:cNvPicPr>
            <a:picLocks noChangeAspect="1"/>
          </p:cNvPicPr>
          <p:nvPr/>
        </p:nvPicPr>
        <p:blipFill>
          <a:blip r:embed="rId20"/>
          <a:stretch>
            <a:fillRect/>
          </a:stretch>
        </p:blipFill>
        <p:spPr>
          <a:xfrm>
            <a:off x="10731500" y="2501900"/>
            <a:ext cx="120650" cy="101600"/>
          </a:xfrm>
          <a:prstGeom prst="rect">
            <a:avLst/>
          </a:prstGeom>
        </p:spPr>
      </p:pic>
      <p:pic>
        <p:nvPicPr>
          <p:cNvPr id="21" name="Picture 20" descr="el_2_18.png"/>
          <p:cNvPicPr>
            <a:picLocks noChangeAspect="1"/>
          </p:cNvPicPr>
          <p:nvPr/>
        </p:nvPicPr>
        <p:blipFill>
          <a:blip r:embed="rId21"/>
          <a:stretch>
            <a:fillRect/>
          </a:stretch>
        </p:blipFill>
        <p:spPr>
          <a:xfrm>
            <a:off x="11836400" y="209550"/>
            <a:ext cx="107950" cy="107950"/>
          </a:xfrm>
          <a:prstGeom prst="rect">
            <a:avLst/>
          </a:prstGeom>
        </p:spPr>
      </p:pic>
      <p:pic>
        <p:nvPicPr>
          <p:cNvPr id="22" name="Picture 21" descr="el_2_19.png"/>
          <p:cNvPicPr>
            <a:picLocks noChangeAspect="1"/>
          </p:cNvPicPr>
          <p:nvPr/>
        </p:nvPicPr>
        <p:blipFill>
          <a:blip r:embed="rId22"/>
          <a:stretch>
            <a:fillRect/>
          </a:stretch>
        </p:blipFill>
        <p:spPr>
          <a:xfrm>
            <a:off x="7334250" y="4641850"/>
            <a:ext cx="101600" cy="107950"/>
          </a:xfrm>
          <a:prstGeom prst="rect">
            <a:avLst/>
          </a:prstGeom>
        </p:spPr>
      </p:pic>
      <p:pic>
        <p:nvPicPr>
          <p:cNvPr id="23" name="Picture 22" descr="el_2_20.png"/>
          <p:cNvPicPr>
            <a:picLocks noChangeAspect="1"/>
          </p:cNvPicPr>
          <p:nvPr/>
        </p:nvPicPr>
        <p:blipFill>
          <a:blip r:embed="rId23"/>
          <a:stretch>
            <a:fillRect/>
          </a:stretch>
        </p:blipFill>
        <p:spPr>
          <a:xfrm>
            <a:off x="3771900" y="4641850"/>
            <a:ext cx="101600" cy="101600"/>
          </a:xfrm>
          <a:prstGeom prst="rect">
            <a:avLst/>
          </a:prstGeom>
        </p:spPr>
      </p:pic>
      <p:pic>
        <p:nvPicPr>
          <p:cNvPr id="24" name="Picture 23" descr="el_2_21.png"/>
          <p:cNvPicPr>
            <a:picLocks noChangeAspect="1"/>
          </p:cNvPicPr>
          <p:nvPr/>
        </p:nvPicPr>
        <p:blipFill>
          <a:blip r:embed="rId24"/>
          <a:stretch>
            <a:fillRect/>
          </a:stretch>
        </p:blipFill>
        <p:spPr>
          <a:xfrm>
            <a:off x="7334250" y="2501900"/>
            <a:ext cx="101600" cy="101600"/>
          </a:xfrm>
          <a:prstGeom prst="rect">
            <a:avLst/>
          </a:prstGeom>
        </p:spPr>
      </p:pic>
      <p:pic>
        <p:nvPicPr>
          <p:cNvPr id="25" name="Picture 24" descr="el_2_22.png"/>
          <p:cNvPicPr>
            <a:picLocks noChangeAspect="1"/>
          </p:cNvPicPr>
          <p:nvPr/>
        </p:nvPicPr>
        <p:blipFill>
          <a:blip r:embed="rId25"/>
          <a:stretch>
            <a:fillRect/>
          </a:stretch>
        </p:blipFill>
        <p:spPr>
          <a:xfrm>
            <a:off x="11861800" y="6553200"/>
            <a:ext cx="82550" cy="82550"/>
          </a:xfrm>
          <a:prstGeom prst="rect">
            <a:avLst/>
          </a:prstGeom>
        </p:spPr>
      </p:pic>
      <p:pic>
        <p:nvPicPr>
          <p:cNvPr id="26" name="Picture 25" descr="el_2_23.png"/>
          <p:cNvPicPr>
            <a:picLocks noChangeAspect="1"/>
          </p:cNvPicPr>
          <p:nvPr/>
        </p:nvPicPr>
        <p:blipFill>
          <a:blip r:embed="rId26"/>
          <a:stretch>
            <a:fillRect/>
          </a:stretch>
        </p:blipFill>
        <p:spPr>
          <a:xfrm>
            <a:off x="11042650" y="6553200"/>
            <a:ext cx="82550" cy="82550"/>
          </a:xfrm>
          <a:prstGeom prst="rect">
            <a:avLst/>
          </a:prstGeom>
        </p:spPr>
      </p:pic>
      <p:pic>
        <p:nvPicPr>
          <p:cNvPr id="27" name="Picture 26" descr="el_2_24.png"/>
          <p:cNvPicPr>
            <a:picLocks noChangeAspect="1"/>
          </p:cNvPicPr>
          <p:nvPr/>
        </p:nvPicPr>
        <p:blipFill>
          <a:blip r:embed="rId27"/>
          <a:stretch>
            <a:fillRect/>
          </a:stretch>
        </p:blipFill>
        <p:spPr>
          <a:xfrm>
            <a:off x="11537950" y="6553200"/>
            <a:ext cx="76200" cy="82550"/>
          </a:xfrm>
          <a:prstGeom prst="rect">
            <a:avLst/>
          </a:prstGeom>
        </p:spPr>
      </p:pic>
      <p:pic>
        <p:nvPicPr>
          <p:cNvPr id="28" name="Picture 27" descr="el_2_25.png"/>
          <p:cNvPicPr>
            <a:picLocks noChangeAspect="1"/>
          </p:cNvPicPr>
          <p:nvPr/>
        </p:nvPicPr>
        <p:blipFill>
          <a:blip r:embed="rId28"/>
          <a:stretch>
            <a:fillRect/>
          </a:stretch>
        </p:blipFill>
        <p:spPr>
          <a:xfrm>
            <a:off x="11372850" y="6553200"/>
            <a:ext cx="76200" cy="82550"/>
          </a:xfrm>
          <a:prstGeom prst="rect">
            <a:avLst/>
          </a:prstGeom>
        </p:spPr>
      </p:pic>
      <p:pic>
        <p:nvPicPr>
          <p:cNvPr id="29" name="Picture 28" descr="el_2_26.png"/>
          <p:cNvPicPr>
            <a:picLocks noChangeAspect="1"/>
          </p:cNvPicPr>
          <p:nvPr/>
        </p:nvPicPr>
        <p:blipFill>
          <a:blip r:embed="rId29"/>
          <a:stretch>
            <a:fillRect/>
          </a:stretch>
        </p:blipFill>
        <p:spPr>
          <a:xfrm>
            <a:off x="11207750" y="6553200"/>
            <a:ext cx="76200" cy="82550"/>
          </a:xfrm>
          <a:prstGeom prst="rect">
            <a:avLst/>
          </a:prstGeom>
        </p:spPr>
      </p:pic>
      <p:pic>
        <p:nvPicPr>
          <p:cNvPr id="30" name="Picture 29" descr="el_2_27.png"/>
          <p:cNvPicPr>
            <a:picLocks noChangeAspect="1"/>
          </p:cNvPicPr>
          <p:nvPr/>
        </p:nvPicPr>
        <p:blipFill>
          <a:blip r:embed="rId30"/>
          <a:stretch>
            <a:fillRect/>
          </a:stretch>
        </p:blipFill>
        <p:spPr>
          <a:xfrm>
            <a:off x="10877550" y="6553200"/>
            <a:ext cx="76200" cy="82550"/>
          </a:xfrm>
          <a:prstGeom prst="rect">
            <a:avLst/>
          </a:prstGeom>
        </p:spPr>
      </p:pic>
      <p:pic>
        <p:nvPicPr>
          <p:cNvPr id="31" name="Picture 30" descr="el_2_28.png"/>
          <p:cNvPicPr>
            <a:picLocks noChangeAspect="1"/>
          </p:cNvPicPr>
          <p:nvPr/>
        </p:nvPicPr>
        <p:blipFill>
          <a:blip r:embed="rId31"/>
          <a:stretch>
            <a:fillRect/>
          </a:stretch>
        </p:blipFill>
        <p:spPr>
          <a:xfrm>
            <a:off x="10712450" y="6553200"/>
            <a:ext cx="76200" cy="82550"/>
          </a:xfrm>
          <a:prstGeom prst="rect">
            <a:avLst/>
          </a:prstGeom>
        </p:spPr>
      </p:pic>
      <p:pic>
        <p:nvPicPr>
          <p:cNvPr id="32" name="Picture 31" descr="el_2_29.png"/>
          <p:cNvPicPr>
            <a:picLocks noChangeAspect="1"/>
          </p:cNvPicPr>
          <p:nvPr/>
        </p:nvPicPr>
        <p:blipFill>
          <a:blip r:embed="rId32"/>
          <a:stretch>
            <a:fillRect/>
          </a:stretch>
        </p:blipFill>
        <p:spPr>
          <a:xfrm>
            <a:off x="10553700" y="6553200"/>
            <a:ext cx="76200" cy="82550"/>
          </a:xfrm>
          <a:prstGeom prst="rect">
            <a:avLst/>
          </a:prstGeom>
        </p:spPr>
      </p:pic>
      <p:pic>
        <p:nvPicPr>
          <p:cNvPr id="33" name="Picture 32" descr="el_2_30.png"/>
          <p:cNvPicPr>
            <a:picLocks noChangeAspect="1"/>
          </p:cNvPicPr>
          <p:nvPr/>
        </p:nvPicPr>
        <p:blipFill>
          <a:blip r:embed="rId33"/>
          <a:stretch>
            <a:fillRect/>
          </a:stretch>
        </p:blipFill>
        <p:spPr>
          <a:xfrm>
            <a:off x="10388600" y="6553200"/>
            <a:ext cx="76200" cy="82550"/>
          </a:xfrm>
          <a:prstGeom prst="rect">
            <a:avLst/>
          </a:prstGeom>
        </p:spPr>
      </p:pic>
      <p:pic>
        <p:nvPicPr>
          <p:cNvPr id="34" name="Picture 33" descr="el_2_31.png"/>
          <p:cNvPicPr>
            <a:picLocks noChangeAspect="1"/>
          </p:cNvPicPr>
          <p:nvPr/>
        </p:nvPicPr>
        <p:blipFill>
          <a:blip r:embed="rId34"/>
          <a:stretch>
            <a:fillRect/>
          </a:stretch>
        </p:blipFill>
        <p:spPr>
          <a:xfrm>
            <a:off x="11861800" y="6388100"/>
            <a:ext cx="82550" cy="76200"/>
          </a:xfrm>
          <a:prstGeom prst="rect">
            <a:avLst/>
          </a:prstGeom>
        </p:spPr>
      </p:pic>
      <p:pic>
        <p:nvPicPr>
          <p:cNvPr id="35" name="Picture 34" descr="el_2_32.png"/>
          <p:cNvPicPr>
            <a:picLocks noChangeAspect="1"/>
          </p:cNvPicPr>
          <p:nvPr/>
        </p:nvPicPr>
        <p:blipFill>
          <a:blip r:embed="rId35"/>
          <a:stretch>
            <a:fillRect/>
          </a:stretch>
        </p:blipFill>
        <p:spPr>
          <a:xfrm>
            <a:off x="11042650" y="6388100"/>
            <a:ext cx="82550" cy="76200"/>
          </a:xfrm>
          <a:prstGeom prst="rect">
            <a:avLst/>
          </a:prstGeom>
        </p:spPr>
      </p:pic>
      <p:pic>
        <p:nvPicPr>
          <p:cNvPr id="36" name="Picture 35" descr="el_2_33.png"/>
          <p:cNvPicPr>
            <a:picLocks noChangeAspect="1"/>
          </p:cNvPicPr>
          <p:nvPr/>
        </p:nvPicPr>
        <p:blipFill>
          <a:blip r:embed="rId36"/>
          <a:stretch>
            <a:fillRect/>
          </a:stretch>
        </p:blipFill>
        <p:spPr>
          <a:xfrm>
            <a:off x="11042650" y="6223000"/>
            <a:ext cx="82550" cy="76200"/>
          </a:xfrm>
          <a:prstGeom prst="rect">
            <a:avLst/>
          </a:prstGeom>
        </p:spPr>
      </p:pic>
      <p:pic>
        <p:nvPicPr>
          <p:cNvPr id="37" name="Picture 36" descr="el_2_34.png"/>
          <p:cNvPicPr>
            <a:picLocks noChangeAspect="1"/>
          </p:cNvPicPr>
          <p:nvPr/>
        </p:nvPicPr>
        <p:blipFill>
          <a:blip r:embed="rId37"/>
          <a:stretch>
            <a:fillRect/>
          </a:stretch>
        </p:blipFill>
        <p:spPr>
          <a:xfrm>
            <a:off x="11703050" y="6553200"/>
            <a:ext cx="76200" cy="76200"/>
          </a:xfrm>
          <a:prstGeom prst="rect">
            <a:avLst/>
          </a:prstGeom>
        </p:spPr>
      </p:pic>
      <p:pic>
        <p:nvPicPr>
          <p:cNvPr id="38" name="Picture 37" descr="el_2_35.png"/>
          <p:cNvPicPr>
            <a:picLocks noChangeAspect="1"/>
          </p:cNvPicPr>
          <p:nvPr/>
        </p:nvPicPr>
        <p:blipFill>
          <a:blip r:embed="rId38"/>
          <a:stretch>
            <a:fillRect/>
          </a:stretch>
        </p:blipFill>
        <p:spPr>
          <a:xfrm>
            <a:off x="11703050" y="6388100"/>
            <a:ext cx="76200" cy="76200"/>
          </a:xfrm>
          <a:prstGeom prst="rect">
            <a:avLst/>
          </a:prstGeom>
        </p:spPr>
      </p:pic>
      <p:pic>
        <p:nvPicPr>
          <p:cNvPr id="39" name="Picture 38" descr="el_2_36.png"/>
          <p:cNvPicPr>
            <a:picLocks noChangeAspect="1"/>
          </p:cNvPicPr>
          <p:nvPr/>
        </p:nvPicPr>
        <p:blipFill>
          <a:blip r:embed="rId39"/>
          <a:stretch>
            <a:fillRect/>
          </a:stretch>
        </p:blipFill>
        <p:spPr>
          <a:xfrm>
            <a:off x="11537950" y="6388100"/>
            <a:ext cx="76200" cy="76200"/>
          </a:xfrm>
          <a:prstGeom prst="rect">
            <a:avLst/>
          </a:prstGeom>
        </p:spPr>
      </p:pic>
      <p:pic>
        <p:nvPicPr>
          <p:cNvPr id="40" name="Picture 39" descr="el_2_37.png"/>
          <p:cNvPicPr>
            <a:picLocks noChangeAspect="1"/>
          </p:cNvPicPr>
          <p:nvPr/>
        </p:nvPicPr>
        <p:blipFill>
          <a:blip r:embed="rId40"/>
          <a:stretch>
            <a:fillRect/>
          </a:stretch>
        </p:blipFill>
        <p:spPr>
          <a:xfrm>
            <a:off x="11372850" y="6388100"/>
            <a:ext cx="76200" cy="76200"/>
          </a:xfrm>
          <a:prstGeom prst="rect">
            <a:avLst/>
          </a:prstGeom>
        </p:spPr>
      </p:pic>
      <p:pic>
        <p:nvPicPr>
          <p:cNvPr id="41" name="Picture 40" descr="el_2_38.png"/>
          <p:cNvPicPr>
            <a:picLocks noChangeAspect="1"/>
          </p:cNvPicPr>
          <p:nvPr/>
        </p:nvPicPr>
        <p:blipFill>
          <a:blip r:embed="rId41"/>
          <a:stretch>
            <a:fillRect/>
          </a:stretch>
        </p:blipFill>
        <p:spPr>
          <a:xfrm>
            <a:off x="11207750" y="6388100"/>
            <a:ext cx="76200" cy="76200"/>
          </a:xfrm>
          <a:prstGeom prst="rect">
            <a:avLst/>
          </a:prstGeom>
        </p:spPr>
      </p:pic>
      <p:pic>
        <p:nvPicPr>
          <p:cNvPr id="42" name="Picture 41" descr="el_2_39.png"/>
          <p:cNvPicPr>
            <a:picLocks noChangeAspect="1"/>
          </p:cNvPicPr>
          <p:nvPr/>
        </p:nvPicPr>
        <p:blipFill>
          <a:blip r:embed="rId42"/>
          <a:stretch>
            <a:fillRect/>
          </a:stretch>
        </p:blipFill>
        <p:spPr>
          <a:xfrm>
            <a:off x="10877550" y="6388100"/>
            <a:ext cx="76200" cy="76200"/>
          </a:xfrm>
          <a:prstGeom prst="rect">
            <a:avLst/>
          </a:prstGeom>
        </p:spPr>
      </p:pic>
      <p:pic>
        <p:nvPicPr>
          <p:cNvPr id="43" name="Picture 42" descr="el_2_40.png"/>
          <p:cNvPicPr>
            <a:picLocks noChangeAspect="1"/>
          </p:cNvPicPr>
          <p:nvPr/>
        </p:nvPicPr>
        <p:blipFill>
          <a:blip r:embed="rId43"/>
          <a:stretch>
            <a:fillRect/>
          </a:stretch>
        </p:blipFill>
        <p:spPr>
          <a:xfrm>
            <a:off x="10712450" y="6388100"/>
            <a:ext cx="76200" cy="76200"/>
          </a:xfrm>
          <a:prstGeom prst="rect">
            <a:avLst/>
          </a:prstGeom>
        </p:spPr>
      </p:pic>
      <p:pic>
        <p:nvPicPr>
          <p:cNvPr id="44" name="Picture 43" descr="el_2_41.png"/>
          <p:cNvPicPr>
            <a:picLocks noChangeAspect="1"/>
          </p:cNvPicPr>
          <p:nvPr/>
        </p:nvPicPr>
        <p:blipFill>
          <a:blip r:embed="rId44"/>
          <a:stretch>
            <a:fillRect/>
          </a:stretch>
        </p:blipFill>
        <p:spPr>
          <a:xfrm>
            <a:off x="10553700" y="6388100"/>
            <a:ext cx="76200" cy="76200"/>
          </a:xfrm>
          <a:prstGeom prst="rect">
            <a:avLst/>
          </a:prstGeom>
        </p:spPr>
      </p:pic>
      <p:pic>
        <p:nvPicPr>
          <p:cNvPr id="45" name="Picture 44" descr="el_2_42.png"/>
          <p:cNvPicPr>
            <a:picLocks noChangeAspect="1"/>
          </p:cNvPicPr>
          <p:nvPr/>
        </p:nvPicPr>
        <p:blipFill>
          <a:blip r:embed="rId45"/>
          <a:stretch>
            <a:fillRect/>
          </a:stretch>
        </p:blipFill>
        <p:spPr>
          <a:xfrm>
            <a:off x="10388600" y="6388100"/>
            <a:ext cx="76200" cy="76200"/>
          </a:xfrm>
          <a:prstGeom prst="rect">
            <a:avLst/>
          </a:prstGeom>
        </p:spPr>
      </p:pic>
      <p:pic>
        <p:nvPicPr>
          <p:cNvPr id="46" name="Picture 45" descr="el_2_43.png"/>
          <p:cNvPicPr>
            <a:picLocks noChangeAspect="1"/>
          </p:cNvPicPr>
          <p:nvPr/>
        </p:nvPicPr>
        <p:blipFill>
          <a:blip r:embed="rId46"/>
          <a:stretch>
            <a:fillRect/>
          </a:stretch>
        </p:blipFill>
        <p:spPr>
          <a:xfrm>
            <a:off x="11868150" y="6223000"/>
            <a:ext cx="76200" cy="76200"/>
          </a:xfrm>
          <a:prstGeom prst="rect">
            <a:avLst/>
          </a:prstGeom>
        </p:spPr>
      </p:pic>
      <p:pic>
        <p:nvPicPr>
          <p:cNvPr id="47" name="Picture 46" descr="el_2_44.png"/>
          <p:cNvPicPr>
            <a:picLocks noChangeAspect="1"/>
          </p:cNvPicPr>
          <p:nvPr/>
        </p:nvPicPr>
        <p:blipFill>
          <a:blip r:embed="rId47"/>
          <a:stretch>
            <a:fillRect/>
          </a:stretch>
        </p:blipFill>
        <p:spPr>
          <a:xfrm>
            <a:off x="11703050" y="6223000"/>
            <a:ext cx="76200" cy="76200"/>
          </a:xfrm>
          <a:prstGeom prst="rect">
            <a:avLst/>
          </a:prstGeom>
        </p:spPr>
      </p:pic>
      <p:pic>
        <p:nvPicPr>
          <p:cNvPr id="48" name="Picture 47" descr="el_2_45.png"/>
          <p:cNvPicPr>
            <a:picLocks noChangeAspect="1"/>
          </p:cNvPicPr>
          <p:nvPr/>
        </p:nvPicPr>
        <p:blipFill>
          <a:blip r:embed="rId48"/>
          <a:stretch>
            <a:fillRect/>
          </a:stretch>
        </p:blipFill>
        <p:spPr>
          <a:xfrm>
            <a:off x="11537950" y="6223000"/>
            <a:ext cx="76200" cy="76200"/>
          </a:xfrm>
          <a:prstGeom prst="rect">
            <a:avLst/>
          </a:prstGeom>
        </p:spPr>
      </p:pic>
      <p:pic>
        <p:nvPicPr>
          <p:cNvPr id="49" name="Picture 48" descr="el_2_46.png"/>
          <p:cNvPicPr>
            <a:picLocks noChangeAspect="1"/>
          </p:cNvPicPr>
          <p:nvPr/>
        </p:nvPicPr>
        <p:blipFill>
          <a:blip r:embed="rId49"/>
          <a:stretch>
            <a:fillRect/>
          </a:stretch>
        </p:blipFill>
        <p:spPr>
          <a:xfrm>
            <a:off x="11372850" y="6223000"/>
            <a:ext cx="76200" cy="76200"/>
          </a:xfrm>
          <a:prstGeom prst="rect">
            <a:avLst/>
          </a:prstGeom>
        </p:spPr>
      </p:pic>
      <p:pic>
        <p:nvPicPr>
          <p:cNvPr id="50" name="Picture 49" descr="el_2_47.png"/>
          <p:cNvPicPr>
            <a:picLocks noChangeAspect="1"/>
          </p:cNvPicPr>
          <p:nvPr/>
        </p:nvPicPr>
        <p:blipFill>
          <a:blip r:embed="rId50"/>
          <a:stretch>
            <a:fillRect/>
          </a:stretch>
        </p:blipFill>
        <p:spPr>
          <a:xfrm>
            <a:off x="11207750" y="6223000"/>
            <a:ext cx="76200" cy="76200"/>
          </a:xfrm>
          <a:prstGeom prst="rect">
            <a:avLst/>
          </a:prstGeom>
        </p:spPr>
      </p:pic>
      <p:pic>
        <p:nvPicPr>
          <p:cNvPr id="51" name="Picture 50" descr="el_2_48.png"/>
          <p:cNvPicPr>
            <a:picLocks noChangeAspect="1"/>
          </p:cNvPicPr>
          <p:nvPr/>
        </p:nvPicPr>
        <p:blipFill>
          <a:blip r:embed="rId51"/>
          <a:stretch>
            <a:fillRect/>
          </a:stretch>
        </p:blipFill>
        <p:spPr>
          <a:xfrm>
            <a:off x="10712450" y="6223000"/>
            <a:ext cx="76200" cy="76200"/>
          </a:xfrm>
          <a:prstGeom prst="rect">
            <a:avLst/>
          </a:prstGeom>
        </p:spPr>
      </p:pic>
      <p:pic>
        <p:nvPicPr>
          <p:cNvPr id="52" name="Picture 51" descr="el_2_49.png"/>
          <p:cNvPicPr>
            <a:picLocks noChangeAspect="1"/>
          </p:cNvPicPr>
          <p:nvPr/>
        </p:nvPicPr>
        <p:blipFill>
          <a:blip r:embed="rId52"/>
          <a:stretch>
            <a:fillRect/>
          </a:stretch>
        </p:blipFill>
        <p:spPr>
          <a:xfrm>
            <a:off x="10553700" y="6223000"/>
            <a:ext cx="76200" cy="76200"/>
          </a:xfrm>
          <a:prstGeom prst="rect">
            <a:avLst/>
          </a:prstGeom>
        </p:spPr>
      </p:pic>
      <p:pic>
        <p:nvPicPr>
          <p:cNvPr id="53" name="Picture 52" descr="el_2_50.png"/>
          <p:cNvPicPr>
            <a:picLocks noChangeAspect="1"/>
          </p:cNvPicPr>
          <p:nvPr/>
        </p:nvPicPr>
        <p:blipFill>
          <a:blip r:embed="rId53"/>
          <a:stretch>
            <a:fillRect/>
          </a:stretch>
        </p:blipFill>
        <p:spPr>
          <a:xfrm>
            <a:off x="10388600" y="6223000"/>
            <a:ext cx="76200" cy="76200"/>
          </a:xfrm>
          <a:prstGeom prst="rect">
            <a:avLst/>
          </a:prstGeom>
        </p:spPr>
      </p:pic>
      <p:sp>
        <p:nvSpPr>
          <p:cNvPr id="54" name="TextBox 53"/>
          <p:cNvSpPr txBox="1"/>
          <p:nvPr/>
        </p:nvSpPr>
        <p:spPr>
          <a:xfrm>
            <a:off x="1047750" y="768350"/>
            <a:ext cx="3155950" cy="838200"/>
          </a:xfrm>
          <a:prstGeom prst="rect">
            <a:avLst/>
          </a:prstGeom>
          <a:noFill/>
        </p:spPr>
        <p:txBody>
          <a:bodyPr wrap="none" anchor="ctr" lIns="0" rIns="0" tIns="0" bIns="0">
            <a:noAutofit/>
          </a:bodyPr>
          <a:lstStyle/>
          <a:p>
            <a:pPr algn="l"/>
            <a:r>
              <a:rPr sz="7400" b="1">
                <a:solidFill>
                  <a:srgbClr val="052A1D"/>
                </a:solidFill>
                <a:latin typeface="Times New Roman"/>
                <a:ea typeface="SimSun"/>
              </a:rPr>
              <a:t>Agenda</a:t>
            </a:r>
          </a:p>
        </p:txBody>
      </p:sp>
      <p:sp>
        <p:nvSpPr>
          <p:cNvPr id="55" name="TextBox 54"/>
          <p:cNvSpPr txBox="1"/>
          <p:nvPr/>
        </p:nvSpPr>
        <p:spPr>
          <a:xfrm>
            <a:off x="1009650" y="2279650"/>
            <a:ext cx="749300" cy="482600"/>
          </a:xfrm>
          <a:prstGeom prst="rect">
            <a:avLst/>
          </a:prstGeom>
          <a:noFill/>
        </p:spPr>
        <p:txBody>
          <a:bodyPr wrap="none" anchor="ctr" lIns="0" rIns="0" tIns="0" bIns="0">
            <a:noAutofit/>
          </a:bodyPr>
          <a:lstStyle/>
          <a:p>
            <a:pPr algn="l"/>
            <a:r>
              <a:rPr sz="5050" b="1">
                <a:solidFill>
                  <a:srgbClr val="0B2E1F"/>
                </a:solidFill>
                <a:latin typeface="Times New Roman"/>
                <a:ea typeface="SimSun"/>
              </a:rPr>
              <a:t>01</a:t>
            </a:r>
          </a:p>
        </p:txBody>
      </p:sp>
      <p:sp>
        <p:nvSpPr>
          <p:cNvPr id="56" name="TextBox 55"/>
          <p:cNvSpPr txBox="1"/>
          <p:nvPr/>
        </p:nvSpPr>
        <p:spPr>
          <a:xfrm>
            <a:off x="4699000" y="2279650"/>
            <a:ext cx="825500" cy="482600"/>
          </a:xfrm>
          <a:prstGeom prst="rect">
            <a:avLst/>
          </a:prstGeom>
          <a:noFill/>
        </p:spPr>
        <p:txBody>
          <a:bodyPr wrap="none" anchor="ctr" lIns="0" rIns="0" tIns="0" bIns="0">
            <a:noAutofit/>
          </a:bodyPr>
          <a:lstStyle/>
          <a:p>
            <a:pPr algn="l"/>
            <a:r>
              <a:rPr sz="5200" b="1">
                <a:solidFill>
                  <a:srgbClr val="0B2E1F"/>
                </a:solidFill>
                <a:latin typeface="Times New Roman"/>
                <a:ea typeface="SimSun"/>
              </a:rPr>
              <a:t>02</a:t>
            </a:r>
          </a:p>
        </p:txBody>
      </p:sp>
      <p:sp>
        <p:nvSpPr>
          <p:cNvPr id="57" name="TextBox 56"/>
          <p:cNvSpPr txBox="1"/>
          <p:nvPr/>
        </p:nvSpPr>
        <p:spPr>
          <a:xfrm>
            <a:off x="8242300" y="2279650"/>
            <a:ext cx="819150" cy="482600"/>
          </a:xfrm>
          <a:prstGeom prst="rect">
            <a:avLst/>
          </a:prstGeom>
          <a:noFill/>
        </p:spPr>
        <p:txBody>
          <a:bodyPr wrap="none" anchor="ctr" lIns="0" rIns="0" tIns="0" bIns="0">
            <a:noAutofit/>
          </a:bodyPr>
          <a:lstStyle/>
          <a:p>
            <a:pPr algn="l"/>
            <a:r>
              <a:rPr sz="5200" b="1">
                <a:solidFill>
                  <a:srgbClr val="0B2E1F"/>
                </a:solidFill>
                <a:latin typeface="Times New Roman"/>
                <a:ea typeface="SimSun"/>
              </a:rPr>
              <a:t>03</a:t>
            </a:r>
          </a:p>
        </p:txBody>
      </p:sp>
      <p:sp>
        <p:nvSpPr>
          <p:cNvPr id="58" name="TextBox 57"/>
          <p:cNvSpPr txBox="1"/>
          <p:nvPr/>
        </p:nvSpPr>
        <p:spPr>
          <a:xfrm>
            <a:off x="5105400" y="2965450"/>
            <a:ext cx="1295400" cy="196850"/>
          </a:xfrm>
          <a:prstGeom prst="rect">
            <a:avLst/>
          </a:prstGeom>
          <a:noFill/>
        </p:spPr>
        <p:txBody>
          <a:bodyPr wrap="none" anchor="ctr" lIns="0" rIns="0" tIns="0" bIns="0">
            <a:noAutofit/>
          </a:bodyPr>
          <a:lstStyle/>
          <a:p>
            <a:pPr algn="l"/>
            <a:r>
              <a:rPr sz="1650" b="1">
                <a:solidFill>
                  <a:srgbClr val="133623"/>
                </a:solidFill>
                <a:latin typeface="Arial"/>
                <a:ea typeface="Microsoft YaHei"/>
              </a:rPr>
              <a:t>Background:</a:t>
            </a:r>
          </a:p>
        </p:txBody>
      </p:sp>
      <p:sp>
        <p:nvSpPr>
          <p:cNvPr id="59" name="TextBox 58"/>
          <p:cNvSpPr txBox="1"/>
          <p:nvPr/>
        </p:nvSpPr>
        <p:spPr>
          <a:xfrm>
            <a:off x="8585200" y="2965450"/>
            <a:ext cx="1447800" cy="241300"/>
          </a:xfrm>
          <a:prstGeom prst="rect">
            <a:avLst/>
          </a:prstGeom>
          <a:noFill/>
        </p:spPr>
        <p:txBody>
          <a:bodyPr wrap="none" anchor="ctr" lIns="0" rIns="0" tIns="0" bIns="0">
            <a:noAutofit/>
          </a:bodyPr>
          <a:lstStyle/>
          <a:p>
            <a:pPr algn="l"/>
            <a:r>
              <a:rPr sz="1850" b="1">
                <a:solidFill>
                  <a:srgbClr val="113324"/>
                </a:solidFill>
                <a:latin typeface="Arial"/>
                <a:ea typeface="Microsoft YaHei"/>
              </a:rPr>
              <a:t>Methodology:</a:t>
            </a:r>
          </a:p>
        </p:txBody>
      </p:sp>
      <p:sp>
        <p:nvSpPr>
          <p:cNvPr id="60" name="TextBox 59"/>
          <p:cNvSpPr txBox="1"/>
          <p:nvPr/>
        </p:nvSpPr>
        <p:spPr>
          <a:xfrm>
            <a:off x="1409700" y="2971800"/>
            <a:ext cx="1346200" cy="190500"/>
          </a:xfrm>
          <a:prstGeom prst="rect">
            <a:avLst/>
          </a:prstGeom>
          <a:noFill/>
        </p:spPr>
        <p:txBody>
          <a:bodyPr wrap="none" anchor="ctr" lIns="0" rIns="0" tIns="0" bIns="0">
            <a:noAutofit/>
          </a:bodyPr>
          <a:lstStyle/>
          <a:p>
            <a:pPr algn="l"/>
            <a:r>
              <a:rPr sz="1600" b="1">
                <a:solidFill>
                  <a:srgbClr val="103523"/>
                </a:solidFill>
                <a:latin typeface="Arial"/>
                <a:ea typeface="Microsoft YaHei"/>
              </a:rPr>
              <a:t>Introduction:</a:t>
            </a:r>
          </a:p>
        </p:txBody>
      </p:sp>
      <p:sp>
        <p:nvSpPr>
          <p:cNvPr id="61" name="TextBox 60"/>
          <p:cNvSpPr txBox="1"/>
          <p:nvPr/>
        </p:nvSpPr>
        <p:spPr>
          <a:xfrm>
            <a:off x="1403350" y="3270250"/>
            <a:ext cx="1828800" cy="393700"/>
          </a:xfrm>
          <a:prstGeom prst="rect">
            <a:avLst/>
          </a:prstGeom>
          <a:noFill/>
        </p:spPr>
        <p:txBody>
          <a:bodyPr wrap="none" anchor="ctr" lIns="0" rIns="0" tIns="0" bIns="0">
            <a:noAutofit/>
          </a:bodyPr>
          <a:lstStyle/>
          <a:p>
            <a:pPr algn="l">
              <a:lnSpc>
                <a:spcPts val="1850"/>
              </a:lnSpc>
              <a:spcBef>
                <a:spcPts val="0"/>
              </a:spcBef>
              <a:spcAft>
                <a:spcPts val="0"/>
              </a:spcAft>
            </a:pPr>
            <a:r>
              <a:rPr sz="1450" b="0">
                <a:solidFill>
                  <a:srgbClr val="515552"/>
                </a:solidFill>
                <a:latin typeface="Arial"/>
                <a:ea typeface="Microsoft YaHei"/>
              </a:rPr>
              <a:t>Product</a:t>
            </a:r>
            <a:r>
              <a:rPr sz="1450" b="0">
                <a:solidFill>
                  <a:srgbClr val="4E504D"/>
                </a:solidFill>
                <a:latin typeface="Arial"/>
                <a:ea typeface="Microsoft YaHei"/>
              </a:rPr>
              <a:t> overview and</a:t>
            </a:r>
          </a:p>
          <a:p>
            <a:pPr algn="l">
              <a:lnSpc>
                <a:spcPts val="1850"/>
              </a:lnSpc>
              <a:spcBef>
                <a:spcPts val="0"/>
              </a:spcBef>
              <a:spcAft>
                <a:spcPts val="0"/>
              </a:spcAft>
            </a:pPr>
            <a:r>
              <a:rPr sz="1450" b="0">
                <a:solidFill>
                  <a:srgbClr val="4D4D4D"/>
                </a:solidFill>
                <a:latin typeface="Arial"/>
                <a:ea typeface="Microsoft YaHei"/>
              </a:rPr>
              <a:t>intended </a:t>
            </a:r>
            <a:r>
              <a:rPr sz="1450" b="0">
                <a:solidFill>
                  <a:srgbClr val="5B5E5E"/>
                </a:solidFill>
                <a:latin typeface="Arial"/>
                <a:ea typeface="Microsoft YaHei"/>
              </a:rPr>
              <a:t>client</a:t>
            </a:r>
            <a:r>
              <a:rPr sz="1450" b="0">
                <a:solidFill>
                  <a:srgbClr val="3C3B3B"/>
                </a:solidFill>
                <a:latin typeface="Arial"/>
                <a:ea typeface="Microsoft YaHei"/>
              </a:rPr>
              <a:t>/</a:t>
            </a:r>
            <a:r>
              <a:rPr sz="1450" b="0">
                <a:solidFill>
                  <a:srgbClr val="4F5150"/>
                </a:solidFill>
                <a:latin typeface="Arial"/>
                <a:ea typeface="Microsoft YaHei"/>
              </a:rPr>
              <a:t>user</a:t>
            </a:r>
          </a:p>
        </p:txBody>
      </p:sp>
      <p:sp>
        <p:nvSpPr>
          <p:cNvPr id="62" name="TextBox 61"/>
          <p:cNvSpPr txBox="1"/>
          <p:nvPr/>
        </p:nvSpPr>
        <p:spPr>
          <a:xfrm>
            <a:off x="5092700" y="3270250"/>
            <a:ext cx="1924050" cy="425450"/>
          </a:xfrm>
          <a:prstGeom prst="rect">
            <a:avLst/>
          </a:prstGeom>
          <a:noFill/>
        </p:spPr>
        <p:txBody>
          <a:bodyPr wrap="none" anchor="ctr" lIns="0" rIns="0" tIns="0" bIns="0">
            <a:noAutofit/>
          </a:bodyPr>
          <a:lstStyle/>
          <a:p>
            <a:pPr algn="l">
              <a:lnSpc>
                <a:spcPts val="1850"/>
              </a:lnSpc>
              <a:spcBef>
                <a:spcPts val="0"/>
              </a:spcBef>
              <a:spcAft>
                <a:spcPts val="0"/>
              </a:spcAft>
            </a:pPr>
            <a:r>
              <a:rPr sz="1350" b="0">
                <a:solidFill>
                  <a:srgbClr val="494A49"/>
                </a:solidFill>
                <a:latin typeface="Arial"/>
                <a:ea typeface="Microsoft YaHei"/>
              </a:rPr>
              <a:t>System architecture and</a:t>
            </a:r>
          </a:p>
          <a:p>
            <a:pPr algn="l">
              <a:lnSpc>
                <a:spcPts val="1850"/>
              </a:lnSpc>
              <a:spcBef>
                <a:spcPts val="0"/>
              </a:spcBef>
              <a:spcAft>
                <a:spcPts val="0"/>
              </a:spcAft>
            </a:pPr>
            <a:r>
              <a:rPr sz="1350" b="0">
                <a:solidFill>
                  <a:srgbClr val="555658"/>
                </a:solidFill>
                <a:latin typeface="Arial"/>
                <a:ea typeface="Microsoft YaHei"/>
              </a:rPr>
              <a:t>operating modes</a:t>
            </a:r>
          </a:p>
        </p:txBody>
      </p:sp>
      <p:sp>
        <p:nvSpPr>
          <p:cNvPr id="63" name="TextBox 62"/>
          <p:cNvSpPr txBox="1"/>
          <p:nvPr/>
        </p:nvSpPr>
        <p:spPr>
          <a:xfrm>
            <a:off x="8578850" y="3270250"/>
            <a:ext cx="1746250" cy="393700"/>
          </a:xfrm>
          <a:prstGeom prst="rect">
            <a:avLst/>
          </a:prstGeom>
          <a:noFill/>
        </p:spPr>
        <p:txBody>
          <a:bodyPr wrap="none" anchor="ctr" lIns="0" rIns="0" tIns="0" bIns="0">
            <a:noAutofit/>
          </a:bodyPr>
          <a:lstStyle/>
          <a:p>
            <a:pPr algn="l">
              <a:lnSpc>
                <a:spcPts val="1850"/>
              </a:lnSpc>
              <a:spcBef>
                <a:spcPts val="0"/>
              </a:spcBef>
              <a:spcAft>
                <a:spcPts val="0"/>
              </a:spcAft>
            </a:pPr>
            <a:r>
              <a:rPr sz="1450" b="0">
                <a:solidFill>
                  <a:srgbClr val="4E4D4B"/>
                </a:solidFill>
                <a:latin typeface="Arial"/>
                <a:ea typeface="Microsoft YaHei"/>
              </a:rPr>
              <a:t>Setup,</a:t>
            </a:r>
            <a:r>
              <a:rPr sz="1450" b="0">
                <a:solidFill>
                  <a:srgbClr val="4B4C4B"/>
                </a:solidFill>
                <a:latin typeface="Arial"/>
                <a:ea typeface="Microsoft YaHei"/>
              </a:rPr>
              <a:t> startup, and</a:t>
            </a:r>
          </a:p>
          <a:p>
            <a:pPr algn="l">
              <a:lnSpc>
                <a:spcPts val="1850"/>
              </a:lnSpc>
              <a:spcBef>
                <a:spcPts val="0"/>
              </a:spcBef>
              <a:spcAft>
                <a:spcPts val="0"/>
              </a:spcAft>
            </a:pPr>
            <a:r>
              <a:rPr sz="1450" b="0">
                <a:solidFill>
                  <a:srgbClr val="4F4F4E"/>
                </a:solidFill>
                <a:latin typeface="Arial"/>
                <a:ea typeface="Microsoft YaHei"/>
              </a:rPr>
              <a:t>shutdown procedures</a:t>
            </a:r>
          </a:p>
        </p:txBody>
      </p:sp>
      <p:sp>
        <p:nvSpPr>
          <p:cNvPr id="64" name="TextBox 63"/>
          <p:cNvSpPr txBox="1"/>
          <p:nvPr/>
        </p:nvSpPr>
        <p:spPr>
          <a:xfrm>
            <a:off x="4699000" y="4368800"/>
            <a:ext cx="812800" cy="488950"/>
          </a:xfrm>
          <a:prstGeom prst="rect">
            <a:avLst/>
          </a:prstGeom>
          <a:noFill/>
        </p:spPr>
        <p:txBody>
          <a:bodyPr wrap="none" anchor="ctr" lIns="0" rIns="0" tIns="0" bIns="0">
            <a:noAutofit/>
          </a:bodyPr>
          <a:lstStyle/>
          <a:p>
            <a:pPr algn="l"/>
            <a:r>
              <a:rPr sz="5200" b="1">
                <a:solidFill>
                  <a:srgbClr val="0B2E1F"/>
                </a:solidFill>
                <a:latin typeface="Times New Roman"/>
                <a:ea typeface="SimSun"/>
              </a:rPr>
              <a:t>05</a:t>
            </a:r>
          </a:p>
        </p:txBody>
      </p:sp>
      <p:sp>
        <p:nvSpPr>
          <p:cNvPr id="65" name="TextBox 64"/>
          <p:cNvSpPr txBox="1"/>
          <p:nvPr/>
        </p:nvSpPr>
        <p:spPr>
          <a:xfrm>
            <a:off x="990600" y="4375150"/>
            <a:ext cx="838200" cy="482600"/>
          </a:xfrm>
          <a:prstGeom prst="rect">
            <a:avLst/>
          </a:prstGeom>
          <a:noFill/>
        </p:spPr>
        <p:txBody>
          <a:bodyPr wrap="none" anchor="ctr" lIns="0" rIns="0" tIns="0" bIns="0">
            <a:noAutofit/>
          </a:bodyPr>
          <a:lstStyle/>
          <a:p>
            <a:pPr algn="l"/>
            <a:r>
              <a:rPr sz="5200" b="1">
                <a:solidFill>
                  <a:srgbClr val="0B2E1F"/>
                </a:solidFill>
                <a:latin typeface="Times New Roman"/>
                <a:ea typeface="SimSun"/>
              </a:rPr>
              <a:t>04</a:t>
            </a:r>
          </a:p>
        </p:txBody>
      </p:sp>
      <p:sp>
        <p:nvSpPr>
          <p:cNvPr id="66" name="TextBox 65"/>
          <p:cNvSpPr txBox="1"/>
          <p:nvPr/>
        </p:nvSpPr>
        <p:spPr>
          <a:xfrm>
            <a:off x="8248650" y="4375150"/>
            <a:ext cx="806450" cy="482600"/>
          </a:xfrm>
          <a:prstGeom prst="rect">
            <a:avLst/>
          </a:prstGeom>
          <a:noFill/>
        </p:spPr>
        <p:txBody>
          <a:bodyPr wrap="none" anchor="ctr" lIns="0" rIns="0" tIns="0" bIns="0">
            <a:noAutofit/>
          </a:bodyPr>
          <a:lstStyle/>
          <a:p>
            <a:pPr algn="l"/>
            <a:r>
              <a:rPr sz="5200" b="1">
                <a:solidFill>
                  <a:srgbClr val="0B2E1F"/>
                </a:solidFill>
                <a:latin typeface="Times New Roman"/>
                <a:ea typeface="SimSun"/>
              </a:rPr>
              <a:t>06</a:t>
            </a:r>
          </a:p>
        </p:txBody>
      </p:sp>
      <p:sp>
        <p:nvSpPr>
          <p:cNvPr id="67" name="TextBox 66"/>
          <p:cNvSpPr txBox="1"/>
          <p:nvPr/>
        </p:nvSpPr>
        <p:spPr>
          <a:xfrm>
            <a:off x="1409700" y="5048250"/>
            <a:ext cx="812800" cy="196850"/>
          </a:xfrm>
          <a:prstGeom prst="rect">
            <a:avLst/>
          </a:prstGeom>
          <a:noFill/>
        </p:spPr>
        <p:txBody>
          <a:bodyPr wrap="none" anchor="ctr" lIns="0" rIns="0" tIns="0" bIns="0">
            <a:noAutofit/>
          </a:bodyPr>
          <a:lstStyle/>
          <a:p>
            <a:pPr algn="l"/>
            <a:r>
              <a:rPr sz="1550" b="1">
                <a:solidFill>
                  <a:srgbClr val="163323"/>
                </a:solidFill>
                <a:latin typeface="Arial"/>
                <a:ea typeface="Microsoft YaHei"/>
              </a:rPr>
              <a:t>Results:</a:t>
            </a:r>
          </a:p>
        </p:txBody>
      </p:sp>
      <p:sp>
        <p:nvSpPr>
          <p:cNvPr id="68" name="TextBox 67"/>
          <p:cNvSpPr txBox="1"/>
          <p:nvPr/>
        </p:nvSpPr>
        <p:spPr>
          <a:xfrm>
            <a:off x="5111750" y="5054600"/>
            <a:ext cx="1162050" cy="196850"/>
          </a:xfrm>
          <a:prstGeom prst="rect">
            <a:avLst/>
          </a:prstGeom>
          <a:noFill/>
        </p:spPr>
        <p:txBody>
          <a:bodyPr wrap="none" anchor="ctr" lIns="0" rIns="0" tIns="0" bIns="0">
            <a:noAutofit/>
          </a:bodyPr>
          <a:lstStyle/>
          <a:p>
            <a:pPr algn="l"/>
            <a:r>
              <a:rPr sz="1600" b="1">
                <a:solidFill>
                  <a:srgbClr val="143624"/>
                </a:solidFill>
                <a:latin typeface="Arial"/>
                <a:ea typeface="Microsoft YaHei"/>
              </a:rPr>
              <a:t>Discussion:</a:t>
            </a:r>
          </a:p>
        </p:txBody>
      </p:sp>
      <p:sp>
        <p:nvSpPr>
          <p:cNvPr id="69" name="TextBox 68"/>
          <p:cNvSpPr txBox="1"/>
          <p:nvPr/>
        </p:nvSpPr>
        <p:spPr>
          <a:xfrm>
            <a:off x="8597900" y="5054600"/>
            <a:ext cx="1219200" cy="196850"/>
          </a:xfrm>
          <a:prstGeom prst="rect">
            <a:avLst/>
          </a:prstGeom>
          <a:noFill/>
        </p:spPr>
        <p:txBody>
          <a:bodyPr wrap="none" anchor="ctr" lIns="0" rIns="0" tIns="0" bIns="0">
            <a:noAutofit/>
          </a:bodyPr>
          <a:lstStyle/>
          <a:p>
            <a:pPr algn="l"/>
            <a:r>
              <a:rPr sz="1700" b="1">
                <a:solidFill>
                  <a:srgbClr val="103423"/>
                </a:solidFill>
                <a:latin typeface="Arial"/>
                <a:ea typeface="Microsoft YaHei"/>
              </a:rPr>
              <a:t>Conclusion:</a:t>
            </a:r>
          </a:p>
        </p:txBody>
      </p:sp>
      <p:sp>
        <p:nvSpPr>
          <p:cNvPr id="70" name="TextBox 69"/>
          <p:cNvSpPr txBox="1"/>
          <p:nvPr/>
        </p:nvSpPr>
        <p:spPr>
          <a:xfrm>
            <a:off x="5105400" y="5365750"/>
            <a:ext cx="1625600" cy="412750"/>
          </a:xfrm>
          <a:prstGeom prst="rect">
            <a:avLst/>
          </a:prstGeom>
          <a:noFill/>
        </p:spPr>
        <p:txBody>
          <a:bodyPr wrap="none" anchor="ctr" lIns="0" rIns="0" tIns="0" bIns="0">
            <a:noAutofit/>
          </a:bodyPr>
          <a:lstStyle/>
          <a:p>
            <a:pPr algn="l">
              <a:lnSpc>
                <a:spcPts val="2000"/>
              </a:lnSpc>
              <a:spcBef>
                <a:spcPts val="0"/>
              </a:spcBef>
              <a:spcAft>
                <a:spcPts val="0"/>
              </a:spcAft>
            </a:pPr>
            <a:r>
              <a:rPr sz="1250" b="0">
                <a:solidFill>
                  <a:srgbClr val="585959"/>
                </a:solidFill>
                <a:latin typeface="Arial"/>
                <a:ea typeface="Microsoft YaHei"/>
              </a:rPr>
              <a:t>Safety guidelines </a:t>
            </a:r>
            <a:r>
              <a:rPr sz="1250" b="0">
                <a:solidFill>
                  <a:srgbClr val="4F4E4C"/>
                </a:solidFill>
                <a:latin typeface="Arial"/>
                <a:ea typeface="Microsoft YaHei"/>
              </a:rPr>
              <a:t>and</a:t>
            </a:r>
          </a:p>
          <a:p>
            <a:pPr algn="l">
              <a:lnSpc>
                <a:spcPts val="2000"/>
              </a:lnSpc>
              <a:spcBef>
                <a:spcPts val="0"/>
              </a:spcBef>
              <a:spcAft>
                <a:spcPts val="0"/>
              </a:spcAft>
            </a:pPr>
            <a:r>
              <a:rPr sz="1250" b="0">
                <a:solidFill>
                  <a:srgbClr val="626261"/>
                </a:solidFill>
                <a:latin typeface="Arial"/>
                <a:ea typeface="Microsoft YaHei"/>
              </a:rPr>
              <a:t>special</a:t>
            </a:r>
            <a:r>
              <a:rPr sz="1250" b="0">
                <a:solidFill>
                  <a:srgbClr val="3C3E3D"/>
                </a:solidFill>
                <a:latin typeface="Arial"/>
                <a:ea typeface="Microsoft YaHei"/>
              </a:rPr>
              <a:t>-</a:t>
            </a:r>
            <a:r>
              <a:rPr sz="1250" b="0">
                <a:solidFill>
                  <a:srgbClr val="686869"/>
                </a:solidFill>
                <a:latin typeface="Arial"/>
                <a:ea typeface="Microsoft YaHei"/>
              </a:rPr>
              <a:t>case </a:t>
            </a:r>
            <a:r>
              <a:rPr sz="1250" b="0">
                <a:solidFill>
                  <a:srgbClr val="605F60"/>
                </a:solidFill>
                <a:latin typeface="Arial"/>
                <a:ea typeface="Microsoft YaHei"/>
              </a:rPr>
              <a:t>handling</a:t>
            </a:r>
          </a:p>
        </p:txBody>
      </p:sp>
      <p:sp>
        <p:nvSpPr>
          <p:cNvPr id="71" name="TextBox 70"/>
          <p:cNvSpPr txBox="1"/>
          <p:nvPr/>
        </p:nvSpPr>
        <p:spPr>
          <a:xfrm>
            <a:off x="1397000" y="5378450"/>
            <a:ext cx="2025650" cy="622300"/>
          </a:xfrm>
          <a:prstGeom prst="rect">
            <a:avLst/>
          </a:prstGeom>
          <a:noFill/>
        </p:spPr>
        <p:txBody>
          <a:bodyPr wrap="none" anchor="ctr" lIns="0" rIns="0" tIns="0" bIns="0">
            <a:noAutofit/>
          </a:bodyPr>
          <a:lstStyle/>
          <a:p>
            <a:pPr algn="l">
              <a:lnSpc>
                <a:spcPts val="1900"/>
              </a:lnSpc>
              <a:spcBef>
                <a:spcPts val="0"/>
              </a:spcBef>
              <a:spcAft>
                <a:spcPts val="0"/>
              </a:spcAft>
            </a:pPr>
            <a:r>
              <a:rPr sz="1200" b="0">
                <a:solidFill>
                  <a:srgbClr val="4D4E4E"/>
                </a:solidFill>
                <a:latin typeface="Arial"/>
                <a:ea typeface="Microsoft YaHei"/>
              </a:rPr>
              <a:t>Technical specifications</a:t>
            </a:r>
            <a:r>
              <a:rPr sz="1200" b="0">
                <a:solidFill>
                  <a:srgbClr val="8C8B88"/>
                </a:solidFill>
                <a:latin typeface="Arial"/>
                <a:ea typeface="Microsoft YaHei"/>
              </a:rPr>
              <a:t> </a:t>
            </a:r>
            <a:r>
              <a:rPr sz="1200" b="0">
                <a:solidFill>
                  <a:srgbClr val="4B4A4B"/>
                </a:solidFill>
                <a:latin typeface="Arial"/>
                <a:ea typeface="Microsoft YaHei"/>
              </a:rPr>
              <a:t>of</a:t>
            </a:r>
          </a:p>
          <a:p>
            <a:pPr algn="l">
              <a:lnSpc>
                <a:spcPts val="1900"/>
              </a:lnSpc>
              <a:spcBef>
                <a:spcPts val="0"/>
              </a:spcBef>
              <a:spcAft>
                <a:spcPts val="0"/>
              </a:spcAft>
            </a:pPr>
            <a:r>
              <a:rPr sz="1200" b="0">
                <a:solidFill>
                  <a:srgbClr val="525351"/>
                </a:solidFill>
                <a:latin typeface="Arial"/>
                <a:ea typeface="Microsoft YaHei"/>
              </a:rPr>
              <a:t>the</a:t>
            </a:r>
            <a:r>
              <a:rPr sz="1200" b="0">
                <a:solidFill>
                  <a:srgbClr val="4E4F4F"/>
                </a:solidFill>
                <a:latin typeface="Arial"/>
                <a:ea typeface="Microsoft YaHei"/>
              </a:rPr>
              <a:t> battery pack</a:t>
            </a:r>
            <a:r>
              <a:rPr sz="1200" b="0">
                <a:solidFill>
                  <a:srgbClr val="4B4B4B"/>
                </a:solidFill>
                <a:latin typeface="Arial"/>
                <a:ea typeface="Microsoft YaHei"/>
              </a:rPr>
              <a:t> and</a:t>
            </a:r>
          </a:p>
          <a:p>
            <a:pPr algn="l">
              <a:lnSpc>
                <a:spcPts val="1900"/>
              </a:lnSpc>
              <a:spcBef>
                <a:spcPts val="0"/>
              </a:spcBef>
              <a:spcAft>
                <a:spcPts val="0"/>
              </a:spcAft>
            </a:pPr>
            <a:r>
              <a:rPr sz="1200" b="0">
                <a:solidFill>
                  <a:srgbClr val="484947"/>
                </a:solidFill>
                <a:latin typeface="Arial"/>
                <a:ea typeface="Microsoft YaHei"/>
              </a:rPr>
              <a:t>remote</a:t>
            </a:r>
            <a:r>
              <a:rPr sz="1200" b="0">
                <a:solidFill>
                  <a:srgbClr val="444545"/>
                </a:solidFill>
                <a:latin typeface="Arial"/>
                <a:ea typeface="Microsoft YaHei"/>
              </a:rPr>
              <a:t> control devices</a:t>
            </a:r>
          </a:p>
        </p:txBody>
      </p:sp>
      <p:sp>
        <p:nvSpPr>
          <p:cNvPr id="72" name="TextBox 71"/>
          <p:cNvSpPr txBox="1"/>
          <p:nvPr/>
        </p:nvSpPr>
        <p:spPr>
          <a:xfrm>
            <a:off x="8597900" y="5378450"/>
            <a:ext cx="2019300" cy="431800"/>
          </a:xfrm>
          <a:prstGeom prst="rect">
            <a:avLst/>
          </a:prstGeom>
          <a:noFill/>
        </p:spPr>
        <p:txBody>
          <a:bodyPr wrap="none" anchor="ctr" lIns="0" rIns="0" tIns="0" bIns="0">
            <a:noAutofit/>
          </a:bodyPr>
          <a:lstStyle/>
          <a:p>
            <a:pPr algn="l">
              <a:lnSpc>
                <a:spcPts val="1900"/>
              </a:lnSpc>
              <a:spcBef>
                <a:spcPts val="0"/>
              </a:spcBef>
              <a:spcAft>
                <a:spcPts val="0"/>
              </a:spcAft>
            </a:pPr>
            <a:r>
              <a:rPr sz="1400" b="0">
                <a:solidFill>
                  <a:srgbClr val="525351"/>
                </a:solidFill>
                <a:latin typeface="Arial"/>
                <a:ea typeface="Microsoft YaHei"/>
              </a:rPr>
              <a:t>After</a:t>
            </a:r>
            <a:r>
              <a:rPr sz="1400" b="0">
                <a:solidFill>
                  <a:srgbClr val="848480"/>
                </a:solidFill>
                <a:latin typeface="Arial"/>
                <a:ea typeface="Microsoft YaHei"/>
              </a:rPr>
              <a:t>-</a:t>
            </a:r>
            <a:r>
              <a:rPr sz="1400" b="0">
                <a:solidFill>
                  <a:srgbClr val="535354"/>
                </a:solidFill>
                <a:latin typeface="Arial"/>
                <a:ea typeface="Microsoft YaHei"/>
              </a:rPr>
              <a:t>sales</a:t>
            </a:r>
            <a:r>
              <a:rPr sz="1400" b="0">
                <a:solidFill>
                  <a:srgbClr val="818080"/>
                </a:solidFill>
                <a:latin typeface="Arial"/>
                <a:ea typeface="Microsoft YaHei"/>
              </a:rPr>
              <a:t> </a:t>
            </a:r>
            <a:r>
              <a:rPr sz="1400" b="0">
                <a:solidFill>
                  <a:srgbClr val="595959"/>
                </a:solidFill>
                <a:latin typeface="Arial"/>
                <a:ea typeface="Microsoft YaHei"/>
              </a:rPr>
              <a:t>policy</a:t>
            </a:r>
            <a:r>
              <a:rPr sz="1400" b="0">
                <a:solidFill>
                  <a:srgbClr val="585858"/>
                </a:solidFill>
                <a:latin typeface="Arial"/>
                <a:ea typeface="Microsoft YaHei"/>
              </a:rPr>
              <a:t> and</a:t>
            </a:r>
          </a:p>
          <a:p>
            <a:pPr algn="l">
              <a:lnSpc>
                <a:spcPts val="1900"/>
              </a:lnSpc>
              <a:spcBef>
                <a:spcPts val="0"/>
              </a:spcBef>
              <a:spcAft>
                <a:spcPts val="0"/>
              </a:spcAft>
            </a:pPr>
            <a:r>
              <a:rPr sz="1400" b="0">
                <a:solidFill>
                  <a:srgbClr val="5A5B5A"/>
                </a:solidFill>
                <a:latin typeface="Arial"/>
                <a:ea typeface="Microsoft YaHei"/>
              </a:rPr>
              <a:t>summary of key takeaways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3.png"/>
          <p:cNvPicPr>
            <a:picLocks noChangeAspect="1"/>
          </p:cNvPicPr>
          <p:nvPr/>
        </p:nvPicPr>
        <p:blipFill>
          <a:blip r:embed="rId2"/>
          <a:stretch>
            <a:fillRect/>
          </a:stretch>
        </p:blipFill>
        <p:spPr>
          <a:xfrm>
            <a:off x="0" y="0"/>
            <a:ext cx="12192000" cy="6858000"/>
          </a:xfrm>
          <a:prstGeom prst="rect">
            <a:avLst/>
          </a:prstGeom>
        </p:spPr>
      </p:pic>
      <p:pic>
        <p:nvPicPr>
          <p:cNvPr id="3" name="Picture 2" descr="el_3_0.png"/>
          <p:cNvPicPr>
            <a:picLocks noChangeAspect="1"/>
          </p:cNvPicPr>
          <p:nvPr/>
        </p:nvPicPr>
        <p:blipFill>
          <a:blip r:embed="rId3"/>
          <a:stretch>
            <a:fillRect/>
          </a:stretch>
        </p:blipFill>
        <p:spPr>
          <a:xfrm>
            <a:off x="120650" y="1955800"/>
            <a:ext cx="5918200" cy="1009650"/>
          </a:xfrm>
          <a:prstGeom prst="rect">
            <a:avLst/>
          </a:prstGeom>
        </p:spPr>
      </p:pic>
      <p:pic>
        <p:nvPicPr>
          <p:cNvPr id="4" name="Picture 3" descr="el_3_1.png"/>
          <p:cNvPicPr>
            <a:picLocks noChangeAspect="1"/>
          </p:cNvPicPr>
          <p:nvPr/>
        </p:nvPicPr>
        <p:blipFill>
          <a:blip r:embed="rId4"/>
          <a:stretch>
            <a:fillRect/>
          </a:stretch>
        </p:blipFill>
        <p:spPr>
          <a:xfrm>
            <a:off x="107950" y="4902200"/>
            <a:ext cx="5988050" cy="952500"/>
          </a:xfrm>
          <a:prstGeom prst="rect">
            <a:avLst/>
          </a:prstGeom>
        </p:spPr>
      </p:pic>
      <p:pic>
        <p:nvPicPr>
          <p:cNvPr id="5" name="Picture 4" descr="el_3_2.png"/>
          <p:cNvPicPr>
            <a:picLocks noChangeAspect="1"/>
          </p:cNvPicPr>
          <p:nvPr/>
        </p:nvPicPr>
        <p:blipFill>
          <a:blip r:embed="rId5"/>
          <a:stretch>
            <a:fillRect/>
          </a:stretch>
        </p:blipFill>
        <p:spPr>
          <a:xfrm>
            <a:off x="114300" y="3956050"/>
            <a:ext cx="5924550" cy="781050"/>
          </a:xfrm>
          <a:prstGeom prst="rect">
            <a:avLst/>
          </a:prstGeom>
        </p:spPr>
      </p:pic>
      <p:pic>
        <p:nvPicPr>
          <p:cNvPr id="6" name="Picture 5" descr="el_3_3.png"/>
          <p:cNvPicPr>
            <a:picLocks noChangeAspect="1"/>
          </p:cNvPicPr>
          <p:nvPr/>
        </p:nvPicPr>
        <p:blipFill>
          <a:blip r:embed="rId6"/>
          <a:stretch>
            <a:fillRect/>
          </a:stretch>
        </p:blipFill>
        <p:spPr>
          <a:xfrm>
            <a:off x="825500" y="1174750"/>
            <a:ext cx="5302250" cy="95250"/>
          </a:xfrm>
          <a:prstGeom prst="rect">
            <a:avLst/>
          </a:prstGeom>
        </p:spPr>
      </p:pic>
      <p:sp>
        <p:nvSpPr>
          <p:cNvPr id="7" name="TextBox 6"/>
          <p:cNvSpPr txBox="1"/>
          <p:nvPr/>
        </p:nvSpPr>
        <p:spPr>
          <a:xfrm>
            <a:off x="6724650" y="679450"/>
            <a:ext cx="590550" cy="158750"/>
          </a:xfrm>
          <a:prstGeom prst="rect">
            <a:avLst/>
          </a:prstGeom>
          <a:noFill/>
        </p:spPr>
        <p:txBody>
          <a:bodyPr wrap="none" anchor="ctr" lIns="0" rIns="0" tIns="0" bIns="0">
            <a:noAutofit/>
          </a:bodyPr>
          <a:lstStyle/>
          <a:p>
            <a:pPr algn="l"/>
            <a:r>
              <a:rPr sz="950" b="0">
                <a:solidFill>
                  <a:srgbClr val="757479"/>
                </a:solidFill>
                <a:latin typeface="Arial"/>
                <a:ea typeface="Microsoft YaHei"/>
              </a:rPr>
              <a:t>Dog head】</a:t>
            </a:r>
          </a:p>
        </p:txBody>
      </p:sp>
      <p:sp>
        <p:nvSpPr>
          <p:cNvPr id="8" name="TextBox 7"/>
          <p:cNvSpPr txBox="1"/>
          <p:nvPr/>
        </p:nvSpPr>
        <p:spPr>
          <a:xfrm>
            <a:off x="8001000" y="679450"/>
            <a:ext cx="406400" cy="152400"/>
          </a:xfrm>
          <a:prstGeom prst="rect">
            <a:avLst/>
          </a:prstGeom>
          <a:noFill/>
        </p:spPr>
        <p:txBody>
          <a:bodyPr wrap="none" anchor="ctr" lIns="0" rIns="0" tIns="0" bIns="0">
            <a:noAutofit/>
          </a:bodyPr>
          <a:lstStyle/>
          <a:p>
            <a:pPr algn="l"/>
            <a:r>
              <a:rPr sz="850" b="0">
                <a:solidFill>
                  <a:srgbClr val="676668"/>
                </a:solidFill>
                <a:latin typeface="Arial"/>
                <a:ea typeface="Microsoft YaHei"/>
              </a:rPr>
              <a:t>【body】</a:t>
            </a:r>
          </a:p>
        </p:txBody>
      </p:sp>
      <p:sp>
        <p:nvSpPr>
          <p:cNvPr id="9" name="TextBox 8"/>
          <p:cNvSpPr txBox="1"/>
          <p:nvPr/>
        </p:nvSpPr>
        <p:spPr>
          <a:xfrm>
            <a:off x="9690100" y="787400"/>
            <a:ext cx="603250" cy="158750"/>
          </a:xfrm>
          <a:prstGeom prst="rect">
            <a:avLst/>
          </a:prstGeom>
          <a:noFill/>
        </p:spPr>
        <p:txBody>
          <a:bodyPr wrap="none" anchor="ctr" lIns="0" rIns="0" tIns="0" bIns="0">
            <a:noAutofit/>
          </a:bodyPr>
          <a:lstStyle/>
          <a:p>
            <a:pPr algn="l"/>
            <a:r>
              <a:rPr sz="800" b="0">
                <a:solidFill>
                  <a:srgbClr val="737279"/>
                </a:solidFill>
                <a:latin typeface="Arial"/>
                <a:ea typeface="Microsoft YaHei"/>
              </a:rPr>
              <a:t>【Hip</a:t>
            </a:r>
            <a:r>
              <a:rPr sz="800" b="0">
                <a:solidFill>
                  <a:srgbClr val="3B3A4C"/>
                </a:solidFill>
                <a:latin typeface="Arial"/>
                <a:ea typeface="Microsoft YaHei"/>
              </a:rPr>
              <a:t> </a:t>
            </a:r>
            <a:r>
              <a:rPr sz="800" b="0">
                <a:solidFill>
                  <a:srgbClr val="5D6073"/>
                </a:solidFill>
                <a:latin typeface="Arial"/>
                <a:ea typeface="Microsoft YaHei"/>
              </a:rPr>
              <a:t>joint】</a:t>
            </a:r>
          </a:p>
        </p:txBody>
      </p:sp>
      <p:sp>
        <p:nvSpPr>
          <p:cNvPr id="10" name="TextBox 9"/>
          <p:cNvSpPr txBox="1"/>
          <p:nvPr/>
        </p:nvSpPr>
        <p:spPr>
          <a:xfrm>
            <a:off x="863600" y="965200"/>
            <a:ext cx="1663700" cy="171450"/>
          </a:xfrm>
          <a:prstGeom prst="rect">
            <a:avLst/>
          </a:prstGeom>
          <a:noFill/>
        </p:spPr>
        <p:txBody>
          <a:bodyPr wrap="none" anchor="ctr" lIns="0" rIns="0" tIns="0" bIns="0">
            <a:noAutofit/>
          </a:bodyPr>
          <a:lstStyle/>
          <a:p>
            <a:pPr algn="l"/>
            <a:r>
              <a:rPr sz="1550" b="1">
                <a:solidFill>
                  <a:srgbClr val="323331"/>
                </a:solidFill>
                <a:latin typeface="Times New Roman"/>
                <a:ea typeface="SimSun"/>
              </a:rPr>
              <a:t>Product</a:t>
            </a:r>
            <a:r>
              <a:rPr sz="1550" b="1">
                <a:solidFill>
                  <a:srgbClr val="2E2D2D"/>
                </a:solidFill>
                <a:latin typeface="Times New Roman"/>
                <a:ea typeface="SimSun"/>
              </a:rPr>
              <a:t> </a:t>
            </a:r>
            <a:r>
              <a:rPr sz="1550" b="1">
                <a:solidFill>
                  <a:srgbClr val="3A3B3A"/>
                </a:solidFill>
                <a:latin typeface="Times New Roman"/>
                <a:ea typeface="SimSun"/>
              </a:rPr>
              <a:t>Overview:</a:t>
            </a:r>
          </a:p>
        </p:txBody>
      </p:sp>
      <p:sp>
        <p:nvSpPr>
          <p:cNvPr id="11" name="TextBox 10"/>
          <p:cNvSpPr txBox="1"/>
          <p:nvPr/>
        </p:nvSpPr>
        <p:spPr>
          <a:xfrm>
            <a:off x="10109200" y="1168400"/>
            <a:ext cx="463550" cy="158750"/>
          </a:xfrm>
          <a:prstGeom prst="rect">
            <a:avLst/>
          </a:prstGeom>
          <a:noFill/>
        </p:spPr>
        <p:txBody>
          <a:bodyPr wrap="none" anchor="ctr" lIns="0" rIns="0" tIns="0" bIns="0">
            <a:noAutofit/>
          </a:bodyPr>
          <a:lstStyle/>
          <a:p>
            <a:pPr algn="l"/>
            <a:r>
              <a:rPr sz="800" b="0">
                <a:solidFill>
                  <a:srgbClr val="787A85"/>
                </a:solidFill>
                <a:latin typeface="Arial"/>
                <a:ea typeface="Microsoft YaHei"/>
              </a:rPr>
              <a:t>【Thigh】</a:t>
            </a:r>
          </a:p>
        </p:txBody>
      </p:sp>
      <p:sp>
        <p:nvSpPr>
          <p:cNvPr id="12" name="TextBox 11"/>
          <p:cNvSpPr txBox="1"/>
          <p:nvPr/>
        </p:nvSpPr>
        <p:spPr>
          <a:xfrm>
            <a:off x="863600" y="1339850"/>
            <a:ext cx="4235450" cy="565150"/>
          </a:xfrm>
          <a:prstGeom prst="rect">
            <a:avLst/>
          </a:prstGeom>
          <a:noFill/>
        </p:spPr>
        <p:txBody>
          <a:bodyPr wrap="none" anchor="ctr" lIns="0" rIns="0" tIns="0" bIns="0">
            <a:noAutofit/>
          </a:bodyPr>
          <a:lstStyle/>
          <a:p>
            <a:pPr algn="l">
              <a:lnSpc>
                <a:spcPts val="1700"/>
              </a:lnSpc>
              <a:spcBef>
                <a:spcPts val="0"/>
              </a:spcBef>
              <a:spcAft>
                <a:spcPts val="0"/>
              </a:spcAft>
            </a:pPr>
            <a:r>
              <a:rPr sz="1000" b="0">
                <a:solidFill>
                  <a:srgbClr val="656363"/>
                </a:solidFill>
                <a:latin typeface="Arial"/>
                <a:ea typeface="Microsoft YaHei"/>
              </a:rPr>
              <a:t>The</a:t>
            </a:r>
            <a:r>
              <a:rPr sz="1000" b="0">
                <a:solidFill>
                  <a:srgbClr val="7A7A7A"/>
                </a:solidFill>
                <a:latin typeface="Arial"/>
                <a:ea typeface="Microsoft YaHei"/>
              </a:rPr>
              <a:t> GO1 is a high</a:t>
            </a:r>
            <a:r>
              <a:rPr sz="1000" b="0">
                <a:solidFill>
                  <a:srgbClr val="BFBEC0"/>
                </a:solidFill>
                <a:latin typeface="Arial"/>
                <a:ea typeface="Microsoft YaHei"/>
              </a:rPr>
              <a:t>-</a:t>
            </a:r>
            <a:r>
              <a:rPr sz="1000" b="0">
                <a:solidFill>
                  <a:srgbClr val="777676"/>
                </a:solidFill>
                <a:latin typeface="Arial"/>
                <a:ea typeface="Microsoft YaHei"/>
              </a:rPr>
              <a:t>motion</a:t>
            </a:r>
            <a:r>
              <a:rPr sz="1000" b="0">
                <a:solidFill>
                  <a:srgbClr val="B4B4B3"/>
                </a:solidFill>
                <a:latin typeface="Arial"/>
                <a:ea typeface="Microsoft YaHei"/>
              </a:rPr>
              <a:t>-</a:t>
            </a:r>
            <a:r>
              <a:rPr sz="1000" b="0">
                <a:solidFill>
                  <a:srgbClr val="7F7F7F"/>
                </a:solidFill>
                <a:latin typeface="Arial"/>
                <a:ea typeface="Microsoft YaHei"/>
              </a:rPr>
              <a:t>performance quadruped</a:t>
            </a:r>
            <a:r>
              <a:rPr sz="1000" b="0">
                <a:solidFill>
                  <a:srgbClr val="747578"/>
                </a:solidFill>
                <a:latin typeface="Arial"/>
                <a:ea typeface="Microsoft YaHei"/>
              </a:rPr>
              <a:t> robot platform</a:t>
            </a:r>
          </a:p>
          <a:p>
            <a:pPr algn="l">
              <a:lnSpc>
                <a:spcPts val="1700"/>
              </a:lnSpc>
              <a:spcBef>
                <a:spcPts val="0"/>
              </a:spcBef>
              <a:spcAft>
                <a:spcPts val="0"/>
              </a:spcAft>
            </a:pPr>
            <a:r>
              <a:rPr sz="1000" b="0">
                <a:solidFill>
                  <a:srgbClr val="7C7C7C"/>
                </a:solidFill>
                <a:latin typeface="Arial"/>
                <a:ea typeface="Microsoft YaHei"/>
              </a:rPr>
              <a:t>consisting</a:t>
            </a:r>
            <a:r>
              <a:rPr sz="1000" b="0">
                <a:solidFill>
                  <a:srgbClr val="7A787A"/>
                </a:solidFill>
                <a:latin typeface="Arial"/>
                <a:ea typeface="Microsoft YaHei"/>
              </a:rPr>
              <a:t> of the quadruped</a:t>
            </a:r>
            <a:r>
              <a:rPr sz="1000" b="0">
                <a:solidFill>
                  <a:srgbClr val="414141"/>
                </a:solidFill>
                <a:latin typeface="Arial"/>
                <a:ea typeface="Microsoft YaHei"/>
              </a:rPr>
              <a:t> </a:t>
            </a:r>
            <a:r>
              <a:rPr sz="1000" b="0">
                <a:solidFill>
                  <a:srgbClr val="6F6E6E"/>
                </a:solidFill>
                <a:latin typeface="Arial"/>
                <a:ea typeface="Microsoft YaHei"/>
              </a:rPr>
              <a:t>robot</a:t>
            </a:r>
            <a:r>
              <a:rPr sz="1000" b="0">
                <a:solidFill>
                  <a:srgbClr val="7E7E7E"/>
                </a:solidFill>
                <a:latin typeface="Arial"/>
                <a:ea typeface="Microsoft YaHei"/>
              </a:rPr>
              <a:t> </a:t>
            </a:r>
            <a:r>
              <a:rPr sz="1000" b="0">
                <a:solidFill>
                  <a:srgbClr val="7D7E7E"/>
                </a:solidFill>
                <a:latin typeface="Arial"/>
                <a:ea typeface="Microsoft YaHei"/>
              </a:rPr>
              <a:t>itself, </a:t>
            </a:r>
            <a:r>
              <a:rPr sz="1000" b="0">
                <a:solidFill>
                  <a:srgbClr val="949494"/>
                </a:solidFill>
                <a:latin typeface="Arial"/>
                <a:ea typeface="Microsoft YaHei"/>
              </a:rPr>
              <a:t>a</a:t>
            </a:r>
            <a:r>
              <a:rPr sz="1000" b="0">
                <a:solidFill>
                  <a:srgbClr val="434246"/>
                </a:solidFill>
                <a:latin typeface="Arial"/>
                <a:ea typeface="Microsoft YaHei"/>
              </a:rPr>
              <a:t> </a:t>
            </a:r>
            <a:r>
              <a:rPr sz="1000" b="0">
                <a:solidFill>
                  <a:srgbClr val="7E7D7E"/>
                </a:solidFill>
                <a:latin typeface="Arial"/>
                <a:ea typeface="Microsoft YaHei"/>
              </a:rPr>
              <a:t>wireless</a:t>
            </a:r>
            <a:r>
              <a:rPr sz="1000" b="0">
                <a:solidFill>
                  <a:srgbClr val="919090"/>
                </a:solidFill>
                <a:latin typeface="Arial"/>
                <a:ea typeface="Microsoft YaHei"/>
              </a:rPr>
              <a:t> </a:t>
            </a:r>
            <a:r>
              <a:rPr sz="1000" b="0">
                <a:solidFill>
                  <a:srgbClr val="7D7D80"/>
                </a:solidFill>
                <a:latin typeface="Arial"/>
                <a:ea typeface="Microsoft YaHei"/>
              </a:rPr>
              <a:t>positioning tag,</a:t>
            </a:r>
          </a:p>
          <a:p>
            <a:pPr algn="l">
              <a:lnSpc>
                <a:spcPts val="1700"/>
              </a:lnSpc>
              <a:spcBef>
                <a:spcPts val="0"/>
              </a:spcBef>
              <a:spcAft>
                <a:spcPts val="0"/>
              </a:spcAft>
            </a:pPr>
            <a:r>
              <a:rPr sz="1000" b="0">
                <a:solidFill>
                  <a:srgbClr val="787878"/>
                </a:solidFill>
                <a:latin typeface="Arial"/>
                <a:ea typeface="Microsoft YaHei"/>
              </a:rPr>
              <a:t>a remote control, and supporting software</a:t>
            </a:r>
          </a:p>
        </p:txBody>
      </p:sp>
      <p:sp>
        <p:nvSpPr>
          <p:cNvPr id="13" name="TextBox 12"/>
          <p:cNvSpPr txBox="1"/>
          <p:nvPr/>
        </p:nvSpPr>
        <p:spPr>
          <a:xfrm>
            <a:off x="8547100" y="1803400"/>
            <a:ext cx="781050" cy="152400"/>
          </a:xfrm>
          <a:prstGeom prst="rect">
            <a:avLst/>
          </a:prstGeom>
          <a:noFill/>
        </p:spPr>
        <p:txBody>
          <a:bodyPr wrap="none" anchor="ctr" lIns="0" rIns="0" tIns="0" bIns="0">
            <a:noAutofit/>
          </a:bodyPr>
          <a:lstStyle/>
          <a:p>
            <a:pPr algn="l"/>
            <a:r>
              <a:rPr sz="850" b="0">
                <a:solidFill>
                  <a:srgbClr val="696972"/>
                </a:solidFill>
                <a:latin typeface="Arial"/>
                <a:ea typeface="Microsoft YaHei"/>
              </a:rPr>
              <a:t>【support</a:t>
            </a:r>
            <a:r>
              <a:rPr sz="850" b="0">
                <a:solidFill>
                  <a:srgbClr val="707277"/>
                </a:solidFill>
                <a:latin typeface="Arial"/>
                <a:ea typeface="Microsoft YaHei"/>
              </a:rPr>
              <a:t> pad】</a:t>
            </a:r>
          </a:p>
        </p:txBody>
      </p:sp>
      <p:sp>
        <p:nvSpPr>
          <p:cNvPr id="14" name="TextBox 13"/>
          <p:cNvSpPr txBox="1"/>
          <p:nvPr/>
        </p:nvSpPr>
        <p:spPr>
          <a:xfrm>
            <a:off x="8928100" y="2101850"/>
            <a:ext cx="698500" cy="158750"/>
          </a:xfrm>
          <a:prstGeom prst="rect">
            <a:avLst/>
          </a:prstGeom>
          <a:noFill/>
        </p:spPr>
        <p:txBody>
          <a:bodyPr wrap="none" anchor="ctr" lIns="0" rIns="0" tIns="0" bIns="0">
            <a:noAutofit/>
          </a:bodyPr>
          <a:lstStyle/>
          <a:p>
            <a:pPr algn="l"/>
            <a:r>
              <a:rPr sz="800" b="0">
                <a:solidFill>
                  <a:srgbClr val="7C7E86"/>
                </a:solidFill>
                <a:latin typeface="Arial"/>
                <a:ea typeface="Microsoft YaHei"/>
              </a:rPr>
              <a:t>【Knee-joint】</a:t>
            </a:r>
          </a:p>
        </p:txBody>
      </p:sp>
      <p:sp>
        <p:nvSpPr>
          <p:cNvPr id="15" name="TextBox 14"/>
          <p:cNvSpPr txBox="1"/>
          <p:nvPr/>
        </p:nvSpPr>
        <p:spPr>
          <a:xfrm>
            <a:off x="869950" y="2273300"/>
            <a:ext cx="1555750" cy="209550"/>
          </a:xfrm>
          <a:prstGeom prst="rect">
            <a:avLst/>
          </a:prstGeom>
          <a:noFill/>
        </p:spPr>
        <p:txBody>
          <a:bodyPr wrap="none" anchor="ctr" lIns="0" rIns="0" tIns="0" bIns="0">
            <a:noAutofit/>
          </a:bodyPr>
          <a:lstStyle/>
          <a:p>
            <a:pPr algn="l"/>
            <a:r>
              <a:rPr sz="1500" b="1">
                <a:solidFill>
                  <a:srgbClr val="303031"/>
                </a:solidFill>
                <a:latin typeface="Times New Roman"/>
                <a:ea typeface="SimSun"/>
              </a:rPr>
              <a:t>Core </a:t>
            </a:r>
            <a:r>
              <a:rPr sz="1500" b="1">
                <a:solidFill>
                  <a:srgbClr val="353536"/>
                </a:solidFill>
                <a:latin typeface="Times New Roman"/>
                <a:ea typeface="SimSun"/>
              </a:rPr>
              <a:t>Technology</a:t>
            </a:r>
            <a:r>
              <a:rPr sz="1500" b="1">
                <a:solidFill>
                  <a:srgbClr val="4C4A4C"/>
                </a:solidFill>
                <a:latin typeface="Times New Roman"/>
                <a:ea typeface="SimSun"/>
              </a:rPr>
              <a:t>:</a:t>
            </a:r>
          </a:p>
        </p:txBody>
      </p:sp>
      <p:sp>
        <p:nvSpPr>
          <p:cNvPr id="16" name="TextBox 15"/>
          <p:cNvSpPr txBox="1"/>
          <p:nvPr/>
        </p:nvSpPr>
        <p:spPr>
          <a:xfrm>
            <a:off x="8147050" y="2343150"/>
            <a:ext cx="622300" cy="152400"/>
          </a:xfrm>
          <a:prstGeom prst="rect">
            <a:avLst/>
          </a:prstGeom>
          <a:noFill/>
        </p:spPr>
        <p:txBody>
          <a:bodyPr wrap="none" anchor="ctr" lIns="0" rIns="0" tIns="0" bIns="0">
            <a:noAutofit/>
          </a:bodyPr>
          <a:lstStyle/>
          <a:p>
            <a:pPr algn="l"/>
            <a:r>
              <a:rPr sz="800" b="0">
                <a:solidFill>
                  <a:srgbClr val="7F818F"/>
                </a:solidFill>
                <a:latin typeface="Arial"/>
                <a:ea typeface="Microsoft YaHei"/>
              </a:rPr>
              <a:t>【lower leg】</a:t>
            </a:r>
          </a:p>
        </p:txBody>
      </p:sp>
      <p:sp>
        <p:nvSpPr>
          <p:cNvPr id="17" name="TextBox 16"/>
          <p:cNvSpPr txBox="1"/>
          <p:nvPr/>
        </p:nvSpPr>
        <p:spPr>
          <a:xfrm>
            <a:off x="7823200" y="2736850"/>
            <a:ext cx="1022350" cy="146050"/>
          </a:xfrm>
          <a:prstGeom prst="rect">
            <a:avLst/>
          </a:prstGeom>
          <a:noFill/>
        </p:spPr>
        <p:txBody>
          <a:bodyPr wrap="none" anchor="ctr" lIns="0" rIns="0" tIns="0" bIns="0">
            <a:noAutofit/>
          </a:bodyPr>
          <a:lstStyle/>
          <a:p>
            <a:pPr algn="l"/>
            <a:r>
              <a:rPr sz="800" b="0">
                <a:solidFill>
                  <a:srgbClr val="767B83"/>
                </a:solidFill>
                <a:latin typeface="Arial"/>
                <a:ea typeface="Microsoft YaHei"/>
              </a:rPr>
              <a:t>【foot</a:t>
            </a:r>
            <a:r>
              <a:rPr sz="800" b="0">
                <a:solidFill>
                  <a:srgbClr val="777881"/>
                </a:solidFill>
                <a:latin typeface="Arial"/>
                <a:ea typeface="Microsoft YaHei"/>
              </a:rPr>
              <a:t> force</a:t>
            </a:r>
            <a:r>
              <a:rPr sz="800" b="0">
                <a:solidFill>
                  <a:srgbClr val="777882"/>
                </a:solidFill>
                <a:latin typeface="Arial"/>
                <a:ea typeface="Microsoft YaHei"/>
              </a:rPr>
              <a:t> sensor】</a:t>
            </a:r>
          </a:p>
        </p:txBody>
      </p:sp>
      <p:sp>
        <p:nvSpPr>
          <p:cNvPr id="18" name="TextBox 17"/>
          <p:cNvSpPr txBox="1"/>
          <p:nvPr/>
        </p:nvSpPr>
        <p:spPr>
          <a:xfrm>
            <a:off x="863600" y="2946400"/>
            <a:ext cx="1365250" cy="35560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6A6A6B"/>
                </a:solidFill>
                <a:latin typeface="Arial"/>
                <a:ea typeface="Microsoft YaHei"/>
              </a:rPr>
              <a:t>12 </a:t>
            </a:r>
            <a:r>
              <a:rPr sz="1000" b="0">
                <a:solidFill>
                  <a:srgbClr val="8D8C8B"/>
                </a:solidFill>
                <a:latin typeface="Arial"/>
                <a:ea typeface="Microsoft YaHei"/>
              </a:rPr>
              <a:t>degrees</a:t>
            </a:r>
            <a:r>
              <a:rPr sz="1000" b="0">
                <a:solidFill>
                  <a:srgbClr val="787879"/>
                </a:solidFill>
                <a:latin typeface="Arial"/>
                <a:ea typeface="Microsoft YaHei"/>
              </a:rPr>
              <a:t> of freedom,</a:t>
            </a:r>
          </a:p>
          <a:p>
            <a:pPr algn="l">
              <a:lnSpc>
                <a:spcPts val="1500"/>
              </a:lnSpc>
              <a:spcBef>
                <a:spcPts val="0"/>
              </a:spcBef>
              <a:spcAft>
                <a:spcPts val="0"/>
              </a:spcAft>
            </a:pPr>
            <a:r>
              <a:rPr sz="1000" b="0">
                <a:solidFill>
                  <a:srgbClr val="7E7D7F"/>
                </a:solidFill>
                <a:latin typeface="Arial"/>
                <a:ea typeface="Microsoft YaHei"/>
              </a:rPr>
              <a:t>driven</a:t>
            </a:r>
            <a:r>
              <a:rPr sz="1000" b="0">
                <a:solidFill>
                  <a:srgbClr val="767678"/>
                </a:solidFill>
                <a:latin typeface="Arial"/>
                <a:ea typeface="Microsoft YaHei"/>
              </a:rPr>
              <a:t> by </a:t>
            </a:r>
            <a:r>
              <a:rPr sz="1000" b="0">
                <a:solidFill>
                  <a:srgbClr val="55565A"/>
                </a:solidFill>
                <a:latin typeface="Arial"/>
                <a:ea typeface="Microsoft YaHei"/>
              </a:rPr>
              <a:t>12</a:t>
            </a:r>
            <a:r>
              <a:rPr sz="1000" b="0">
                <a:solidFill>
                  <a:srgbClr val="767678"/>
                </a:solidFill>
                <a:latin typeface="Arial"/>
                <a:ea typeface="Microsoft YaHei"/>
              </a:rPr>
              <a:t> high</a:t>
            </a:r>
          </a:p>
        </p:txBody>
      </p:sp>
      <p:sp>
        <p:nvSpPr>
          <p:cNvPr id="19" name="TextBox 18"/>
          <p:cNvSpPr txBox="1"/>
          <p:nvPr/>
        </p:nvSpPr>
        <p:spPr>
          <a:xfrm>
            <a:off x="2603500" y="2965450"/>
            <a:ext cx="812800" cy="114300"/>
          </a:xfrm>
          <a:prstGeom prst="rect">
            <a:avLst/>
          </a:prstGeom>
          <a:noFill/>
        </p:spPr>
        <p:txBody>
          <a:bodyPr wrap="none" anchor="ctr" lIns="0" rIns="0" tIns="0" bIns="0">
            <a:noAutofit/>
          </a:bodyPr>
          <a:lstStyle/>
          <a:p>
            <a:pPr algn="l"/>
            <a:r>
              <a:rPr sz="1000" b="1">
                <a:solidFill>
                  <a:srgbClr val="7D7E80"/>
                </a:solidFill>
                <a:latin typeface="Arial"/>
                <a:ea typeface="Microsoft YaHei"/>
              </a:rPr>
              <a:t>Force</a:t>
            </a:r>
            <a:r>
              <a:rPr sz="1000" b="1">
                <a:solidFill>
                  <a:srgbClr val="7A7A7E"/>
                </a:solidFill>
                <a:latin typeface="Arial"/>
                <a:ea typeface="Microsoft YaHei"/>
              </a:rPr>
              <a:t> control</a:t>
            </a:r>
          </a:p>
        </p:txBody>
      </p:sp>
      <p:sp>
        <p:nvSpPr>
          <p:cNvPr id="20" name="TextBox 19"/>
          <p:cNvSpPr txBox="1"/>
          <p:nvPr/>
        </p:nvSpPr>
        <p:spPr>
          <a:xfrm>
            <a:off x="4387850" y="2965450"/>
            <a:ext cx="736600" cy="114300"/>
          </a:xfrm>
          <a:prstGeom prst="rect">
            <a:avLst/>
          </a:prstGeom>
          <a:noFill/>
        </p:spPr>
        <p:txBody>
          <a:bodyPr wrap="none" anchor="ctr" lIns="0" rIns="0" tIns="0" bIns="0">
            <a:noAutofit/>
          </a:bodyPr>
          <a:lstStyle/>
          <a:p>
            <a:pPr algn="l"/>
            <a:r>
              <a:rPr sz="1050" b="1">
                <a:solidFill>
                  <a:srgbClr val="818185"/>
                </a:solidFill>
                <a:latin typeface="Arial"/>
                <a:ea typeface="Microsoft YaHei"/>
              </a:rPr>
              <a:t>Streamlined</a:t>
            </a:r>
          </a:p>
        </p:txBody>
      </p:sp>
      <p:sp>
        <p:nvSpPr>
          <p:cNvPr id="21" name="TextBox 20"/>
          <p:cNvSpPr txBox="1"/>
          <p:nvPr/>
        </p:nvSpPr>
        <p:spPr>
          <a:xfrm>
            <a:off x="2603500" y="3149600"/>
            <a:ext cx="1238250" cy="69215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7E7F83"/>
                </a:solidFill>
                <a:latin typeface="Arial"/>
                <a:ea typeface="Microsoft YaHei"/>
              </a:rPr>
              <a:t>technology enables</a:t>
            </a:r>
          </a:p>
          <a:p>
            <a:pPr algn="l">
              <a:lnSpc>
                <a:spcPts val="1500"/>
              </a:lnSpc>
              <a:spcBef>
                <a:spcPts val="0"/>
              </a:spcBef>
              <a:spcAft>
                <a:spcPts val="0"/>
              </a:spcAft>
            </a:pPr>
            <a:r>
              <a:rPr sz="1000" b="0">
                <a:solidFill>
                  <a:srgbClr val="7C7D82"/>
                </a:solidFill>
                <a:latin typeface="Arial"/>
                <a:ea typeface="Microsoft YaHei"/>
              </a:rPr>
              <a:t>compound control</a:t>
            </a:r>
          </a:p>
          <a:p>
            <a:pPr algn="l">
              <a:lnSpc>
                <a:spcPts val="1500"/>
              </a:lnSpc>
              <a:spcBef>
                <a:spcPts val="0"/>
              </a:spcBef>
              <a:spcAft>
                <a:spcPts val="0"/>
              </a:spcAft>
            </a:pPr>
            <a:r>
              <a:rPr sz="1000" b="0">
                <a:solidFill>
                  <a:srgbClr val="777880"/>
                </a:solidFill>
                <a:latin typeface="Arial"/>
                <a:ea typeface="Microsoft YaHei"/>
              </a:rPr>
              <a:t>of</a:t>
            </a:r>
            <a:r>
              <a:rPr sz="1000" b="0">
                <a:solidFill>
                  <a:srgbClr val="8F8F91"/>
                </a:solidFill>
                <a:latin typeface="Arial"/>
                <a:ea typeface="Microsoft YaHei"/>
              </a:rPr>
              <a:t> </a:t>
            </a:r>
            <a:r>
              <a:rPr sz="1000" b="0">
                <a:solidFill>
                  <a:srgbClr val="7E8087"/>
                </a:solidFill>
                <a:latin typeface="Arial"/>
                <a:ea typeface="Microsoft YaHei"/>
              </a:rPr>
              <a:t>force and position</a:t>
            </a:r>
          </a:p>
          <a:p>
            <a:pPr algn="l">
              <a:lnSpc>
                <a:spcPts val="1500"/>
              </a:lnSpc>
              <a:spcBef>
                <a:spcPts val="0"/>
              </a:spcBef>
              <a:spcAft>
                <a:spcPts val="0"/>
              </a:spcAft>
            </a:pPr>
            <a:r>
              <a:rPr sz="1000" b="0">
                <a:solidFill>
                  <a:srgbClr val="7A7A83"/>
                </a:solidFill>
                <a:latin typeface="Arial"/>
                <a:ea typeface="Microsoft YaHei"/>
              </a:rPr>
              <a:t>at each</a:t>
            </a:r>
            <a:r>
              <a:rPr sz="1000" b="0">
                <a:solidFill>
                  <a:srgbClr val="7C7E85"/>
                </a:solidFill>
                <a:latin typeface="Arial"/>
                <a:ea typeface="Microsoft YaHei"/>
              </a:rPr>
              <a:t> </a:t>
            </a:r>
            <a:r>
              <a:rPr sz="1000" b="0">
                <a:solidFill>
                  <a:srgbClr val="87888F"/>
                </a:solidFill>
                <a:latin typeface="Arial"/>
                <a:ea typeface="Microsoft YaHei"/>
              </a:rPr>
              <a:t>joint</a:t>
            </a:r>
          </a:p>
        </p:txBody>
      </p:sp>
      <p:sp>
        <p:nvSpPr>
          <p:cNvPr id="22" name="TextBox 21"/>
          <p:cNvSpPr txBox="1"/>
          <p:nvPr/>
        </p:nvSpPr>
        <p:spPr>
          <a:xfrm>
            <a:off x="4387850" y="3149600"/>
            <a:ext cx="1390650" cy="311150"/>
          </a:xfrm>
          <a:prstGeom prst="rect">
            <a:avLst/>
          </a:prstGeom>
          <a:noFill/>
        </p:spPr>
        <p:txBody>
          <a:bodyPr wrap="none" anchor="ctr" lIns="0" rIns="0" tIns="0" bIns="0">
            <a:noAutofit/>
          </a:bodyPr>
          <a:lstStyle/>
          <a:p>
            <a:pPr algn="l">
              <a:lnSpc>
                <a:spcPts val="1400"/>
              </a:lnSpc>
              <a:spcBef>
                <a:spcPts val="0"/>
              </a:spcBef>
              <a:spcAft>
                <a:spcPts val="0"/>
              </a:spcAft>
            </a:pPr>
            <a:r>
              <a:rPr sz="950" b="0">
                <a:solidFill>
                  <a:srgbClr val="696B6E"/>
                </a:solidFill>
                <a:latin typeface="Arial"/>
                <a:ea typeface="Microsoft YaHei"/>
              </a:rPr>
              <a:t>mechanical</a:t>
            </a:r>
            <a:r>
              <a:rPr sz="950" b="0">
                <a:solidFill>
                  <a:srgbClr val="67696C"/>
                </a:solidFill>
                <a:latin typeface="Arial"/>
                <a:ea typeface="Microsoft YaHei"/>
              </a:rPr>
              <a:t> </a:t>
            </a:r>
            <a:r>
              <a:rPr sz="950" b="0">
                <a:solidFill>
                  <a:srgbClr val="6C6D70"/>
                </a:solidFill>
                <a:latin typeface="Arial"/>
                <a:ea typeface="Microsoft YaHei"/>
              </a:rPr>
              <a:t>structure</a:t>
            </a:r>
          </a:p>
          <a:p>
            <a:pPr algn="l">
              <a:lnSpc>
                <a:spcPts val="1400"/>
              </a:lnSpc>
              <a:spcBef>
                <a:spcPts val="0"/>
              </a:spcBef>
              <a:spcAft>
                <a:spcPts val="0"/>
              </a:spcAft>
            </a:pPr>
            <a:r>
              <a:rPr sz="950" b="0">
                <a:solidFill>
                  <a:srgbClr val="76767A"/>
                </a:solidFill>
                <a:latin typeface="Arial"/>
                <a:ea typeface="Microsoft YaHei"/>
              </a:rPr>
              <a:t>for improved</a:t>
            </a:r>
            <a:r>
              <a:rPr sz="950" b="0">
                <a:solidFill>
                  <a:srgbClr val="737379"/>
                </a:solidFill>
                <a:latin typeface="Arial"/>
                <a:ea typeface="Microsoft YaHei"/>
              </a:rPr>
              <a:t> </a:t>
            </a:r>
            <a:r>
              <a:rPr sz="950" b="0">
                <a:solidFill>
                  <a:srgbClr val="74757B"/>
                </a:solidFill>
                <a:latin typeface="Arial"/>
                <a:ea typeface="Microsoft YaHei"/>
              </a:rPr>
              <a:t>reliability</a:t>
            </a:r>
          </a:p>
        </p:txBody>
      </p:sp>
      <p:sp>
        <p:nvSpPr>
          <p:cNvPr id="23" name="TextBox 22"/>
          <p:cNvSpPr txBox="1"/>
          <p:nvPr/>
        </p:nvSpPr>
        <p:spPr>
          <a:xfrm>
            <a:off x="6718300" y="3168650"/>
            <a:ext cx="1257300" cy="146050"/>
          </a:xfrm>
          <a:prstGeom prst="rect">
            <a:avLst/>
          </a:prstGeom>
          <a:noFill/>
        </p:spPr>
        <p:txBody>
          <a:bodyPr wrap="none" anchor="ctr" lIns="0" rIns="0" tIns="0" bIns="0">
            <a:noAutofit/>
          </a:bodyPr>
          <a:lstStyle/>
          <a:p>
            <a:pPr algn="l"/>
            <a:r>
              <a:rPr sz="900" b="1">
                <a:solidFill>
                  <a:srgbClr val="5B5D61"/>
                </a:solidFill>
                <a:latin typeface="Arial"/>
                <a:ea typeface="Microsoft YaHei"/>
              </a:rPr>
              <a:t>【Stereo</a:t>
            </a:r>
            <a:r>
              <a:rPr sz="900" b="1">
                <a:solidFill>
                  <a:srgbClr val="505054"/>
                </a:solidFill>
                <a:latin typeface="Arial"/>
                <a:ea typeface="Microsoft YaHei"/>
              </a:rPr>
              <a:t> </a:t>
            </a:r>
            <a:r>
              <a:rPr sz="900" b="1">
                <a:solidFill>
                  <a:srgbClr val="57585B"/>
                </a:solidFill>
                <a:latin typeface="Arial"/>
                <a:ea typeface="Microsoft YaHei"/>
              </a:rPr>
              <a:t>depth</a:t>
            </a:r>
            <a:r>
              <a:rPr sz="900" b="1">
                <a:solidFill>
                  <a:srgbClr val="888B8D"/>
                </a:solidFill>
                <a:latin typeface="Arial"/>
                <a:ea typeface="Microsoft YaHei"/>
              </a:rPr>
              <a:t> </a:t>
            </a:r>
            <a:r>
              <a:rPr sz="900" b="1">
                <a:solidFill>
                  <a:srgbClr val="5F6365"/>
                </a:solidFill>
                <a:latin typeface="Arial"/>
                <a:ea typeface="Microsoft YaHei"/>
              </a:rPr>
              <a:t>camera】</a:t>
            </a:r>
          </a:p>
        </p:txBody>
      </p:sp>
      <p:sp>
        <p:nvSpPr>
          <p:cNvPr id="24" name="TextBox 23"/>
          <p:cNvSpPr txBox="1"/>
          <p:nvPr/>
        </p:nvSpPr>
        <p:spPr>
          <a:xfrm>
            <a:off x="9398000" y="3282950"/>
            <a:ext cx="1092200" cy="146050"/>
          </a:xfrm>
          <a:prstGeom prst="rect">
            <a:avLst/>
          </a:prstGeom>
          <a:noFill/>
        </p:spPr>
        <p:txBody>
          <a:bodyPr wrap="none" anchor="ctr" lIns="0" rIns="0" tIns="0" bIns="0">
            <a:noAutofit/>
          </a:bodyPr>
          <a:lstStyle/>
          <a:p>
            <a:pPr algn="l"/>
            <a:r>
              <a:rPr sz="850" b="0">
                <a:solidFill>
                  <a:srgbClr val="5E626B"/>
                </a:solidFill>
                <a:latin typeface="Arial"/>
                <a:ea typeface="Microsoft YaHei"/>
              </a:rPr>
              <a:t>【Ultrasonic</a:t>
            </a:r>
            <a:r>
              <a:rPr sz="850" b="0">
                <a:solidFill>
                  <a:srgbClr val="56565D"/>
                </a:solidFill>
                <a:latin typeface="Arial"/>
                <a:ea typeface="Microsoft YaHei"/>
              </a:rPr>
              <a:t> </a:t>
            </a:r>
            <a:r>
              <a:rPr sz="850" b="0">
                <a:solidFill>
                  <a:srgbClr val="6C6F73"/>
                </a:solidFill>
                <a:latin typeface="Arial"/>
                <a:ea typeface="Microsoft YaHei"/>
              </a:rPr>
              <a:t>sensor】</a:t>
            </a:r>
          </a:p>
        </p:txBody>
      </p:sp>
      <p:sp>
        <p:nvSpPr>
          <p:cNvPr id="25" name="TextBox 24"/>
          <p:cNvSpPr txBox="1"/>
          <p:nvPr/>
        </p:nvSpPr>
        <p:spPr>
          <a:xfrm>
            <a:off x="863600" y="3365500"/>
            <a:ext cx="1130300" cy="95250"/>
          </a:xfrm>
          <a:prstGeom prst="rect">
            <a:avLst/>
          </a:prstGeom>
          <a:noFill/>
        </p:spPr>
        <p:txBody>
          <a:bodyPr wrap="none" anchor="ctr" lIns="0" rIns="0" tIns="0" bIns="0">
            <a:noAutofit/>
          </a:bodyPr>
          <a:lstStyle/>
          <a:p>
            <a:pPr algn="l"/>
            <a:r>
              <a:rPr sz="850" b="1">
                <a:solidFill>
                  <a:srgbClr val="7D7E80"/>
                </a:solidFill>
                <a:latin typeface="Arial"/>
                <a:ea typeface="Microsoft YaHei"/>
              </a:rPr>
              <a:t>performance</a:t>
            </a:r>
            <a:r>
              <a:rPr sz="850" b="1">
                <a:solidFill>
                  <a:srgbClr val="7D7D7F"/>
                </a:solidFill>
                <a:latin typeface="Arial"/>
                <a:ea typeface="Microsoft YaHei"/>
              </a:rPr>
              <a:t> servo</a:t>
            </a:r>
          </a:p>
        </p:txBody>
      </p:sp>
      <p:sp>
        <p:nvSpPr>
          <p:cNvPr id="26" name="TextBox 25"/>
          <p:cNvSpPr txBox="1"/>
          <p:nvPr/>
        </p:nvSpPr>
        <p:spPr>
          <a:xfrm>
            <a:off x="4387850" y="3530600"/>
            <a:ext cx="704850" cy="120650"/>
          </a:xfrm>
          <a:prstGeom prst="rect">
            <a:avLst/>
          </a:prstGeom>
          <a:noFill/>
        </p:spPr>
        <p:txBody>
          <a:bodyPr wrap="none" anchor="ctr" lIns="0" rIns="0" tIns="0" bIns="0">
            <a:noAutofit/>
          </a:bodyPr>
          <a:lstStyle/>
          <a:p>
            <a:pPr algn="l"/>
            <a:r>
              <a:rPr sz="1100" b="0">
                <a:solidFill>
                  <a:srgbClr val="7E7E86"/>
                </a:solidFill>
                <a:latin typeface="Arial"/>
                <a:ea typeface="Microsoft YaHei"/>
              </a:rPr>
              <a:t>and ease of</a:t>
            </a:r>
          </a:p>
        </p:txBody>
      </p:sp>
      <p:sp>
        <p:nvSpPr>
          <p:cNvPr id="27" name="TextBox 26"/>
          <p:cNvSpPr txBox="1"/>
          <p:nvPr/>
        </p:nvSpPr>
        <p:spPr>
          <a:xfrm>
            <a:off x="863600" y="3543300"/>
            <a:ext cx="431800" cy="107950"/>
          </a:xfrm>
          <a:prstGeom prst="rect">
            <a:avLst/>
          </a:prstGeom>
          <a:noFill/>
        </p:spPr>
        <p:txBody>
          <a:bodyPr wrap="none" anchor="ctr" lIns="0" rIns="0" tIns="0" bIns="0">
            <a:noAutofit/>
          </a:bodyPr>
          <a:lstStyle/>
          <a:p>
            <a:pPr algn="l"/>
            <a:r>
              <a:rPr sz="1100" b="1">
                <a:solidFill>
                  <a:srgbClr val="84868A"/>
                </a:solidFill>
                <a:latin typeface="Arial"/>
                <a:ea typeface="Microsoft YaHei"/>
              </a:rPr>
              <a:t>motors</a:t>
            </a:r>
          </a:p>
        </p:txBody>
      </p:sp>
      <p:sp>
        <p:nvSpPr>
          <p:cNvPr id="28" name="TextBox 27"/>
          <p:cNvSpPr txBox="1"/>
          <p:nvPr/>
        </p:nvSpPr>
        <p:spPr>
          <a:xfrm>
            <a:off x="4387850" y="3740150"/>
            <a:ext cx="895350" cy="107950"/>
          </a:xfrm>
          <a:prstGeom prst="rect">
            <a:avLst/>
          </a:prstGeom>
          <a:noFill/>
        </p:spPr>
        <p:txBody>
          <a:bodyPr wrap="none" anchor="ctr" lIns="0" rIns="0" tIns="0" bIns="0">
            <a:noAutofit/>
          </a:bodyPr>
          <a:lstStyle/>
          <a:p>
            <a:pPr algn="l"/>
            <a:r>
              <a:rPr sz="950" b="0">
                <a:solidFill>
                  <a:srgbClr val="717178"/>
                </a:solidFill>
                <a:latin typeface="Arial"/>
                <a:ea typeface="Microsoft YaHei"/>
              </a:rPr>
              <a:t>manufacturing</a:t>
            </a:r>
          </a:p>
        </p:txBody>
      </p:sp>
      <p:sp>
        <p:nvSpPr>
          <p:cNvPr id="29" name="TextBox 28"/>
          <p:cNvSpPr txBox="1"/>
          <p:nvPr/>
        </p:nvSpPr>
        <p:spPr>
          <a:xfrm>
            <a:off x="9010650" y="4032250"/>
            <a:ext cx="1333500" cy="152400"/>
          </a:xfrm>
          <a:prstGeom prst="rect">
            <a:avLst/>
          </a:prstGeom>
          <a:noFill/>
        </p:spPr>
        <p:txBody>
          <a:bodyPr wrap="none" anchor="ctr" lIns="0" rIns="0" tIns="0" bIns="0">
            <a:noAutofit/>
          </a:bodyPr>
          <a:lstStyle/>
          <a:p>
            <a:pPr algn="l"/>
            <a:r>
              <a:rPr sz="950" b="0">
                <a:solidFill>
                  <a:srgbClr val="595C60"/>
                </a:solidFill>
                <a:latin typeface="Arial"/>
                <a:ea typeface="Microsoft YaHei"/>
              </a:rPr>
              <a:t>【Stereo</a:t>
            </a:r>
            <a:r>
              <a:rPr sz="950" b="0">
                <a:solidFill>
                  <a:srgbClr val="989899"/>
                </a:solidFill>
                <a:latin typeface="Arial"/>
                <a:ea typeface="Microsoft YaHei"/>
              </a:rPr>
              <a:t> </a:t>
            </a:r>
            <a:r>
              <a:rPr sz="950" b="0">
                <a:solidFill>
                  <a:srgbClr val="606267"/>
                </a:solidFill>
                <a:latin typeface="Arial"/>
                <a:ea typeface="Microsoft YaHei"/>
              </a:rPr>
              <a:t>depth</a:t>
            </a:r>
            <a:r>
              <a:rPr sz="950" b="0">
                <a:solidFill>
                  <a:srgbClr val="616266"/>
                </a:solidFill>
                <a:latin typeface="Arial"/>
                <a:ea typeface="Microsoft YaHei"/>
              </a:rPr>
              <a:t> </a:t>
            </a:r>
            <a:r>
              <a:rPr sz="950" b="0">
                <a:solidFill>
                  <a:srgbClr val="616065"/>
                </a:solidFill>
                <a:latin typeface="Arial"/>
                <a:ea typeface="Microsoft YaHei"/>
              </a:rPr>
              <a:t>camera】</a:t>
            </a:r>
          </a:p>
        </p:txBody>
      </p:sp>
      <p:sp>
        <p:nvSpPr>
          <p:cNvPr id="30" name="TextBox 29"/>
          <p:cNvSpPr txBox="1"/>
          <p:nvPr/>
        </p:nvSpPr>
        <p:spPr>
          <a:xfrm>
            <a:off x="869950" y="4248150"/>
            <a:ext cx="1758950" cy="184150"/>
          </a:xfrm>
          <a:prstGeom prst="rect">
            <a:avLst/>
          </a:prstGeom>
          <a:noFill/>
        </p:spPr>
        <p:txBody>
          <a:bodyPr wrap="none" anchor="ctr" lIns="0" rIns="0" tIns="0" bIns="0">
            <a:noAutofit/>
          </a:bodyPr>
          <a:lstStyle/>
          <a:p>
            <a:pPr algn="l"/>
            <a:r>
              <a:rPr sz="1450" b="1">
                <a:solidFill>
                  <a:srgbClr val="282827"/>
                </a:solidFill>
                <a:latin typeface="Times New Roman"/>
                <a:ea typeface="SimSun"/>
              </a:rPr>
              <a:t>Target </a:t>
            </a:r>
            <a:r>
              <a:rPr sz="1450" b="1">
                <a:solidFill>
                  <a:srgbClr val="363533"/>
                </a:solidFill>
                <a:latin typeface="Times New Roman"/>
                <a:ea typeface="SimSun"/>
              </a:rPr>
              <a:t>Client</a:t>
            </a:r>
            <a:r>
              <a:rPr sz="1450" b="1">
                <a:solidFill>
                  <a:srgbClr val="464343"/>
                </a:solidFill>
                <a:latin typeface="Times New Roman"/>
                <a:ea typeface="SimSun"/>
              </a:rPr>
              <a:t>/</a:t>
            </a:r>
            <a:r>
              <a:rPr sz="1450" b="1">
                <a:solidFill>
                  <a:srgbClr val="282A28"/>
                </a:solidFill>
                <a:latin typeface="Times New Roman"/>
                <a:ea typeface="SimSun"/>
              </a:rPr>
              <a:t>User:</a:t>
            </a:r>
          </a:p>
        </p:txBody>
      </p:sp>
      <p:sp>
        <p:nvSpPr>
          <p:cNvPr id="31" name="TextBox 30"/>
          <p:cNvSpPr txBox="1"/>
          <p:nvPr/>
        </p:nvSpPr>
        <p:spPr>
          <a:xfrm>
            <a:off x="6591300" y="4349750"/>
            <a:ext cx="1098550" cy="146050"/>
          </a:xfrm>
          <a:prstGeom prst="rect">
            <a:avLst/>
          </a:prstGeom>
          <a:noFill/>
        </p:spPr>
        <p:txBody>
          <a:bodyPr wrap="none" anchor="ctr" lIns="0" rIns="0" tIns="0" bIns="0">
            <a:noAutofit/>
          </a:bodyPr>
          <a:lstStyle/>
          <a:p>
            <a:pPr algn="l"/>
            <a:r>
              <a:rPr sz="850" b="0">
                <a:solidFill>
                  <a:srgbClr val="57595C"/>
                </a:solidFill>
                <a:latin typeface="Arial"/>
                <a:ea typeface="Microsoft YaHei"/>
              </a:rPr>
              <a:t>【Ultrasonic</a:t>
            </a:r>
            <a:r>
              <a:rPr sz="850" b="0">
                <a:solidFill>
                  <a:srgbClr val="696A6F"/>
                </a:solidFill>
                <a:latin typeface="Arial"/>
                <a:ea typeface="Microsoft YaHei"/>
              </a:rPr>
              <a:t> sensor】</a:t>
            </a:r>
          </a:p>
        </p:txBody>
      </p:sp>
      <p:sp>
        <p:nvSpPr>
          <p:cNvPr id="32" name="TextBox 31"/>
          <p:cNvSpPr txBox="1"/>
          <p:nvPr/>
        </p:nvSpPr>
        <p:spPr>
          <a:xfrm>
            <a:off x="7785100" y="4565650"/>
            <a:ext cx="336550" cy="146050"/>
          </a:xfrm>
          <a:prstGeom prst="rect">
            <a:avLst/>
          </a:prstGeom>
          <a:noFill/>
        </p:spPr>
        <p:txBody>
          <a:bodyPr wrap="none" anchor="ctr" lIns="0" rIns="0" tIns="0" bIns="0">
            <a:noAutofit/>
          </a:bodyPr>
          <a:lstStyle/>
          <a:p>
            <a:pPr algn="l"/>
            <a:r>
              <a:rPr sz="750" b="0">
                <a:solidFill>
                  <a:srgbClr val="7C7C7F"/>
                </a:solidFill>
                <a:latin typeface="Arial"/>
                <a:ea typeface="Microsoft YaHei"/>
              </a:rPr>
              <a:t>【Led】</a:t>
            </a:r>
          </a:p>
        </p:txBody>
      </p:sp>
      <p:sp>
        <p:nvSpPr>
          <p:cNvPr id="33" name="TextBox 32"/>
          <p:cNvSpPr txBox="1"/>
          <p:nvPr/>
        </p:nvSpPr>
        <p:spPr>
          <a:xfrm>
            <a:off x="863600" y="4584700"/>
            <a:ext cx="4076700" cy="298450"/>
          </a:xfrm>
          <a:prstGeom prst="rect">
            <a:avLst/>
          </a:prstGeom>
          <a:noFill/>
        </p:spPr>
        <p:txBody>
          <a:bodyPr wrap="none" anchor="ctr" lIns="0" rIns="0" tIns="0" bIns="0">
            <a:noAutofit/>
          </a:bodyPr>
          <a:lstStyle/>
          <a:p>
            <a:pPr algn="l">
              <a:lnSpc>
                <a:spcPts val="1350"/>
              </a:lnSpc>
              <a:spcBef>
                <a:spcPts val="0"/>
              </a:spcBef>
              <a:spcAft>
                <a:spcPts val="0"/>
              </a:spcAft>
            </a:pPr>
            <a:r>
              <a:rPr sz="1000" b="0">
                <a:solidFill>
                  <a:srgbClr val="726F70"/>
                </a:solidFill>
                <a:latin typeface="Arial"/>
                <a:ea typeface="Microsoft YaHei"/>
              </a:rPr>
              <a:t>Individuals and</a:t>
            </a:r>
            <a:r>
              <a:rPr sz="1000" b="0">
                <a:solidFill>
                  <a:srgbClr val="787778"/>
                </a:solidFill>
                <a:latin typeface="Arial"/>
                <a:ea typeface="Microsoft YaHei"/>
              </a:rPr>
              <a:t> organizations seeking a lightweight</a:t>
            </a:r>
            <a:r>
              <a:rPr sz="1000" b="0">
                <a:solidFill>
                  <a:srgbClr val="909297"/>
                </a:solidFill>
                <a:latin typeface="Arial"/>
                <a:ea typeface="Microsoft YaHei"/>
              </a:rPr>
              <a:t>,</a:t>
            </a:r>
            <a:r>
              <a:rPr sz="1000" b="0">
                <a:solidFill>
                  <a:srgbClr val="747476"/>
                </a:solidFill>
                <a:latin typeface="Arial"/>
                <a:ea typeface="Microsoft YaHei"/>
              </a:rPr>
              <a:t> </a:t>
            </a:r>
            <a:r>
              <a:rPr sz="1000" b="0">
                <a:solidFill>
                  <a:srgbClr val="787A7C"/>
                </a:solidFill>
                <a:latin typeface="Arial"/>
                <a:ea typeface="Microsoft YaHei"/>
              </a:rPr>
              <a:t>mobile</a:t>
            </a:r>
            <a:r>
              <a:rPr sz="1000" b="0">
                <a:solidFill>
                  <a:srgbClr val="737477"/>
                </a:solidFill>
                <a:latin typeface="Arial"/>
                <a:ea typeface="Microsoft YaHei"/>
              </a:rPr>
              <a:t> robotic</a:t>
            </a:r>
          </a:p>
          <a:p>
            <a:pPr algn="l">
              <a:lnSpc>
                <a:spcPts val="1350"/>
              </a:lnSpc>
              <a:spcBef>
                <a:spcPts val="0"/>
              </a:spcBef>
              <a:spcAft>
                <a:spcPts val="0"/>
              </a:spcAft>
            </a:pPr>
            <a:r>
              <a:rPr sz="1000" b="0">
                <a:solidFill>
                  <a:srgbClr val="757477"/>
                </a:solidFill>
                <a:latin typeface="Arial"/>
                <a:ea typeface="Microsoft YaHei"/>
              </a:rPr>
              <a:t>platform for </a:t>
            </a:r>
            <a:r>
              <a:rPr sz="1000" b="0">
                <a:solidFill>
                  <a:srgbClr val="7A7A7C"/>
                </a:solidFill>
                <a:latin typeface="Arial"/>
                <a:ea typeface="Microsoft YaHei"/>
              </a:rPr>
              <a:t>scientific </a:t>
            </a:r>
            <a:r>
              <a:rPr sz="1000" b="0">
                <a:solidFill>
                  <a:srgbClr val="77797B"/>
                </a:solidFill>
                <a:latin typeface="Arial"/>
                <a:ea typeface="Microsoft YaHei"/>
              </a:rPr>
              <a:t>exploration</a:t>
            </a:r>
            <a:r>
              <a:rPr sz="1000" b="0">
                <a:solidFill>
                  <a:srgbClr val="757477"/>
                </a:solidFill>
                <a:latin typeface="Arial"/>
                <a:ea typeface="Microsoft YaHei"/>
              </a:rPr>
              <a:t> and </a:t>
            </a:r>
            <a:r>
              <a:rPr sz="1000" b="0">
                <a:solidFill>
                  <a:srgbClr val="67666F"/>
                </a:solidFill>
                <a:latin typeface="Arial"/>
                <a:ea typeface="Microsoft YaHei"/>
              </a:rPr>
              <a:t>field</a:t>
            </a:r>
            <a:r>
              <a:rPr sz="1000" b="0">
                <a:solidFill>
                  <a:srgbClr val="94959A"/>
                </a:solidFill>
                <a:latin typeface="Arial"/>
                <a:ea typeface="Microsoft YaHei"/>
              </a:rPr>
              <a:t>-</a:t>
            </a:r>
            <a:r>
              <a:rPr sz="1000" b="0">
                <a:solidFill>
                  <a:srgbClr val="878688"/>
                </a:solidFill>
                <a:latin typeface="Arial"/>
                <a:ea typeface="Microsoft YaHei"/>
              </a:rPr>
              <a:t>level</a:t>
            </a:r>
            <a:r>
              <a:rPr sz="1000" b="0">
                <a:solidFill>
                  <a:srgbClr val="757479"/>
                </a:solidFill>
                <a:latin typeface="Arial"/>
                <a:ea typeface="Microsoft YaHei"/>
              </a:rPr>
              <a:t> applications</a:t>
            </a:r>
          </a:p>
        </p:txBody>
      </p:sp>
      <p:sp>
        <p:nvSpPr>
          <p:cNvPr id="34" name="TextBox 33"/>
          <p:cNvSpPr txBox="1"/>
          <p:nvPr/>
        </p:nvSpPr>
        <p:spPr>
          <a:xfrm>
            <a:off x="844550" y="5200650"/>
            <a:ext cx="1651000" cy="196850"/>
          </a:xfrm>
          <a:prstGeom prst="rect">
            <a:avLst/>
          </a:prstGeom>
          <a:noFill/>
        </p:spPr>
        <p:txBody>
          <a:bodyPr wrap="none" anchor="ctr" lIns="0" rIns="0" tIns="0" bIns="0">
            <a:noAutofit/>
          </a:bodyPr>
          <a:lstStyle/>
          <a:p>
            <a:pPr algn="l"/>
            <a:r>
              <a:rPr sz="1350" b="1">
                <a:solidFill>
                  <a:srgbClr val="292B2F"/>
                </a:solidFill>
                <a:latin typeface="Times New Roman"/>
                <a:ea typeface="SimSun"/>
              </a:rPr>
              <a:t>Feature Highlights:</a:t>
            </a:r>
          </a:p>
        </p:txBody>
      </p:sp>
      <p:sp>
        <p:nvSpPr>
          <p:cNvPr id="35" name="TextBox 34"/>
          <p:cNvSpPr txBox="1"/>
          <p:nvPr/>
        </p:nvSpPr>
        <p:spPr>
          <a:xfrm>
            <a:off x="3594100" y="5619750"/>
            <a:ext cx="1085850" cy="273050"/>
          </a:xfrm>
          <a:prstGeom prst="rect">
            <a:avLst/>
          </a:prstGeom>
          <a:noFill/>
        </p:spPr>
        <p:txBody>
          <a:bodyPr wrap="none" anchor="ctr" lIns="0" rIns="0" tIns="0" bIns="0">
            <a:noAutofit/>
          </a:bodyPr>
          <a:lstStyle/>
          <a:p>
            <a:pPr algn="l">
              <a:lnSpc>
                <a:spcPts val="1200"/>
              </a:lnSpc>
              <a:spcBef>
                <a:spcPts val="0"/>
              </a:spcBef>
              <a:spcAft>
                <a:spcPts val="0"/>
              </a:spcAft>
            </a:pPr>
            <a:r>
              <a:rPr sz="850" b="0">
                <a:solidFill>
                  <a:srgbClr val="81808E"/>
                </a:solidFill>
                <a:latin typeface="Arial"/>
                <a:ea typeface="Microsoft YaHei"/>
              </a:rPr>
              <a:t>Super-sensing</a:t>
            </a:r>
            <a:r>
              <a:rPr sz="850" b="0">
                <a:solidFill>
                  <a:srgbClr val="A2A5B3"/>
                </a:solidFill>
                <a:latin typeface="Arial"/>
                <a:ea typeface="Microsoft YaHei"/>
              </a:rPr>
              <a:t> </a:t>
            </a:r>
            <a:r>
              <a:rPr sz="850" b="0">
                <a:solidFill>
                  <a:srgbClr val="7E7E93"/>
                </a:solidFill>
                <a:latin typeface="Arial"/>
                <a:ea typeface="Microsoft YaHei"/>
              </a:rPr>
              <a:t>system</a:t>
            </a:r>
          </a:p>
          <a:p>
            <a:pPr algn="l">
              <a:lnSpc>
                <a:spcPts val="1200"/>
              </a:lnSpc>
              <a:spcBef>
                <a:spcPts val="0"/>
              </a:spcBef>
              <a:spcAft>
                <a:spcPts val="0"/>
              </a:spcAft>
            </a:pPr>
            <a:r>
              <a:rPr sz="850" b="0">
                <a:solidFill>
                  <a:srgbClr val="818395"/>
                </a:solidFill>
                <a:latin typeface="Arial"/>
                <a:ea typeface="Microsoft YaHei"/>
              </a:rPr>
              <a:t>combining fisheye</a:t>
            </a:r>
          </a:p>
        </p:txBody>
      </p:sp>
      <p:sp>
        <p:nvSpPr>
          <p:cNvPr id="36" name="TextBox 35"/>
          <p:cNvSpPr txBox="1"/>
          <p:nvPr/>
        </p:nvSpPr>
        <p:spPr>
          <a:xfrm>
            <a:off x="4946650" y="5772150"/>
            <a:ext cx="958850" cy="285750"/>
          </a:xfrm>
          <a:prstGeom prst="rect">
            <a:avLst/>
          </a:prstGeom>
          <a:noFill/>
        </p:spPr>
        <p:txBody>
          <a:bodyPr wrap="none" anchor="ctr" lIns="0" rIns="0" tIns="0" bIns="0">
            <a:noAutofit/>
          </a:bodyPr>
          <a:lstStyle/>
          <a:p>
            <a:pPr algn="l">
              <a:lnSpc>
                <a:spcPts val="1550"/>
              </a:lnSpc>
              <a:spcBef>
                <a:spcPts val="0"/>
              </a:spcBef>
              <a:spcAft>
                <a:spcPts val="0"/>
              </a:spcAft>
            </a:pPr>
            <a:r>
              <a:rPr sz="1000" b="1">
                <a:solidFill>
                  <a:srgbClr val="7A7C7E"/>
                </a:solidFill>
                <a:latin typeface="Arial"/>
                <a:ea typeface="Microsoft YaHei"/>
              </a:rPr>
              <a:t>APP-</a:t>
            </a:r>
            <a:r>
              <a:rPr sz="1000" b="1">
                <a:solidFill>
                  <a:srgbClr val="878589"/>
                </a:solidFill>
                <a:latin typeface="Arial"/>
                <a:ea typeface="Microsoft YaHei"/>
              </a:rPr>
              <a:t>based</a:t>
            </a:r>
            <a:r>
              <a:rPr sz="1000" b="1">
                <a:solidFill>
                  <a:srgbClr val="757679"/>
                </a:solidFill>
                <a:latin typeface="Arial"/>
                <a:ea typeface="Microsoft YaHei"/>
              </a:rPr>
              <a:t> multi</a:t>
            </a:r>
          </a:p>
          <a:p>
            <a:pPr algn="l">
              <a:lnSpc>
                <a:spcPts val="1550"/>
              </a:lnSpc>
              <a:spcBef>
                <a:spcPts val="0"/>
              </a:spcBef>
              <a:spcAft>
                <a:spcPts val="0"/>
              </a:spcAft>
            </a:pPr>
            <a:r>
              <a:rPr sz="1000" b="1">
                <a:solidFill>
                  <a:srgbClr val="828284"/>
                </a:solidFill>
                <a:latin typeface="Arial"/>
                <a:ea typeface="Microsoft YaHei"/>
              </a:rPr>
              <a:t>camera</a:t>
            </a:r>
            <a:r>
              <a:rPr sz="1000" b="1">
                <a:solidFill>
                  <a:srgbClr val="555659"/>
                </a:solidFill>
                <a:latin typeface="Arial"/>
                <a:ea typeface="Microsoft YaHei"/>
              </a:rPr>
              <a:t> </a:t>
            </a:r>
            <a:r>
              <a:rPr sz="1000" b="1">
                <a:solidFill>
                  <a:srgbClr val="848688"/>
                </a:solidFill>
                <a:latin typeface="Arial"/>
                <a:ea typeface="Microsoft YaHei"/>
              </a:rPr>
              <a:t>fusion</a:t>
            </a:r>
          </a:p>
        </p:txBody>
      </p:sp>
      <p:sp>
        <p:nvSpPr>
          <p:cNvPr id="37" name="TextBox 36"/>
          <p:cNvSpPr txBox="1"/>
          <p:nvPr/>
        </p:nvSpPr>
        <p:spPr>
          <a:xfrm>
            <a:off x="1727200" y="5810250"/>
            <a:ext cx="1225550" cy="457200"/>
          </a:xfrm>
          <a:prstGeom prst="rect">
            <a:avLst/>
          </a:prstGeom>
          <a:noFill/>
        </p:spPr>
        <p:txBody>
          <a:bodyPr wrap="none" anchor="ctr" lIns="0" rIns="0" tIns="0" bIns="0">
            <a:noAutofit/>
          </a:bodyPr>
          <a:lstStyle/>
          <a:p>
            <a:pPr algn="l">
              <a:lnSpc>
                <a:spcPts val="1350"/>
              </a:lnSpc>
              <a:spcBef>
                <a:spcPts val="0"/>
              </a:spcBef>
              <a:spcAft>
                <a:spcPts val="0"/>
              </a:spcAft>
            </a:pPr>
            <a:r>
              <a:rPr sz="850" b="0">
                <a:solidFill>
                  <a:srgbClr val="7C8188"/>
                </a:solidFill>
                <a:latin typeface="Arial"/>
                <a:ea typeface="Microsoft YaHei"/>
              </a:rPr>
              <a:t>ISS</a:t>
            </a:r>
            <a:r>
              <a:rPr sz="850" b="0">
                <a:solidFill>
                  <a:srgbClr val="838589"/>
                </a:solidFill>
                <a:latin typeface="Arial"/>
                <a:ea typeface="Microsoft YaHei"/>
              </a:rPr>
              <a:t> companion system</a:t>
            </a:r>
          </a:p>
          <a:p>
            <a:pPr algn="l">
              <a:lnSpc>
                <a:spcPts val="1350"/>
              </a:lnSpc>
              <a:spcBef>
                <a:spcPts val="0"/>
              </a:spcBef>
              <a:spcAft>
                <a:spcPts val="0"/>
              </a:spcAft>
            </a:pPr>
            <a:r>
              <a:rPr sz="850" b="0">
                <a:solidFill>
                  <a:srgbClr val="6F6F7C"/>
                </a:solidFill>
                <a:latin typeface="Arial"/>
                <a:ea typeface="Microsoft YaHei"/>
              </a:rPr>
              <a:t>using</a:t>
            </a:r>
            <a:r>
              <a:rPr sz="850" b="0">
                <a:solidFill>
                  <a:srgbClr val="7E8090"/>
                </a:solidFill>
                <a:latin typeface="Arial"/>
                <a:ea typeface="Microsoft YaHei"/>
              </a:rPr>
              <a:t> </a:t>
            </a:r>
            <a:r>
              <a:rPr sz="850" b="0">
                <a:solidFill>
                  <a:srgbClr val="7C7E8C"/>
                </a:solidFill>
                <a:latin typeface="Arial"/>
                <a:ea typeface="Microsoft YaHei"/>
              </a:rPr>
              <a:t>patented</a:t>
            </a:r>
            <a:r>
              <a:rPr sz="850" b="0">
                <a:solidFill>
                  <a:srgbClr val="262538"/>
                </a:solidFill>
                <a:latin typeface="Arial"/>
                <a:ea typeface="Microsoft YaHei"/>
              </a:rPr>
              <a:t> </a:t>
            </a:r>
            <a:r>
              <a:rPr sz="850" b="0">
                <a:solidFill>
                  <a:srgbClr val="848592"/>
                </a:solidFill>
                <a:latin typeface="Arial"/>
                <a:ea typeface="Microsoft YaHei"/>
              </a:rPr>
              <a:t>wireless</a:t>
            </a:r>
          </a:p>
          <a:p>
            <a:pPr algn="l">
              <a:lnSpc>
                <a:spcPts val="1350"/>
              </a:lnSpc>
              <a:spcBef>
                <a:spcPts val="0"/>
              </a:spcBef>
              <a:spcAft>
                <a:spcPts val="0"/>
              </a:spcAft>
            </a:pPr>
            <a:r>
              <a:rPr sz="850" b="0">
                <a:solidFill>
                  <a:srgbClr val="868796"/>
                </a:solidFill>
                <a:latin typeface="Arial"/>
                <a:ea typeface="Microsoft YaHei"/>
              </a:rPr>
              <a:t>vector positioning for</a:t>
            </a:r>
          </a:p>
        </p:txBody>
      </p:sp>
      <p:sp>
        <p:nvSpPr>
          <p:cNvPr id="38" name="TextBox 37"/>
          <p:cNvSpPr txBox="1"/>
          <p:nvPr/>
        </p:nvSpPr>
        <p:spPr>
          <a:xfrm>
            <a:off x="311150" y="5816600"/>
            <a:ext cx="1092200" cy="457200"/>
          </a:xfrm>
          <a:prstGeom prst="rect">
            <a:avLst/>
          </a:prstGeom>
          <a:noFill/>
        </p:spPr>
        <p:txBody>
          <a:bodyPr wrap="none" anchor="ctr" lIns="0" rIns="0" tIns="0" bIns="0">
            <a:noAutofit/>
          </a:bodyPr>
          <a:lstStyle/>
          <a:p>
            <a:pPr algn="l">
              <a:lnSpc>
                <a:spcPts val="1450"/>
              </a:lnSpc>
              <a:spcBef>
                <a:spcPts val="0"/>
              </a:spcBef>
              <a:spcAft>
                <a:spcPts val="0"/>
              </a:spcAft>
            </a:pPr>
            <a:r>
              <a:rPr sz="900" b="0">
                <a:solidFill>
                  <a:srgbClr val="818285"/>
                </a:solidFill>
                <a:latin typeface="Arial"/>
                <a:ea typeface="Microsoft YaHei"/>
              </a:rPr>
              <a:t>Total</a:t>
            </a:r>
            <a:r>
              <a:rPr sz="900" b="0">
                <a:solidFill>
                  <a:srgbClr val="7D7E7F"/>
                </a:solidFill>
                <a:latin typeface="Arial"/>
                <a:ea typeface="Microsoft YaHei"/>
              </a:rPr>
              <a:t> body weight of</a:t>
            </a:r>
          </a:p>
          <a:p>
            <a:pPr algn="l">
              <a:lnSpc>
                <a:spcPts val="1450"/>
              </a:lnSpc>
              <a:spcBef>
                <a:spcPts val="0"/>
              </a:spcBef>
              <a:spcAft>
                <a:spcPts val="0"/>
              </a:spcAft>
            </a:pPr>
            <a:r>
              <a:rPr sz="900" b="0">
                <a:solidFill>
                  <a:srgbClr val="818284"/>
                </a:solidFill>
                <a:latin typeface="Arial"/>
                <a:ea typeface="Microsoft YaHei"/>
              </a:rPr>
              <a:t>only 12kg, making</a:t>
            </a:r>
          </a:p>
          <a:p>
            <a:pPr algn="l">
              <a:lnSpc>
                <a:spcPts val="1450"/>
              </a:lnSpc>
              <a:spcBef>
                <a:spcPts val="0"/>
              </a:spcBef>
              <a:spcAft>
                <a:spcPts val="0"/>
              </a:spcAft>
            </a:pPr>
            <a:r>
              <a:rPr sz="900" b="0">
                <a:solidFill>
                  <a:srgbClr val="5A576D"/>
                </a:solidFill>
                <a:latin typeface="Arial"/>
                <a:ea typeface="Microsoft YaHei"/>
              </a:rPr>
              <a:t>it </a:t>
            </a:r>
            <a:r>
              <a:rPr sz="900" b="0">
                <a:solidFill>
                  <a:srgbClr val="8E909E"/>
                </a:solidFill>
                <a:latin typeface="Arial"/>
                <a:ea typeface="Microsoft YaHei"/>
              </a:rPr>
              <a:t>easy </a:t>
            </a:r>
            <a:r>
              <a:rPr sz="900" b="0">
                <a:solidFill>
                  <a:srgbClr val="7B7F8D"/>
                </a:solidFill>
                <a:latin typeface="Arial"/>
                <a:ea typeface="Microsoft YaHei"/>
              </a:rPr>
              <a:t>to</a:t>
            </a:r>
            <a:r>
              <a:rPr sz="900" b="0">
                <a:solidFill>
                  <a:srgbClr val="5A5A69"/>
                </a:solidFill>
                <a:latin typeface="Arial"/>
                <a:ea typeface="Microsoft YaHei"/>
              </a:rPr>
              <a:t> </a:t>
            </a:r>
            <a:r>
              <a:rPr sz="900" b="0">
                <a:solidFill>
                  <a:srgbClr val="84878E"/>
                </a:solidFill>
                <a:latin typeface="Arial"/>
                <a:ea typeface="Microsoft YaHei"/>
              </a:rPr>
              <a:t>carry</a:t>
            </a:r>
          </a:p>
        </p:txBody>
      </p:sp>
      <p:sp>
        <p:nvSpPr>
          <p:cNvPr id="39" name="TextBox 38"/>
          <p:cNvSpPr txBox="1"/>
          <p:nvPr/>
        </p:nvSpPr>
        <p:spPr>
          <a:xfrm>
            <a:off x="3594100" y="5943600"/>
            <a:ext cx="946150" cy="241300"/>
          </a:xfrm>
          <a:prstGeom prst="rect">
            <a:avLst/>
          </a:prstGeom>
          <a:noFill/>
        </p:spPr>
        <p:txBody>
          <a:bodyPr wrap="none" anchor="ctr" lIns="0" rIns="0" tIns="0" bIns="0">
            <a:noAutofit/>
          </a:bodyPr>
          <a:lstStyle/>
          <a:p>
            <a:pPr algn="l">
              <a:lnSpc>
                <a:spcPts val="1100"/>
              </a:lnSpc>
              <a:spcBef>
                <a:spcPts val="0"/>
              </a:spcBef>
              <a:spcAft>
                <a:spcPts val="0"/>
              </a:spcAft>
            </a:pPr>
            <a:r>
              <a:rPr sz="850" b="1">
                <a:solidFill>
                  <a:srgbClr val="6B6E80"/>
                </a:solidFill>
                <a:latin typeface="Arial"/>
                <a:ea typeface="Microsoft YaHei"/>
              </a:rPr>
              <a:t>binocular</a:t>
            </a:r>
            <a:r>
              <a:rPr sz="850" b="1">
                <a:solidFill>
                  <a:srgbClr val="8A8B9F"/>
                </a:solidFill>
                <a:latin typeface="Arial"/>
                <a:ea typeface="Microsoft YaHei"/>
              </a:rPr>
              <a:t> cameras</a:t>
            </a:r>
          </a:p>
          <a:p>
            <a:pPr algn="l">
              <a:lnSpc>
                <a:spcPts val="1100"/>
              </a:lnSpc>
              <a:spcBef>
                <a:spcPts val="0"/>
              </a:spcBef>
              <a:spcAft>
                <a:spcPts val="0"/>
              </a:spcAft>
            </a:pPr>
            <a:r>
              <a:rPr sz="850" b="1">
                <a:solidFill>
                  <a:srgbClr val="707083"/>
                </a:solidFill>
                <a:latin typeface="Arial"/>
                <a:ea typeface="Microsoft YaHei"/>
              </a:rPr>
              <a:t>and</a:t>
            </a:r>
            <a:r>
              <a:rPr sz="850" b="1">
                <a:solidFill>
                  <a:srgbClr val="79788B"/>
                </a:solidFill>
                <a:latin typeface="Arial"/>
                <a:ea typeface="Microsoft YaHei"/>
              </a:rPr>
              <a:t> </a:t>
            </a:r>
            <a:r>
              <a:rPr sz="850" b="1">
                <a:solidFill>
                  <a:srgbClr val="76788A"/>
                </a:solidFill>
                <a:latin typeface="Arial"/>
                <a:ea typeface="Microsoft YaHei"/>
              </a:rPr>
              <a:t>ultrasound</a:t>
            </a:r>
            <a:r>
              <a:rPr sz="850" b="1">
                <a:solidFill>
                  <a:srgbClr val="A2A3AE"/>
                </a:solidFill>
                <a:latin typeface="Arial"/>
                <a:ea typeface="Microsoft YaHei"/>
              </a:rPr>
              <a:t> </a:t>
            </a:r>
            <a:r>
              <a:rPr sz="850" b="1">
                <a:solidFill>
                  <a:srgbClr val="9696AB"/>
                </a:solidFill>
                <a:latin typeface="Arial"/>
                <a:ea typeface="Microsoft YaHei"/>
              </a:rPr>
              <a:t>for</a:t>
            </a:r>
          </a:p>
        </p:txBody>
      </p:sp>
      <p:sp>
        <p:nvSpPr>
          <p:cNvPr id="40" name="TextBox 39"/>
          <p:cNvSpPr txBox="1"/>
          <p:nvPr/>
        </p:nvSpPr>
        <p:spPr>
          <a:xfrm>
            <a:off x="4946650" y="6108700"/>
            <a:ext cx="965200" cy="292100"/>
          </a:xfrm>
          <a:prstGeom prst="rect">
            <a:avLst/>
          </a:prstGeom>
          <a:noFill/>
        </p:spPr>
        <p:txBody>
          <a:bodyPr wrap="none" anchor="ctr" lIns="0" rIns="0" tIns="0" bIns="0">
            <a:noAutofit/>
          </a:bodyPr>
          <a:lstStyle/>
          <a:p>
            <a:pPr algn="l">
              <a:lnSpc>
                <a:spcPts val="1150"/>
              </a:lnSpc>
              <a:spcBef>
                <a:spcPts val="0"/>
              </a:spcBef>
              <a:spcAft>
                <a:spcPts val="0"/>
              </a:spcAft>
            </a:pPr>
            <a:r>
              <a:rPr sz="800" b="0">
                <a:solidFill>
                  <a:srgbClr val="828385"/>
                </a:solidFill>
                <a:latin typeface="Arial"/>
                <a:ea typeface="Microsoft YaHei"/>
              </a:rPr>
              <a:t>enabling remote</a:t>
            </a:r>
          </a:p>
          <a:p>
            <a:pPr algn="l">
              <a:lnSpc>
                <a:spcPts val="1150"/>
              </a:lnSpc>
              <a:spcBef>
                <a:spcPts val="0"/>
              </a:spcBef>
              <a:spcAft>
                <a:spcPts val="0"/>
              </a:spcAft>
            </a:pPr>
            <a:r>
              <a:rPr sz="800" b="0">
                <a:solidFill>
                  <a:srgbClr val="555558"/>
                </a:solidFill>
                <a:latin typeface="Arial"/>
                <a:ea typeface="Microsoft YaHei"/>
              </a:rPr>
              <a:t>'</a:t>
            </a:r>
            <a:r>
              <a:rPr sz="800" b="0">
                <a:solidFill>
                  <a:srgbClr val="959797"/>
                </a:solidFill>
                <a:latin typeface="Arial"/>
                <a:ea typeface="Microsoft YaHei"/>
              </a:rPr>
              <a:t>God</a:t>
            </a:r>
            <a:r>
              <a:rPr sz="800" b="0">
                <a:solidFill>
                  <a:srgbClr val="888789"/>
                </a:solidFill>
                <a:latin typeface="Arial"/>
                <a:ea typeface="Microsoft YaHei"/>
              </a:rPr>
              <a:t>'s perspective'</a:t>
            </a:r>
          </a:p>
        </p:txBody>
      </p:sp>
      <p:sp>
        <p:nvSpPr>
          <p:cNvPr id="41" name="TextBox 40"/>
          <p:cNvSpPr txBox="1"/>
          <p:nvPr/>
        </p:nvSpPr>
        <p:spPr>
          <a:xfrm>
            <a:off x="3594100" y="6248400"/>
            <a:ext cx="927100" cy="254000"/>
          </a:xfrm>
          <a:prstGeom prst="rect">
            <a:avLst/>
          </a:prstGeom>
          <a:noFill/>
        </p:spPr>
        <p:txBody>
          <a:bodyPr wrap="none" anchor="ctr" lIns="0" rIns="0" tIns="0" bIns="0">
            <a:noAutofit/>
          </a:bodyPr>
          <a:lstStyle/>
          <a:p>
            <a:pPr algn="l">
              <a:lnSpc>
                <a:spcPts val="1150"/>
              </a:lnSpc>
              <a:spcBef>
                <a:spcPts val="0"/>
              </a:spcBef>
              <a:spcAft>
                <a:spcPts val="0"/>
              </a:spcAft>
            </a:pPr>
            <a:r>
              <a:rPr sz="950" b="1">
                <a:solidFill>
                  <a:srgbClr val="787D8C"/>
                </a:solidFill>
                <a:latin typeface="Arial"/>
                <a:ea typeface="Microsoft YaHei"/>
              </a:rPr>
              <a:t>autonomous route</a:t>
            </a:r>
          </a:p>
          <a:p>
            <a:pPr algn="l">
              <a:lnSpc>
                <a:spcPts val="1150"/>
              </a:lnSpc>
              <a:spcBef>
                <a:spcPts val="0"/>
              </a:spcBef>
              <a:spcAft>
                <a:spcPts val="0"/>
              </a:spcAft>
            </a:pPr>
            <a:r>
              <a:rPr sz="950" b="1">
                <a:solidFill>
                  <a:srgbClr val="9396A2"/>
                </a:solidFill>
                <a:latin typeface="Arial"/>
                <a:ea typeface="Microsoft YaHei"/>
              </a:rPr>
              <a:t>selection</a:t>
            </a:r>
          </a:p>
        </p:txBody>
      </p:sp>
      <p:sp>
        <p:nvSpPr>
          <p:cNvPr id="42" name="TextBox 41"/>
          <p:cNvSpPr txBox="1"/>
          <p:nvPr/>
        </p:nvSpPr>
        <p:spPr>
          <a:xfrm>
            <a:off x="1727200" y="6318250"/>
            <a:ext cx="654050" cy="88900"/>
          </a:xfrm>
          <a:prstGeom prst="rect">
            <a:avLst/>
          </a:prstGeom>
          <a:noFill/>
        </p:spPr>
        <p:txBody>
          <a:bodyPr wrap="none" anchor="ctr" lIns="0" rIns="0" tIns="0" bIns="0">
            <a:noAutofit/>
          </a:bodyPr>
          <a:lstStyle/>
          <a:p>
            <a:pPr algn="l"/>
            <a:r>
              <a:rPr sz="950" b="1">
                <a:solidFill>
                  <a:srgbClr val="7E808E"/>
                </a:solidFill>
                <a:latin typeface="Arial"/>
                <a:ea typeface="Microsoft YaHei"/>
              </a:rPr>
              <a:t>autonomous</a:t>
            </a:r>
          </a:p>
        </p:txBody>
      </p:sp>
      <p:sp>
        <p:nvSpPr>
          <p:cNvPr id="43" name="TextBox 42"/>
          <p:cNvSpPr txBox="1"/>
          <p:nvPr/>
        </p:nvSpPr>
        <p:spPr>
          <a:xfrm>
            <a:off x="6470650" y="6324600"/>
            <a:ext cx="4222750" cy="330200"/>
          </a:xfrm>
          <a:prstGeom prst="rect">
            <a:avLst/>
          </a:prstGeom>
          <a:noFill/>
        </p:spPr>
        <p:txBody>
          <a:bodyPr wrap="none" anchor="ctr" lIns="0" rIns="0" tIns="0" bIns="0">
            <a:noAutofit/>
          </a:bodyPr>
          <a:lstStyle/>
          <a:p>
            <a:pPr algn="l">
              <a:lnSpc>
                <a:spcPts val="1300"/>
              </a:lnSpc>
              <a:spcBef>
                <a:spcPts val="0"/>
              </a:spcBef>
              <a:spcAft>
                <a:spcPts val="0"/>
              </a:spcAft>
            </a:pPr>
            <a:r>
              <a:rPr sz="1000" b="0">
                <a:solidFill>
                  <a:srgbClr val="868898"/>
                </a:solidFill>
                <a:latin typeface="Arial"/>
                <a:ea typeface="Microsoft YaHei"/>
              </a:rPr>
              <a:t>Fig. shows the robot part</a:t>
            </a:r>
            <a:r>
              <a:rPr sz="1000" b="0">
                <a:solidFill>
                  <a:srgbClr val="B0B1BB"/>
                </a:solidFill>
                <a:latin typeface="Arial"/>
                <a:ea typeface="Microsoft YaHei"/>
              </a:rPr>
              <a:t> </a:t>
            </a:r>
            <a:r>
              <a:rPr sz="1000" b="0">
                <a:solidFill>
                  <a:srgbClr val="898999"/>
                </a:solidFill>
                <a:latin typeface="Arial"/>
                <a:ea typeface="Microsoft YaHei"/>
              </a:rPr>
              <a:t>names and integration/underlying processor</a:t>
            </a:r>
          </a:p>
          <a:p>
            <a:pPr algn="l">
              <a:lnSpc>
                <a:spcPts val="1300"/>
              </a:lnSpc>
              <a:spcBef>
                <a:spcPts val="0"/>
              </a:spcBef>
              <a:spcAft>
                <a:spcPts val="0"/>
              </a:spcAft>
            </a:pPr>
            <a:r>
              <a:rPr sz="1000" b="0">
                <a:solidFill>
                  <a:srgbClr val="9192A1"/>
                </a:solidFill>
                <a:latin typeface="Arial"/>
                <a:ea typeface="Microsoft YaHei"/>
              </a:rPr>
              <a:t>monitoring interfaces of the GO1 robot</a:t>
            </a:r>
          </a:p>
        </p:txBody>
      </p:sp>
      <p:sp>
        <p:nvSpPr>
          <p:cNvPr id="44" name="TextBox 43"/>
          <p:cNvSpPr txBox="1"/>
          <p:nvPr/>
        </p:nvSpPr>
        <p:spPr>
          <a:xfrm>
            <a:off x="4946650" y="6445250"/>
            <a:ext cx="508000" cy="95250"/>
          </a:xfrm>
          <a:prstGeom prst="rect">
            <a:avLst/>
          </a:prstGeom>
          <a:noFill/>
        </p:spPr>
        <p:txBody>
          <a:bodyPr wrap="none" anchor="ctr" lIns="0" rIns="0" tIns="0" bIns="0">
            <a:noAutofit/>
          </a:bodyPr>
          <a:lstStyle/>
          <a:p>
            <a:pPr algn="l"/>
            <a:r>
              <a:rPr sz="850" b="1">
                <a:solidFill>
                  <a:srgbClr val="7C8081"/>
                </a:solidFill>
                <a:latin typeface="Arial"/>
                <a:ea typeface="Microsoft YaHei"/>
              </a:rPr>
              <a:t>operation</a:t>
            </a:r>
          </a:p>
        </p:txBody>
      </p:sp>
      <p:sp>
        <p:nvSpPr>
          <p:cNvPr id="45" name="TextBox 44"/>
          <p:cNvSpPr txBox="1"/>
          <p:nvPr/>
        </p:nvSpPr>
        <p:spPr>
          <a:xfrm>
            <a:off x="1727200" y="6457950"/>
            <a:ext cx="1276350" cy="127000"/>
          </a:xfrm>
          <a:prstGeom prst="rect">
            <a:avLst/>
          </a:prstGeom>
          <a:noFill/>
        </p:spPr>
        <p:txBody>
          <a:bodyPr wrap="none" anchor="ctr" lIns="0" rIns="0" tIns="0" bIns="0">
            <a:noAutofit/>
          </a:bodyPr>
          <a:lstStyle/>
          <a:p>
            <a:pPr algn="l"/>
            <a:r>
              <a:rPr sz="900" b="0">
                <a:solidFill>
                  <a:srgbClr val="787B82"/>
                </a:solidFill>
                <a:latin typeface="Arial"/>
                <a:ea typeface="Microsoft YaHei"/>
              </a:rPr>
              <a:t>accompanying/following</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4.png"/>
          <p:cNvPicPr>
            <a:picLocks noChangeAspect="1"/>
          </p:cNvPicPr>
          <p:nvPr/>
        </p:nvPicPr>
        <p:blipFill>
          <a:blip r:embed="rId2"/>
          <a:stretch>
            <a:fillRect/>
          </a:stretch>
        </p:blipFill>
        <p:spPr>
          <a:xfrm>
            <a:off x="0" y="0"/>
            <a:ext cx="12192000" cy="6858000"/>
          </a:xfrm>
          <a:prstGeom prst="rect">
            <a:avLst/>
          </a:prstGeom>
        </p:spPr>
      </p:pic>
      <p:pic>
        <p:nvPicPr>
          <p:cNvPr id="3" name="Picture 2" descr="el_4_0.png"/>
          <p:cNvPicPr>
            <a:picLocks noChangeAspect="1"/>
          </p:cNvPicPr>
          <p:nvPr/>
        </p:nvPicPr>
        <p:blipFill>
          <a:blip r:embed="rId3"/>
          <a:stretch>
            <a:fillRect/>
          </a:stretch>
        </p:blipFill>
        <p:spPr>
          <a:xfrm>
            <a:off x="234950" y="184150"/>
            <a:ext cx="11830050" cy="5943600"/>
          </a:xfrm>
          <a:prstGeom prst="rect">
            <a:avLst/>
          </a:prstGeom>
        </p:spPr>
      </p:pic>
      <p:sp>
        <p:nvSpPr>
          <p:cNvPr id="4" name="TextBox 3"/>
          <p:cNvSpPr txBox="1"/>
          <p:nvPr/>
        </p:nvSpPr>
        <p:spPr>
          <a:xfrm>
            <a:off x="5524500" y="1625600"/>
            <a:ext cx="3854450" cy="190500"/>
          </a:xfrm>
          <a:prstGeom prst="rect">
            <a:avLst/>
          </a:prstGeom>
          <a:noFill/>
        </p:spPr>
        <p:txBody>
          <a:bodyPr wrap="none" anchor="ctr" lIns="0" rIns="0" tIns="0" bIns="0">
            <a:noAutofit/>
          </a:bodyPr>
          <a:lstStyle/>
          <a:p>
            <a:pPr algn="l"/>
            <a:r>
              <a:rPr sz="1050" b="0">
                <a:solidFill>
                  <a:srgbClr val="747375"/>
                </a:solidFill>
                <a:latin typeface="Arial"/>
                <a:ea typeface="Microsoft YaHei"/>
              </a:rPr>
              <a:t>External</a:t>
            </a:r>
            <a:r>
              <a:rPr sz="1050" b="0">
                <a:solidFill>
                  <a:srgbClr val="7D7E7E"/>
                </a:solidFill>
                <a:latin typeface="Arial"/>
                <a:ea typeface="Microsoft YaHei"/>
              </a:rPr>
              <a:t> power source</a:t>
            </a:r>
            <a:r>
              <a:rPr sz="1050" b="0">
                <a:solidFill>
                  <a:srgbClr val="8B8B8C"/>
                </a:solidFill>
                <a:latin typeface="Arial"/>
                <a:ea typeface="Microsoft YaHei"/>
              </a:rPr>
              <a:t>, </a:t>
            </a:r>
            <a:r>
              <a:rPr sz="1050" b="0">
                <a:solidFill>
                  <a:srgbClr val="7F8181"/>
                </a:solidFill>
                <a:latin typeface="Arial"/>
                <a:ea typeface="Microsoft YaHei"/>
              </a:rPr>
              <a:t>External</a:t>
            </a:r>
            <a:r>
              <a:rPr sz="1050" b="0">
                <a:solidFill>
                  <a:srgbClr val="393938"/>
                </a:solidFill>
                <a:latin typeface="Arial"/>
                <a:ea typeface="Microsoft YaHei"/>
              </a:rPr>
              <a:t> </a:t>
            </a:r>
            <a:r>
              <a:rPr sz="1050" b="0">
                <a:solidFill>
                  <a:srgbClr val="7B7B7D"/>
                </a:solidFill>
                <a:latin typeface="Arial"/>
                <a:ea typeface="Microsoft YaHei"/>
              </a:rPr>
              <a:t>power</a:t>
            </a:r>
            <a:r>
              <a:rPr sz="1050" b="0">
                <a:solidFill>
                  <a:srgbClr val="9C9D9C"/>
                </a:solidFill>
                <a:latin typeface="Arial"/>
                <a:ea typeface="Microsoft YaHei"/>
              </a:rPr>
              <a:t> </a:t>
            </a:r>
            <a:r>
              <a:rPr sz="1050" b="0">
                <a:solidFill>
                  <a:srgbClr val="7A7A7B"/>
                </a:solidFill>
                <a:latin typeface="Arial"/>
                <a:ea typeface="Microsoft YaHei"/>
              </a:rPr>
              <a:t>supply (</a:t>
            </a:r>
            <a:r>
              <a:rPr sz="1050" b="0">
                <a:solidFill>
                  <a:srgbClr val="989698"/>
                </a:solidFill>
                <a:latin typeface="Arial"/>
                <a:ea typeface="Microsoft YaHei"/>
              </a:rPr>
              <a:t>5V、</a:t>
            </a:r>
            <a:r>
              <a:rPr sz="1050" b="0">
                <a:solidFill>
                  <a:srgbClr val="7A797B"/>
                </a:solidFill>
                <a:latin typeface="Arial"/>
                <a:ea typeface="Microsoft YaHei"/>
              </a:rPr>
              <a:t>12V、</a:t>
            </a:r>
            <a:r>
              <a:rPr sz="1050" b="0">
                <a:solidFill>
                  <a:srgbClr val="818183"/>
                </a:solidFill>
                <a:latin typeface="Arial"/>
                <a:ea typeface="Microsoft YaHei"/>
              </a:rPr>
              <a:t>19V)</a:t>
            </a:r>
          </a:p>
        </p:txBody>
      </p:sp>
      <p:sp>
        <p:nvSpPr>
          <p:cNvPr id="5" name="TextBox 4"/>
          <p:cNvSpPr txBox="1"/>
          <p:nvPr/>
        </p:nvSpPr>
        <p:spPr>
          <a:xfrm>
            <a:off x="850900" y="1733550"/>
            <a:ext cx="2152650" cy="171450"/>
          </a:xfrm>
          <a:prstGeom prst="rect">
            <a:avLst/>
          </a:prstGeom>
          <a:noFill/>
        </p:spPr>
        <p:txBody>
          <a:bodyPr wrap="none" anchor="ctr" lIns="0" rIns="0" tIns="0" bIns="0">
            <a:noAutofit/>
          </a:bodyPr>
          <a:lstStyle/>
          <a:p>
            <a:pPr algn="l"/>
            <a:r>
              <a:rPr sz="1550" b="1">
                <a:solidFill>
                  <a:srgbClr val="1C1C1D"/>
                </a:solidFill>
                <a:latin typeface="Times New Roman"/>
                <a:ea typeface="SimSun"/>
              </a:rPr>
              <a:t>Hardware</a:t>
            </a:r>
            <a:r>
              <a:rPr sz="1550" b="1">
                <a:solidFill>
                  <a:srgbClr val="222322"/>
                </a:solidFill>
                <a:latin typeface="Times New Roman"/>
                <a:ea typeface="SimSun"/>
              </a:rPr>
              <a:t> Architecture:</a:t>
            </a:r>
          </a:p>
        </p:txBody>
      </p:sp>
      <p:sp>
        <p:nvSpPr>
          <p:cNvPr id="6" name="TextBox 5"/>
          <p:cNvSpPr txBox="1"/>
          <p:nvPr/>
        </p:nvSpPr>
        <p:spPr>
          <a:xfrm>
            <a:off x="857250" y="2025650"/>
            <a:ext cx="3429000" cy="146050"/>
          </a:xfrm>
          <a:prstGeom prst="rect">
            <a:avLst/>
          </a:prstGeom>
          <a:noFill/>
        </p:spPr>
        <p:txBody>
          <a:bodyPr wrap="none" anchor="ctr" lIns="0" rIns="0" tIns="0" bIns="0">
            <a:noAutofit/>
          </a:bodyPr>
          <a:lstStyle/>
          <a:p>
            <a:pPr algn="l"/>
            <a:r>
              <a:rPr sz="1200" b="0">
                <a:solidFill>
                  <a:srgbClr val="6D6F72"/>
                </a:solidFill>
                <a:latin typeface="Arial"/>
                <a:ea typeface="Microsoft YaHei"/>
              </a:rPr>
              <a:t>GO1 uses a new hardware architecture and </a:t>
            </a:r>
            <a:r>
              <a:rPr sz="1200" b="0">
                <a:solidFill>
                  <a:srgbClr val="6A6C73"/>
                </a:solidFill>
                <a:latin typeface="Arial"/>
                <a:ea typeface="Microsoft YaHei"/>
              </a:rPr>
              <a:t>control</a:t>
            </a:r>
          </a:p>
        </p:txBody>
      </p:sp>
      <p:sp>
        <p:nvSpPr>
          <p:cNvPr id="7" name="TextBox 6"/>
          <p:cNvSpPr txBox="1"/>
          <p:nvPr/>
        </p:nvSpPr>
        <p:spPr>
          <a:xfrm>
            <a:off x="11029950" y="2209800"/>
            <a:ext cx="711200" cy="400050"/>
          </a:xfrm>
          <a:prstGeom prst="rect">
            <a:avLst/>
          </a:prstGeom>
          <a:noFill/>
        </p:spPr>
        <p:txBody>
          <a:bodyPr wrap="none" anchor="ctr" lIns="0" rIns="0" tIns="0" bIns="0">
            <a:noAutofit/>
          </a:bodyPr>
          <a:lstStyle/>
          <a:p>
            <a:pPr algn="l">
              <a:lnSpc>
                <a:spcPts val="1900"/>
              </a:lnSpc>
              <a:spcBef>
                <a:spcPts val="0"/>
              </a:spcBef>
              <a:spcAft>
                <a:spcPts val="0"/>
              </a:spcAft>
            </a:pPr>
            <a:r>
              <a:rPr sz="1400" b="0">
                <a:solidFill>
                  <a:srgbClr val="787A7B"/>
                </a:solidFill>
                <a:latin typeface="Arial"/>
                <a:ea typeface="Microsoft YaHei"/>
              </a:rPr>
              <a:t>sensors</a:t>
            </a:r>
          </a:p>
          <a:p>
            <a:pPr algn="l">
              <a:lnSpc>
                <a:spcPts val="1900"/>
              </a:lnSpc>
              <a:spcBef>
                <a:spcPts val="0"/>
              </a:spcBef>
              <a:spcAft>
                <a:spcPts val="0"/>
              </a:spcAft>
            </a:pPr>
            <a:r>
              <a:rPr sz="1400" b="0">
                <a:solidFill>
                  <a:srgbClr val="686A6E"/>
                </a:solidFill>
                <a:latin typeface="Arial"/>
                <a:ea typeface="Microsoft YaHei"/>
              </a:rPr>
              <a:t>(realsense)</a:t>
            </a:r>
          </a:p>
        </p:txBody>
      </p:sp>
      <p:sp>
        <p:nvSpPr>
          <p:cNvPr id="8" name="TextBox 7"/>
          <p:cNvSpPr txBox="1"/>
          <p:nvPr/>
        </p:nvSpPr>
        <p:spPr>
          <a:xfrm>
            <a:off x="857250" y="2266950"/>
            <a:ext cx="2971800" cy="311150"/>
          </a:xfrm>
          <a:prstGeom prst="rect">
            <a:avLst/>
          </a:prstGeom>
          <a:noFill/>
        </p:spPr>
        <p:txBody>
          <a:bodyPr wrap="none" anchor="ctr" lIns="0" rIns="0" tIns="0" bIns="0">
            <a:noAutofit/>
          </a:bodyPr>
          <a:lstStyle/>
          <a:p>
            <a:pPr algn="l">
              <a:lnSpc>
                <a:spcPts val="1400"/>
              </a:lnSpc>
              <a:spcBef>
                <a:spcPts val="0"/>
              </a:spcBef>
              <a:spcAft>
                <a:spcPts val="0"/>
              </a:spcAft>
            </a:pPr>
            <a:r>
              <a:rPr sz="1150" b="0">
                <a:solidFill>
                  <a:srgbClr val="6F7175"/>
                </a:solidFill>
                <a:latin typeface="Arial"/>
                <a:ea typeface="Microsoft YaHei"/>
              </a:rPr>
              <a:t>system</a:t>
            </a:r>
            <a:r>
              <a:rPr sz="1150" b="0">
                <a:solidFill>
                  <a:srgbClr val="6E6F72"/>
                </a:solidFill>
                <a:latin typeface="Arial"/>
                <a:ea typeface="Microsoft YaHei"/>
              </a:rPr>
              <a:t> integrating processors, sensors, and</a:t>
            </a:r>
          </a:p>
          <a:p>
            <a:pPr algn="l">
              <a:lnSpc>
                <a:spcPts val="1400"/>
              </a:lnSpc>
              <a:spcBef>
                <a:spcPts val="0"/>
              </a:spcBef>
              <a:spcAft>
                <a:spcPts val="0"/>
              </a:spcAft>
            </a:pPr>
            <a:r>
              <a:rPr sz="1150" b="0">
                <a:solidFill>
                  <a:srgbClr val="636261"/>
                </a:solidFill>
                <a:latin typeface="Arial"/>
                <a:ea typeface="Microsoft YaHei"/>
              </a:rPr>
              <a:t>motor</a:t>
            </a:r>
            <a:r>
              <a:rPr sz="1150" b="0">
                <a:solidFill>
                  <a:srgbClr val="646468"/>
                </a:solidFill>
                <a:latin typeface="Arial"/>
                <a:ea typeface="Microsoft YaHei"/>
              </a:rPr>
              <a:t> </a:t>
            </a:r>
            <a:r>
              <a:rPr sz="1150" b="0">
                <a:solidFill>
                  <a:srgbClr val="5F6265"/>
                </a:solidFill>
                <a:latin typeface="Arial"/>
                <a:ea typeface="Microsoft YaHei"/>
              </a:rPr>
              <a:t>controllers</a:t>
            </a:r>
          </a:p>
        </p:txBody>
      </p:sp>
      <p:sp>
        <p:nvSpPr>
          <p:cNvPr id="9" name="TextBox 8"/>
          <p:cNvSpPr txBox="1"/>
          <p:nvPr/>
        </p:nvSpPr>
        <p:spPr>
          <a:xfrm>
            <a:off x="5276850" y="2279650"/>
            <a:ext cx="863600" cy="133350"/>
          </a:xfrm>
          <a:prstGeom prst="rect">
            <a:avLst/>
          </a:prstGeom>
          <a:noFill/>
        </p:spPr>
        <p:txBody>
          <a:bodyPr wrap="none" anchor="ctr" lIns="0" rIns="0" tIns="0" bIns="0">
            <a:noAutofit/>
          </a:bodyPr>
          <a:lstStyle/>
          <a:p>
            <a:pPr algn="l"/>
            <a:r>
              <a:rPr sz="1050" b="0">
                <a:solidFill>
                  <a:srgbClr val="6E7075"/>
                </a:solidFill>
                <a:latin typeface="Arial"/>
                <a:ea typeface="Microsoft YaHei"/>
              </a:rPr>
              <a:t>Smart battery</a:t>
            </a:r>
          </a:p>
        </p:txBody>
      </p:sp>
      <p:sp>
        <p:nvSpPr>
          <p:cNvPr id="10" name="TextBox 9"/>
          <p:cNvSpPr txBox="1"/>
          <p:nvPr/>
        </p:nvSpPr>
        <p:spPr>
          <a:xfrm>
            <a:off x="6813550" y="2279650"/>
            <a:ext cx="1276350" cy="139700"/>
          </a:xfrm>
          <a:prstGeom prst="rect">
            <a:avLst/>
          </a:prstGeom>
          <a:noFill/>
        </p:spPr>
        <p:txBody>
          <a:bodyPr wrap="none" anchor="ctr" lIns="0" rIns="0" tIns="0" bIns="0">
            <a:noAutofit/>
          </a:bodyPr>
          <a:lstStyle/>
          <a:p>
            <a:pPr algn="l"/>
            <a:r>
              <a:rPr sz="1200" b="0">
                <a:solidFill>
                  <a:srgbClr val="7D7E82"/>
                </a:solidFill>
                <a:latin typeface="Arial"/>
                <a:ea typeface="Microsoft YaHei"/>
              </a:rPr>
              <a:t>Power</a:t>
            </a:r>
            <a:r>
              <a:rPr sz="1200" b="0">
                <a:solidFill>
                  <a:srgbClr val="BDBFBF"/>
                </a:solidFill>
                <a:latin typeface="Arial"/>
                <a:ea typeface="Microsoft YaHei"/>
              </a:rPr>
              <a:t> </a:t>
            </a:r>
            <a:r>
              <a:rPr sz="1200" b="0">
                <a:solidFill>
                  <a:srgbClr val="7B7D7F"/>
                </a:solidFill>
                <a:latin typeface="Arial"/>
                <a:ea typeface="Microsoft YaHei"/>
              </a:rPr>
              <a:t>management</a:t>
            </a:r>
          </a:p>
        </p:txBody>
      </p:sp>
      <p:sp>
        <p:nvSpPr>
          <p:cNvPr id="11" name="TextBox 10"/>
          <p:cNvSpPr txBox="1"/>
          <p:nvPr/>
        </p:nvSpPr>
        <p:spPr>
          <a:xfrm>
            <a:off x="8909050" y="2298700"/>
            <a:ext cx="1117600" cy="190500"/>
          </a:xfrm>
          <a:prstGeom prst="rect">
            <a:avLst/>
          </a:prstGeom>
          <a:noFill/>
        </p:spPr>
        <p:txBody>
          <a:bodyPr wrap="none" anchor="ctr" lIns="0" rIns="0" tIns="0" bIns="0">
            <a:noAutofit/>
          </a:bodyPr>
          <a:lstStyle/>
          <a:p>
            <a:pPr algn="l"/>
            <a:r>
              <a:rPr sz="1150" b="0">
                <a:solidFill>
                  <a:srgbClr val="797F84"/>
                </a:solidFill>
                <a:latin typeface="Arial"/>
                <a:ea typeface="Microsoft YaHei"/>
              </a:rPr>
              <a:t>(</a:t>
            </a:r>
            <a:r>
              <a:rPr sz="1150" b="0">
                <a:solidFill>
                  <a:srgbClr val="747579"/>
                </a:solidFill>
                <a:latin typeface="Arial"/>
                <a:ea typeface="Microsoft YaHei"/>
              </a:rPr>
              <a:t>Raspberry</a:t>
            </a:r>
            <a:r>
              <a:rPr sz="1150" b="0">
                <a:solidFill>
                  <a:srgbClr val="797B7C"/>
                </a:solidFill>
                <a:latin typeface="Arial"/>
                <a:ea typeface="Microsoft YaHei"/>
              </a:rPr>
              <a:t> Pi </a:t>
            </a:r>
            <a:r>
              <a:rPr sz="1150" b="0">
                <a:solidFill>
                  <a:srgbClr val="79797C"/>
                </a:solidFill>
                <a:latin typeface="Arial"/>
                <a:ea typeface="Microsoft YaHei"/>
              </a:rPr>
              <a:t>4)</a:t>
            </a:r>
          </a:p>
        </p:txBody>
      </p:sp>
      <p:sp>
        <p:nvSpPr>
          <p:cNvPr id="12" name="TextBox 11"/>
          <p:cNvSpPr txBox="1"/>
          <p:nvPr/>
        </p:nvSpPr>
        <p:spPr>
          <a:xfrm>
            <a:off x="10337800" y="2470150"/>
            <a:ext cx="298450" cy="139700"/>
          </a:xfrm>
          <a:prstGeom prst="rect">
            <a:avLst/>
          </a:prstGeom>
          <a:noFill/>
        </p:spPr>
        <p:txBody>
          <a:bodyPr wrap="none" anchor="ctr" lIns="0" rIns="0" tIns="0" bIns="0">
            <a:noAutofit/>
          </a:bodyPr>
          <a:lstStyle/>
          <a:p>
            <a:pPr algn="l"/>
            <a:r>
              <a:rPr sz="1350" b="0">
                <a:solidFill>
                  <a:srgbClr val="6F7073"/>
                </a:solidFill>
                <a:latin typeface="Arial"/>
                <a:ea typeface="Microsoft YaHei"/>
              </a:rPr>
              <a:t>USB</a:t>
            </a:r>
          </a:p>
        </p:txBody>
      </p:sp>
      <p:sp>
        <p:nvSpPr>
          <p:cNvPr id="13" name="TextBox 12"/>
          <p:cNvSpPr txBox="1"/>
          <p:nvPr/>
        </p:nvSpPr>
        <p:spPr>
          <a:xfrm>
            <a:off x="8940800" y="2984500"/>
            <a:ext cx="1047750" cy="450850"/>
          </a:xfrm>
          <a:prstGeom prst="rect">
            <a:avLst/>
          </a:prstGeom>
          <a:noFill/>
        </p:spPr>
        <p:txBody>
          <a:bodyPr wrap="none" anchor="ctr" lIns="0" rIns="0" tIns="0" bIns="0">
            <a:noAutofit/>
          </a:bodyPr>
          <a:lstStyle/>
          <a:p>
            <a:pPr algn="ctr">
              <a:lnSpc>
                <a:spcPts val="2050"/>
              </a:lnSpc>
              <a:spcBef>
                <a:spcPts val="0"/>
              </a:spcBef>
              <a:spcAft>
                <a:spcPts val="0"/>
              </a:spcAft>
            </a:pPr>
            <a:r>
              <a:rPr sz="1500" b="0">
                <a:solidFill>
                  <a:srgbClr val="69696A"/>
                </a:solidFill>
                <a:latin typeface="Arial"/>
                <a:ea typeface="Microsoft YaHei"/>
              </a:rPr>
              <a:t>NANO-1-4GB</a:t>
            </a:r>
          </a:p>
          <a:p>
            <a:pPr algn="ctr">
              <a:lnSpc>
                <a:spcPts val="2050"/>
              </a:lnSpc>
              <a:spcBef>
                <a:spcPts val="0"/>
              </a:spcBef>
              <a:spcAft>
                <a:spcPts val="0"/>
              </a:spcAft>
            </a:pPr>
            <a:r>
              <a:rPr sz="1500" b="0">
                <a:solidFill>
                  <a:srgbClr val="6D7072"/>
                </a:solidFill>
                <a:latin typeface="Arial"/>
                <a:ea typeface="Microsoft YaHei"/>
              </a:rPr>
              <a:t>(Body)</a:t>
            </a:r>
          </a:p>
        </p:txBody>
      </p:sp>
      <p:sp>
        <p:nvSpPr>
          <p:cNvPr id="14" name="TextBox 13"/>
          <p:cNvSpPr txBox="1"/>
          <p:nvPr/>
        </p:nvSpPr>
        <p:spPr>
          <a:xfrm>
            <a:off x="11068050" y="3009900"/>
            <a:ext cx="635000" cy="374650"/>
          </a:xfrm>
          <a:prstGeom prst="rect">
            <a:avLst/>
          </a:prstGeom>
          <a:noFill/>
        </p:spPr>
        <p:txBody>
          <a:bodyPr wrap="none" anchor="ctr" lIns="0" rIns="0" tIns="0" bIns="0">
            <a:noAutofit/>
          </a:bodyPr>
          <a:lstStyle/>
          <a:p>
            <a:pPr algn="l">
              <a:lnSpc>
                <a:spcPts val="1900"/>
              </a:lnSpc>
              <a:spcBef>
                <a:spcPts val="0"/>
              </a:spcBef>
              <a:spcAft>
                <a:spcPts val="0"/>
              </a:spcAft>
            </a:pPr>
            <a:r>
              <a:rPr sz="1200" b="0">
                <a:solidFill>
                  <a:srgbClr val="737578"/>
                </a:solidFill>
                <a:latin typeface="Arial"/>
                <a:ea typeface="Microsoft YaHei"/>
              </a:rPr>
              <a:t>Depth</a:t>
            </a:r>
          </a:p>
          <a:p>
            <a:pPr algn="l">
              <a:lnSpc>
                <a:spcPts val="1900"/>
              </a:lnSpc>
              <a:spcBef>
                <a:spcPts val="0"/>
              </a:spcBef>
              <a:spcAft>
                <a:spcPts val="0"/>
              </a:spcAft>
            </a:pPr>
            <a:r>
              <a:rPr sz="1200" b="0">
                <a:solidFill>
                  <a:srgbClr val="7A7D81"/>
                </a:solidFill>
                <a:latin typeface="Arial"/>
                <a:ea typeface="Microsoft YaHei"/>
              </a:rPr>
              <a:t>camerax2</a:t>
            </a:r>
          </a:p>
        </p:txBody>
      </p:sp>
      <p:sp>
        <p:nvSpPr>
          <p:cNvPr id="15" name="TextBox 14"/>
          <p:cNvSpPr txBox="1"/>
          <p:nvPr/>
        </p:nvSpPr>
        <p:spPr>
          <a:xfrm>
            <a:off x="6737350" y="3079750"/>
            <a:ext cx="1035050" cy="146050"/>
          </a:xfrm>
          <a:prstGeom prst="rect">
            <a:avLst/>
          </a:prstGeom>
          <a:noFill/>
        </p:spPr>
        <p:txBody>
          <a:bodyPr wrap="none" anchor="ctr" lIns="0" rIns="0" tIns="0" bIns="0">
            <a:noAutofit/>
          </a:bodyPr>
          <a:lstStyle/>
          <a:p>
            <a:pPr algn="l"/>
            <a:r>
              <a:rPr sz="1100" b="0">
                <a:solidFill>
                  <a:srgbClr val="777679"/>
                </a:solidFill>
                <a:latin typeface="Arial"/>
                <a:ea typeface="Microsoft YaHei"/>
              </a:rPr>
              <a:t>Ethernet switch</a:t>
            </a:r>
          </a:p>
        </p:txBody>
      </p:sp>
      <p:sp>
        <p:nvSpPr>
          <p:cNvPr id="16" name="TextBox 15"/>
          <p:cNvSpPr txBox="1"/>
          <p:nvPr/>
        </p:nvSpPr>
        <p:spPr>
          <a:xfrm>
            <a:off x="5302250" y="3092450"/>
            <a:ext cx="1155700" cy="133350"/>
          </a:xfrm>
          <a:prstGeom prst="rect">
            <a:avLst/>
          </a:prstGeom>
          <a:noFill/>
        </p:spPr>
        <p:txBody>
          <a:bodyPr wrap="none" anchor="ctr" lIns="0" rIns="0" tIns="0" bIns="0">
            <a:noAutofit/>
          </a:bodyPr>
          <a:lstStyle/>
          <a:p>
            <a:pPr algn="l"/>
            <a:r>
              <a:rPr sz="1100" b="0">
                <a:solidFill>
                  <a:srgbClr val="6E7073"/>
                </a:solidFill>
                <a:latin typeface="Arial"/>
                <a:ea typeface="Microsoft YaHei"/>
              </a:rPr>
              <a:t>Master </a:t>
            </a:r>
            <a:r>
              <a:rPr sz="1100" b="0">
                <a:solidFill>
                  <a:srgbClr val="65666D"/>
                </a:solidFill>
                <a:latin typeface="Arial"/>
                <a:ea typeface="Microsoft YaHei"/>
              </a:rPr>
              <a:t>controller</a:t>
            </a:r>
          </a:p>
        </p:txBody>
      </p:sp>
      <p:sp>
        <p:nvSpPr>
          <p:cNvPr id="17" name="TextBox 16"/>
          <p:cNvSpPr txBox="1"/>
          <p:nvPr/>
        </p:nvSpPr>
        <p:spPr>
          <a:xfrm>
            <a:off x="857250" y="3117850"/>
            <a:ext cx="2305050" cy="228600"/>
          </a:xfrm>
          <a:prstGeom prst="rect">
            <a:avLst/>
          </a:prstGeom>
          <a:noFill/>
        </p:spPr>
        <p:txBody>
          <a:bodyPr wrap="none" anchor="ctr" lIns="0" rIns="0" tIns="0" bIns="0">
            <a:noAutofit/>
          </a:bodyPr>
          <a:lstStyle/>
          <a:p>
            <a:pPr algn="l"/>
            <a:r>
              <a:rPr sz="1550" b="1">
                <a:solidFill>
                  <a:srgbClr val="282727"/>
                </a:solidFill>
                <a:latin typeface="Times New Roman"/>
                <a:ea typeface="SimSun"/>
              </a:rPr>
              <a:t>Operating States/Modes:</a:t>
            </a:r>
          </a:p>
        </p:txBody>
      </p:sp>
      <p:sp>
        <p:nvSpPr>
          <p:cNvPr id="18" name="TextBox 17"/>
          <p:cNvSpPr txBox="1"/>
          <p:nvPr/>
        </p:nvSpPr>
        <p:spPr>
          <a:xfrm>
            <a:off x="5353050" y="3524250"/>
            <a:ext cx="311150" cy="139700"/>
          </a:xfrm>
          <a:prstGeom prst="rect">
            <a:avLst/>
          </a:prstGeom>
          <a:noFill/>
        </p:spPr>
        <p:txBody>
          <a:bodyPr wrap="none" anchor="ctr" lIns="0" rIns="0" tIns="0" bIns="0">
            <a:noAutofit/>
          </a:bodyPr>
          <a:lstStyle/>
          <a:p>
            <a:pPr algn="l"/>
            <a:r>
              <a:rPr sz="1300" b="0">
                <a:solidFill>
                  <a:srgbClr val="808182"/>
                </a:solidFill>
                <a:latin typeface="Arial"/>
                <a:ea typeface="Microsoft YaHei"/>
              </a:rPr>
              <a:t>IMU</a:t>
            </a:r>
          </a:p>
        </p:txBody>
      </p:sp>
      <p:sp>
        <p:nvSpPr>
          <p:cNvPr id="19" name="TextBox 18"/>
          <p:cNvSpPr txBox="1"/>
          <p:nvPr/>
        </p:nvSpPr>
        <p:spPr>
          <a:xfrm>
            <a:off x="1117600" y="3581400"/>
            <a:ext cx="1606550" cy="171450"/>
          </a:xfrm>
          <a:prstGeom prst="rect">
            <a:avLst/>
          </a:prstGeom>
          <a:noFill/>
        </p:spPr>
        <p:txBody>
          <a:bodyPr wrap="none" anchor="ctr" lIns="0" rIns="0" tIns="0" bIns="0">
            <a:noAutofit/>
          </a:bodyPr>
          <a:lstStyle/>
          <a:p>
            <a:pPr algn="l"/>
            <a:r>
              <a:rPr sz="1150" b="0">
                <a:solidFill>
                  <a:srgbClr val="302F31"/>
                </a:solidFill>
                <a:latin typeface="Times New Roman"/>
                <a:ea typeface="SimSun"/>
              </a:rPr>
              <a:t>Static</a:t>
            </a:r>
            <a:r>
              <a:rPr sz="1150" b="0">
                <a:solidFill>
                  <a:srgbClr val="2B2C2F"/>
                </a:solidFill>
                <a:latin typeface="Times New Roman"/>
                <a:ea typeface="SimSun"/>
              </a:rPr>
              <a:t> Standing</a:t>
            </a:r>
            <a:r>
              <a:rPr sz="1150" b="0">
                <a:solidFill>
                  <a:srgbClr val="5C5C5E"/>
                </a:solidFill>
                <a:latin typeface="Times New Roman"/>
                <a:ea typeface="SimSun"/>
              </a:rPr>
              <a:t> </a:t>
            </a:r>
            <a:r>
              <a:rPr sz="1150" b="0">
                <a:solidFill>
                  <a:srgbClr val="3D3E3F"/>
                </a:solidFill>
                <a:latin typeface="Times New Roman"/>
                <a:ea typeface="SimSun"/>
              </a:rPr>
              <a:t>State:</a:t>
            </a:r>
          </a:p>
        </p:txBody>
      </p:sp>
      <p:sp>
        <p:nvSpPr>
          <p:cNvPr id="20" name="TextBox 19"/>
          <p:cNvSpPr txBox="1"/>
          <p:nvPr/>
        </p:nvSpPr>
        <p:spPr>
          <a:xfrm>
            <a:off x="1111250" y="3810000"/>
            <a:ext cx="3448050" cy="495300"/>
          </a:xfrm>
          <a:prstGeom prst="rect">
            <a:avLst/>
          </a:prstGeom>
          <a:noFill/>
        </p:spPr>
        <p:txBody>
          <a:bodyPr wrap="none" anchor="ctr" lIns="0" rIns="0" tIns="0" bIns="0">
            <a:noAutofit/>
          </a:bodyPr>
          <a:lstStyle/>
          <a:p>
            <a:pPr algn="l">
              <a:lnSpc>
                <a:spcPts val="1450"/>
              </a:lnSpc>
              <a:spcBef>
                <a:spcPts val="0"/>
              </a:spcBef>
              <a:spcAft>
                <a:spcPts val="0"/>
              </a:spcAft>
            </a:pPr>
            <a:r>
              <a:rPr sz="950" b="0">
                <a:solidFill>
                  <a:srgbClr val="5B6267"/>
                </a:solidFill>
                <a:latin typeface="Arial"/>
                <a:ea typeface="Microsoft YaHei"/>
              </a:rPr>
              <a:t>Body</a:t>
            </a:r>
            <a:r>
              <a:rPr sz="950" b="0">
                <a:solidFill>
                  <a:srgbClr val="909497"/>
                </a:solidFill>
                <a:latin typeface="Arial"/>
                <a:ea typeface="Microsoft YaHei"/>
              </a:rPr>
              <a:t> </a:t>
            </a:r>
            <a:r>
              <a:rPr sz="950" b="0">
                <a:solidFill>
                  <a:srgbClr val="7E7D7D"/>
                </a:solidFill>
                <a:latin typeface="Arial"/>
                <a:ea typeface="Microsoft YaHei"/>
              </a:rPr>
              <a:t>held</a:t>
            </a:r>
            <a:r>
              <a:rPr sz="950" b="0">
                <a:solidFill>
                  <a:srgbClr val="74716F"/>
                </a:solidFill>
                <a:latin typeface="Arial"/>
                <a:ea typeface="Microsoft YaHei"/>
              </a:rPr>
              <a:t> </a:t>
            </a:r>
            <a:r>
              <a:rPr sz="950" b="0">
                <a:solidFill>
                  <a:srgbClr val="818183"/>
                </a:solidFill>
                <a:latin typeface="Arial"/>
                <a:ea typeface="Microsoft YaHei"/>
              </a:rPr>
              <a:t>at initial </a:t>
            </a:r>
            <a:r>
              <a:rPr sz="950" b="0">
                <a:solidFill>
                  <a:srgbClr val="818284"/>
                </a:solidFill>
                <a:latin typeface="Arial"/>
                <a:ea typeface="Microsoft YaHei"/>
              </a:rPr>
              <a:t>standing</a:t>
            </a:r>
            <a:r>
              <a:rPr sz="950" b="0">
                <a:solidFill>
                  <a:srgbClr val="919398"/>
                </a:solidFill>
                <a:latin typeface="Arial"/>
                <a:ea typeface="Microsoft YaHei"/>
              </a:rPr>
              <a:t> </a:t>
            </a:r>
            <a:r>
              <a:rPr sz="950" b="0">
                <a:solidFill>
                  <a:srgbClr val="6B6D6D"/>
                </a:solidFill>
                <a:latin typeface="Arial"/>
                <a:ea typeface="Microsoft YaHei"/>
              </a:rPr>
              <a:t>height,</a:t>
            </a:r>
            <a:r>
              <a:rPr sz="950" b="0">
                <a:solidFill>
                  <a:srgbClr val="7A7C7F"/>
                </a:solidFill>
                <a:latin typeface="Arial"/>
                <a:ea typeface="Microsoft YaHei"/>
              </a:rPr>
              <a:t> </a:t>
            </a:r>
            <a:r>
              <a:rPr sz="950" b="0">
                <a:solidFill>
                  <a:srgbClr val="838487"/>
                </a:solidFill>
                <a:latin typeface="Arial"/>
                <a:ea typeface="Microsoft YaHei"/>
              </a:rPr>
              <a:t>level, no</a:t>
            </a:r>
            <a:r>
              <a:rPr sz="950" b="0">
                <a:solidFill>
                  <a:srgbClr val="4A4E53"/>
                </a:solidFill>
                <a:latin typeface="Arial"/>
                <a:ea typeface="Microsoft YaHei"/>
              </a:rPr>
              <a:t> </a:t>
            </a:r>
            <a:r>
              <a:rPr sz="950" b="0">
                <a:solidFill>
                  <a:srgbClr val="808183"/>
                </a:solidFill>
                <a:latin typeface="Arial"/>
                <a:ea typeface="Microsoft YaHei"/>
              </a:rPr>
              <a:t>handle</a:t>
            </a:r>
            <a:r>
              <a:rPr sz="950" b="0">
                <a:solidFill>
                  <a:srgbClr val="727273"/>
                </a:solidFill>
                <a:latin typeface="Arial"/>
                <a:ea typeface="Microsoft YaHei"/>
              </a:rPr>
              <a:t> input;</a:t>
            </a:r>
          </a:p>
          <a:p>
            <a:pPr algn="l">
              <a:lnSpc>
                <a:spcPts val="1450"/>
              </a:lnSpc>
              <a:spcBef>
                <a:spcPts val="0"/>
              </a:spcBef>
              <a:spcAft>
                <a:spcPts val="0"/>
              </a:spcAft>
            </a:pPr>
            <a:r>
              <a:rPr sz="950" b="0">
                <a:solidFill>
                  <a:srgbClr val="878787"/>
                </a:solidFill>
                <a:latin typeface="Arial"/>
                <a:ea typeface="Microsoft YaHei"/>
              </a:rPr>
              <a:t>lowest</a:t>
            </a:r>
            <a:r>
              <a:rPr sz="950" b="0">
                <a:solidFill>
                  <a:srgbClr val="828487"/>
                </a:solidFill>
                <a:latin typeface="Arial"/>
                <a:ea typeface="Microsoft YaHei"/>
              </a:rPr>
              <a:t> power consumption and</a:t>
            </a:r>
            <a:r>
              <a:rPr sz="950" b="0">
                <a:solidFill>
                  <a:srgbClr val="828487"/>
                </a:solidFill>
                <a:latin typeface="Arial"/>
                <a:ea typeface="Microsoft YaHei"/>
              </a:rPr>
              <a:t> </a:t>
            </a:r>
            <a:r>
              <a:rPr sz="950" b="0">
                <a:solidFill>
                  <a:srgbClr val="7F8281"/>
                </a:solidFill>
                <a:latin typeface="Arial"/>
                <a:ea typeface="Microsoft YaHei"/>
              </a:rPr>
              <a:t>longest</a:t>
            </a:r>
            <a:r>
              <a:rPr sz="950" b="0">
                <a:solidFill>
                  <a:srgbClr val="828487"/>
                </a:solidFill>
                <a:latin typeface="Arial"/>
                <a:ea typeface="Microsoft YaHei"/>
              </a:rPr>
              <a:t> endurance; 3</a:t>
            </a:r>
            <a:r>
              <a:rPr sz="950" b="0">
                <a:solidFill>
                  <a:srgbClr val="AAABAF"/>
                </a:solidFill>
                <a:latin typeface="Arial"/>
                <a:ea typeface="Microsoft YaHei"/>
              </a:rPr>
              <a:t>-</a:t>
            </a:r>
            <a:r>
              <a:rPr sz="950" b="0">
                <a:solidFill>
                  <a:srgbClr val="8E8F93"/>
                </a:solidFill>
                <a:latin typeface="Arial"/>
                <a:ea typeface="Microsoft YaHei"/>
              </a:rPr>
              <a:t>axis</a:t>
            </a:r>
          </a:p>
          <a:p>
            <a:pPr algn="l">
              <a:lnSpc>
                <a:spcPts val="1450"/>
              </a:lnSpc>
              <a:spcBef>
                <a:spcPts val="0"/>
              </a:spcBef>
              <a:spcAft>
                <a:spcPts val="0"/>
              </a:spcAft>
            </a:pPr>
            <a:r>
              <a:rPr sz="950" b="0">
                <a:solidFill>
                  <a:srgbClr val="7D7F81"/>
                </a:solidFill>
                <a:latin typeface="Arial"/>
                <a:ea typeface="Microsoft YaHei"/>
              </a:rPr>
              <a:t>attitude </a:t>
            </a:r>
            <a:r>
              <a:rPr sz="950" b="0">
                <a:solidFill>
                  <a:srgbClr val="636466"/>
                </a:solidFill>
                <a:latin typeface="Arial"/>
                <a:ea typeface="Microsoft YaHei"/>
              </a:rPr>
              <a:t>and</a:t>
            </a:r>
            <a:r>
              <a:rPr sz="950" b="0">
                <a:solidFill>
                  <a:srgbClr val="828387"/>
                </a:solidFill>
                <a:latin typeface="Arial"/>
                <a:ea typeface="Microsoft YaHei"/>
              </a:rPr>
              <a:t> 3-axis position control via joystick</a:t>
            </a:r>
          </a:p>
        </p:txBody>
      </p:sp>
      <p:sp>
        <p:nvSpPr>
          <p:cNvPr id="21" name="TextBox 20"/>
          <p:cNvSpPr txBox="1"/>
          <p:nvPr/>
        </p:nvSpPr>
        <p:spPr>
          <a:xfrm>
            <a:off x="8940800" y="3835400"/>
            <a:ext cx="1047750" cy="457200"/>
          </a:xfrm>
          <a:prstGeom prst="rect">
            <a:avLst/>
          </a:prstGeom>
          <a:noFill/>
        </p:spPr>
        <p:txBody>
          <a:bodyPr wrap="none" anchor="ctr" lIns="0" rIns="0" tIns="0" bIns="0">
            <a:noAutofit/>
          </a:bodyPr>
          <a:lstStyle/>
          <a:p>
            <a:pPr algn="ctr">
              <a:lnSpc>
                <a:spcPts val="2050"/>
              </a:lnSpc>
              <a:spcBef>
                <a:spcPts val="0"/>
              </a:spcBef>
              <a:spcAft>
                <a:spcPts val="0"/>
              </a:spcAft>
            </a:pPr>
            <a:r>
              <a:rPr sz="1500" b="0">
                <a:solidFill>
                  <a:srgbClr val="6E6F73"/>
                </a:solidFill>
                <a:latin typeface="Arial"/>
                <a:ea typeface="Microsoft YaHei"/>
              </a:rPr>
              <a:t>NANO-2-4GB</a:t>
            </a:r>
          </a:p>
          <a:p>
            <a:pPr algn="ctr">
              <a:lnSpc>
                <a:spcPts val="2050"/>
              </a:lnSpc>
              <a:spcBef>
                <a:spcPts val="0"/>
              </a:spcBef>
              <a:spcAft>
                <a:spcPts val="0"/>
              </a:spcAft>
            </a:pPr>
            <a:r>
              <a:rPr sz="1500" b="0">
                <a:solidFill>
                  <a:srgbClr val="6F7074"/>
                </a:solidFill>
                <a:latin typeface="Arial"/>
                <a:ea typeface="Microsoft YaHei"/>
              </a:rPr>
              <a:t>(Body)</a:t>
            </a:r>
          </a:p>
        </p:txBody>
      </p:sp>
      <p:sp>
        <p:nvSpPr>
          <p:cNvPr id="22" name="TextBox 21"/>
          <p:cNvSpPr txBox="1"/>
          <p:nvPr/>
        </p:nvSpPr>
        <p:spPr>
          <a:xfrm>
            <a:off x="11061700" y="3835400"/>
            <a:ext cx="622300" cy="381000"/>
          </a:xfrm>
          <a:prstGeom prst="rect">
            <a:avLst/>
          </a:prstGeom>
          <a:noFill/>
        </p:spPr>
        <p:txBody>
          <a:bodyPr wrap="none" anchor="ctr" lIns="0" rIns="0" tIns="0" bIns="0">
            <a:noAutofit/>
          </a:bodyPr>
          <a:lstStyle/>
          <a:p>
            <a:pPr algn="l">
              <a:lnSpc>
                <a:spcPts val="2000"/>
              </a:lnSpc>
              <a:spcBef>
                <a:spcPts val="0"/>
              </a:spcBef>
              <a:spcAft>
                <a:spcPts val="0"/>
              </a:spcAft>
            </a:pPr>
            <a:r>
              <a:rPr sz="1200" b="0">
                <a:solidFill>
                  <a:srgbClr val="787879"/>
                </a:solidFill>
                <a:latin typeface="Arial"/>
                <a:ea typeface="Microsoft YaHei"/>
              </a:rPr>
              <a:t>Depth</a:t>
            </a:r>
          </a:p>
          <a:p>
            <a:pPr algn="l">
              <a:lnSpc>
                <a:spcPts val="2000"/>
              </a:lnSpc>
              <a:spcBef>
                <a:spcPts val="0"/>
              </a:spcBef>
              <a:spcAft>
                <a:spcPts val="0"/>
              </a:spcAft>
            </a:pPr>
            <a:r>
              <a:rPr sz="1200" b="0">
                <a:solidFill>
                  <a:srgbClr val="777A7C"/>
                </a:solidFill>
                <a:latin typeface="Arial"/>
                <a:ea typeface="Microsoft YaHei"/>
              </a:rPr>
              <a:t>camerax1</a:t>
            </a:r>
          </a:p>
        </p:txBody>
      </p:sp>
      <p:sp>
        <p:nvSpPr>
          <p:cNvPr id="23" name="TextBox 22"/>
          <p:cNvSpPr txBox="1"/>
          <p:nvPr/>
        </p:nvSpPr>
        <p:spPr>
          <a:xfrm>
            <a:off x="6642100" y="4102100"/>
            <a:ext cx="260350" cy="152400"/>
          </a:xfrm>
          <a:prstGeom prst="rect">
            <a:avLst/>
          </a:prstGeom>
          <a:noFill/>
        </p:spPr>
        <p:txBody>
          <a:bodyPr wrap="none" anchor="ctr" lIns="0" rIns="0" tIns="0" bIns="0">
            <a:noAutofit/>
          </a:bodyPr>
          <a:lstStyle/>
          <a:p>
            <a:pPr algn="l"/>
            <a:r>
              <a:rPr sz="1150" b="0">
                <a:solidFill>
                  <a:srgbClr val="6F7274"/>
                </a:solidFill>
                <a:latin typeface="Arial"/>
                <a:ea typeface="Microsoft YaHei"/>
              </a:rPr>
              <a:t>485</a:t>
            </a:r>
          </a:p>
        </p:txBody>
      </p:sp>
      <p:sp>
        <p:nvSpPr>
          <p:cNvPr id="24" name="TextBox 23"/>
          <p:cNvSpPr txBox="1"/>
          <p:nvPr/>
        </p:nvSpPr>
        <p:spPr>
          <a:xfrm>
            <a:off x="1111250" y="4565650"/>
            <a:ext cx="1022350" cy="158750"/>
          </a:xfrm>
          <a:prstGeom prst="rect">
            <a:avLst/>
          </a:prstGeom>
          <a:noFill/>
        </p:spPr>
        <p:txBody>
          <a:bodyPr wrap="none" anchor="ctr" lIns="0" rIns="0" tIns="0" bIns="0">
            <a:noAutofit/>
          </a:bodyPr>
          <a:lstStyle/>
          <a:p>
            <a:pPr algn="l"/>
            <a:r>
              <a:rPr sz="1300" b="0">
                <a:solidFill>
                  <a:srgbClr val="383C3E"/>
                </a:solidFill>
                <a:latin typeface="Times New Roman"/>
                <a:ea typeface="SimSun"/>
              </a:rPr>
              <a:t>Sports</a:t>
            </a:r>
            <a:r>
              <a:rPr sz="1300" b="0">
                <a:solidFill>
                  <a:srgbClr val="2D2E2D"/>
                </a:solidFill>
                <a:latin typeface="Times New Roman"/>
                <a:ea typeface="SimSun"/>
              </a:rPr>
              <a:t> Mode</a:t>
            </a:r>
            <a:r>
              <a:rPr sz="1300" b="0">
                <a:solidFill>
                  <a:srgbClr val="656769"/>
                </a:solidFill>
                <a:latin typeface="Times New Roman"/>
                <a:ea typeface="SimSun"/>
              </a:rPr>
              <a:t>:</a:t>
            </a:r>
          </a:p>
        </p:txBody>
      </p:sp>
      <p:sp>
        <p:nvSpPr>
          <p:cNvPr id="25" name="TextBox 24"/>
          <p:cNvSpPr txBox="1"/>
          <p:nvPr/>
        </p:nvSpPr>
        <p:spPr>
          <a:xfrm>
            <a:off x="11049000" y="4622800"/>
            <a:ext cx="666750" cy="368300"/>
          </a:xfrm>
          <a:prstGeom prst="rect">
            <a:avLst/>
          </a:prstGeom>
          <a:noFill/>
        </p:spPr>
        <p:txBody>
          <a:bodyPr wrap="none" anchor="ctr" lIns="0" rIns="0" tIns="0" bIns="0">
            <a:noAutofit/>
          </a:bodyPr>
          <a:lstStyle/>
          <a:p>
            <a:pPr algn="ctr">
              <a:lnSpc>
                <a:spcPts val="1900"/>
              </a:lnSpc>
              <a:spcBef>
                <a:spcPts val="0"/>
              </a:spcBef>
              <a:spcAft>
                <a:spcPts val="0"/>
              </a:spcAft>
            </a:pPr>
            <a:r>
              <a:rPr sz="1150" b="0">
                <a:solidFill>
                  <a:srgbClr val="6B6D71"/>
                </a:solidFill>
                <a:latin typeface="Arial"/>
                <a:ea typeface="Microsoft YaHei"/>
              </a:rPr>
              <a:t>Depth</a:t>
            </a:r>
          </a:p>
          <a:p>
            <a:pPr algn="ctr">
              <a:lnSpc>
                <a:spcPts val="1900"/>
              </a:lnSpc>
              <a:spcBef>
                <a:spcPts val="0"/>
              </a:spcBef>
              <a:spcAft>
                <a:spcPts val="0"/>
              </a:spcAft>
            </a:pPr>
            <a:r>
              <a:rPr sz="1150" b="0">
                <a:solidFill>
                  <a:srgbClr val="717477"/>
                </a:solidFill>
                <a:latin typeface="Arial"/>
                <a:ea typeface="Microsoft YaHei"/>
              </a:rPr>
              <a:t>camerax2,</a:t>
            </a:r>
          </a:p>
        </p:txBody>
      </p:sp>
      <p:sp>
        <p:nvSpPr>
          <p:cNvPr id="26" name="TextBox 25"/>
          <p:cNvSpPr txBox="1"/>
          <p:nvPr/>
        </p:nvSpPr>
        <p:spPr>
          <a:xfrm>
            <a:off x="8947150" y="4711700"/>
            <a:ext cx="1041400" cy="152400"/>
          </a:xfrm>
          <a:prstGeom prst="rect">
            <a:avLst/>
          </a:prstGeom>
          <a:noFill/>
        </p:spPr>
        <p:txBody>
          <a:bodyPr wrap="none" anchor="ctr" lIns="0" rIns="0" tIns="0" bIns="0">
            <a:noAutofit/>
          </a:bodyPr>
          <a:lstStyle/>
          <a:p>
            <a:pPr algn="l"/>
            <a:r>
              <a:rPr sz="1500" b="0">
                <a:solidFill>
                  <a:srgbClr val="606266"/>
                </a:solidFill>
                <a:latin typeface="Arial"/>
                <a:ea typeface="Microsoft YaHei"/>
              </a:rPr>
              <a:t>NANO-3-2GB</a:t>
            </a:r>
          </a:p>
        </p:txBody>
      </p:sp>
      <p:sp>
        <p:nvSpPr>
          <p:cNvPr id="27" name="TextBox 26"/>
          <p:cNvSpPr txBox="1"/>
          <p:nvPr/>
        </p:nvSpPr>
        <p:spPr>
          <a:xfrm>
            <a:off x="5251450" y="4756150"/>
            <a:ext cx="514350" cy="787400"/>
          </a:xfrm>
          <a:prstGeom prst="rect">
            <a:avLst/>
          </a:prstGeom>
          <a:noFill/>
        </p:spPr>
        <p:txBody>
          <a:bodyPr wrap="none" anchor="ctr" lIns="0" rIns="0" tIns="0" bIns="0">
            <a:noAutofit/>
          </a:bodyPr>
          <a:lstStyle/>
          <a:p>
            <a:pPr algn="l">
              <a:lnSpc>
                <a:spcPts val="1650"/>
              </a:lnSpc>
              <a:spcBef>
                <a:spcPts val="0"/>
              </a:spcBef>
              <a:spcAft>
                <a:spcPts val="0"/>
              </a:spcAft>
            </a:pPr>
            <a:r>
              <a:rPr sz="1100" b="0">
                <a:solidFill>
                  <a:srgbClr val="8C8E8E"/>
                </a:solidFill>
                <a:latin typeface="Arial"/>
                <a:ea typeface="Microsoft YaHei"/>
              </a:rPr>
              <a:t>Leg</a:t>
            </a:r>
            <a:r>
              <a:rPr sz="1100" b="0">
                <a:solidFill>
                  <a:srgbClr val="8F8F92"/>
                </a:solidFill>
                <a:latin typeface="Arial"/>
                <a:ea typeface="Microsoft YaHei"/>
              </a:rPr>
              <a:t>[FR</a:t>
            </a:r>
            <a:r>
              <a:rPr sz="1100" b="0">
                <a:solidFill>
                  <a:srgbClr val="3A3C3D"/>
                </a:solidFill>
                <a:latin typeface="Arial"/>
                <a:ea typeface="Microsoft YaHei"/>
              </a:rPr>
              <a:t>]</a:t>
            </a:r>
            <a:r>
              <a:rPr sz="1100" b="0">
                <a:solidFill>
                  <a:srgbClr val="979699"/>
                </a:solidFill>
                <a:latin typeface="Arial"/>
                <a:ea typeface="Microsoft YaHei"/>
              </a:rPr>
              <a:t>:</a:t>
            </a:r>
          </a:p>
          <a:p>
            <a:pPr algn="l">
              <a:lnSpc>
                <a:spcPts val="1650"/>
              </a:lnSpc>
              <a:spcBef>
                <a:spcPts val="0"/>
              </a:spcBef>
              <a:spcAft>
                <a:spcPts val="0"/>
              </a:spcAft>
            </a:pPr>
            <a:r>
              <a:rPr sz="1100" b="0">
                <a:solidFill>
                  <a:srgbClr val="828588"/>
                </a:solidFill>
                <a:latin typeface="Arial"/>
                <a:ea typeface="Microsoft YaHei"/>
              </a:rPr>
              <a:t>Motor</a:t>
            </a:r>
            <a:r>
              <a:rPr sz="1100" b="0">
                <a:solidFill>
                  <a:srgbClr val="ABAEB0"/>
                </a:solidFill>
                <a:latin typeface="Arial"/>
                <a:ea typeface="Microsoft YaHei"/>
              </a:rPr>
              <a:t>[1]</a:t>
            </a:r>
          </a:p>
          <a:p>
            <a:pPr algn="l">
              <a:lnSpc>
                <a:spcPts val="1650"/>
              </a:lnSpc>
              <a:spcBef>
                <a:spcPts val="0"/>
              </a:spcBef>
              <a:spcAft>
                <a:spcPts val="0"/>
              </a:spcAft>
            </a:pPr>
            <a:r>
              <a:rPr sz="1100" b="0">
                <a:solidFill>
                  <a:srgbClr val="828382"/>
                </a:solidFill>
                <a:latin typeface="Arial"/>
                <a:ea typeface="Microsoft YaHei"/>
              </a:rPr>
              <a:t>Motor</a:t>
            </a:r>
            <a:r>
              <a:rPr sz="1100" b="0">
                <a:solidFill>
                  <a:srgbClr val="A4A5A5"/>
                </a:solidFill>
                <a:latin typeface="Arial"/>
                <a:ea typeface="Microsoft YaHei"/>
              </a:rPr>
              <a:t>[2]</a:t>
            </a:r>
          </a:p>
          <a:p>
            <a:pPr algn="l">
              <a:lnSpc>
                <a:spcPts val="1650"/>
              </a:lnSpc>
              <a:spcBef>
                <a:spcPts val="0"/>
              </a:spcBef>
              <a:spcAft>
                <a:spcPts val="0"/>
              </a:spcAft>
            </a:pPr>
            <a:r>
              <a:rPr sz="1100" b="0">
                <a:solidFill>
                  <a:srgbClr val="72777A"/>
                </a:solidFill>
                <a:latin typeface="Arial"/>
                <a:ea typeface="Microsoft YaHei"/>
              </a:rPr>
              <a:t>Motor</a:t>
            </a:r>
            <a:r>
              <a:rPr sz="1100" b="0">
                <a:solidFill>
                  <a:srgbClr val="A3A2A4"/>
                </a:solidFill>
                <a:latin typeface="Arial"/>
                <a:ea typeface="Microsoft YaHei"/>
              </a:rPr>
              <a:t>[3]</a:t>
            </a:r>
          </a:p>
        </p:txBody>
      </p:sp>
      <p:sp>
        <p:nvSpPr>
          <p:cNvPr id="28" name="TextBox 27"/>
          <p:cNvSpPr txBox="1"/>
          <p:nvPr/>
        </p:nvSpPr>
        <p:spPr>
          <a:xfrm>
            <a:off x="6032500" y="4756150"/>
            <a:ext cx="508000" cy="787400"/>
          </a:xfrm>
          <a:prstGeom prst="rect">
            <a:avLst/>
          </a:prstGeom>
          <a:noFill/>
        </p:spPr>
        <p:txBody>
          <a:bodyPr wrap="none" anchor="ctr" lIns="0" rIns="0" tIns="0" bIns="0">
            <a:noAutofit/>
          </a:bodyPr>
          <a:lstStyle/>
          <a:p>
            <a:pPr algn="l">
              <a:lnSpc>
                <a:spcPts val="1650"/>
              </a:lnSpc>
              <a:spcBef>
                <a:spcPts val="0"/>
              </a:spcBef>
              <a:spcAft>
                <a:spcPts val="0"/>
              </a:spcAft>
            </a:pPr>
            <a:r>
              <a:rPr sz="1100" b="0">
                <a:solidFill>
                  <a:srgbClr val="918F92"/>
                </a:solidFill>
                <a:latin typeface="Arial"/>
                <a:ea typeface="Microsoft YaHei"/>
              </a:rPr>
              <a:t>Leg</a:t>
            </a:r>
            <a:r>
              <a:rPr sz="1100" b="0">
                <a:solidFill>
                  <a:srgbClr val="858788"/>
                </a:solidFill>
                <a:latin typeface="Arial"/>
                <a:ea typeface="Microsoft YaHei"/>
              </a:rPr>
              <a:t>[FL</a:t>
            </a:r>
            <a:r>
              <a:rPr sz="1100" b="0">
                <a:solidFill>
                  <a:srgbClr val="878A8E"/>
                </a:solidFill>
                <a:latin typeface="Arial"/>
                <a:ea typeface="Microsoft YaHei"/>
              </a:rPr>
              <a:t>]</a:t>
            </a:r>
            <a:r>
              <a:rPr sz="1100" b="0">
                <a:solidFill>
                  <a:srgbClr val="D3D5D8"/>
                </a:solidFill>
                <a:latin typeface="Arial"/>
                <a:ea typeface="Microsoft YaHei"/>
              </a:rPr>
              <a:t>:</a:t>
            </a:r>
          </a:p>
          <a:p>
            <a:pPr algn="l">
              <a:lnSpc>
                <a:spcPts val="1650"/>
              </a:lnSpc>
              <a:spcBef>
                <a:spcPts val="0"/>
              </a:spcBef>
              <a:spcAft>
                <a:spcPts val="0"/>
              </a:spcAft>
            </a:pPr>
            <a:r>
              <a:rPr sz="1100" b="0">
                <a:solidFill>
                  <a:srgbClr val="868789"/>
                </a:solidFill>
                <a:latin typeface="Arial"/>
                <a:ea typeface="Microsoft YaHei"/>
              </a:rPr>
              <a:t>Motor</a:t>
            </a:r>
            <a:r>
              <a:rPr sz="1100" b="0">
                <a:solidFill>
                  <a:srgbClr val="55575A"/>
                </a:solidFill>
                <a:latin typeface="Arial"/>
                <a:ea typeface="Microsoft YaHei"/>
              </a:rPr>
              <a:t>[1</a:t>
            </a:r>
            <a:r>
              <a:rPr sz="1100" b="0">
                <a:solidFill>
                  <a:srgbClr val="797A7B"/>
                </a:solidFill>
                <a:latin typeface="Arial"/>
                <a:ea typeface="Microsoft YaHei"/>
              </a:rPr>
              <a:t>]</a:t>
            </a:r>
          </a:p>
          <a:p>
            <a:pPr algn="l">
              <a:lnSpc>
                <a:spcPts val="1650"/>
              </a:lnSpc>
              <a:spcBef>
                <a:spcPts val="0"/>
              </a:spcBef>
              <a:spcAft>
                <a:spcPts val="0"/>
              </a:spcAft>
            </a:pPr>
            <a:r>
              <a:rPr sz="1100" b="0">
                <a:solidFill>
                  <a:srgbClr val="7F7F86"/>
                </a:solidFill>
                <a:latin typeface="Arial"/>
                <a:ea typeface="Microsoft YaHei"/>
              </a:rPr>
              <a:t>Motor</a:t>
            </a:r>
            <a:r>
              <a:rPr sz="1100" b="0">
                <a:solidFill>
                  <a:srgbClr val="535450"/>
                </a:solidFill>
                <a:latin typeface="Arial"/>
                <a:ea typeface="Microsoft YaHei"/>
              </a:rPr>
              <a:t>[</a:t>
            </a:r>
            <a:r>
              <a:rPr sz="1100" b="0">
                <a:solidFill>
                  <a:srgbClr val="969798"/>
                </a:solidFill>
                <a:latin typeface="Arial"/>
                <a:ea typeface="Microsoft YaHei"/>
              </a:rPr>
              <a:t>2</a:t>
            </a:r>
            <a:r>
              <a:rPr sz="1100" b="0">
                <a:solidFill>
                  <a:srgbClr val="6C6C6C"/>
                </a:solidFill>
                <a:latin typeface="Arial"/>
                <a:ea typeface="Microsoft YaHei"/>
              </a:rPr>
              <a:t>]</a:t>
            </a:r>
          </a:p>
          <a:p>
            <a:pPr algn="l">
              <a:lnSpc>
                <a:spcPts val="1650"/>
              </a:lnSpc>
              <a:spcBef>
                <a:spcPts val="0"/>
              </a:spcBef>
              <a:spcAft>
                <a:spcPts val="0"/>
              </a:spcAft>
            </a:pPr>
            <a:r>
              <a:rPr sz="1100" b="0">
                <a:solidFill>
                  <a:srgbClr val="7C7B7F"/>
                </a:solidFill>
                <a:latin typeface="Arial"/>
                <a:ea typeface="Microsoft YaHei"/>
              </a:rPr>
              <a:t>Motor</a:t>
            </a:r>
            <a:r>
              <a:rPr sz="1100" b="0">
                <a:solidFill>
                  <a:srgbClr val="525553"/>
                </a:solidFill>
                <a:latin typeface="Arial"/>
                <a:ea typeface="Microsoft YaHei"/>
              </a:rPr>
              <a:t>[</a:t>
            </a:r>
            <a:r>
              <a:rPr sz="1100" b="0">
                <a:solidFill>
                  <a:srgbClr val="767777"/>
                </a:solidFill>
                <a:latin typeface="Arial"/>
                <a:ea typeface="Microsoft YaHei"/>
              </a:rPr>
              <a:t>3]</a:t>
            </a:r>
          </a:p>
        </p:txBody>
      </p:sp>
      <p:sp>
        <p:nvSpPr>
          <p:cNvPr id="29" name="TextBox 28"/>
          <p:cNvSpPr txBox="1"/>
          <p:nvPr/>
        </p:nvSpPr>
        <p:spPr>
          <a:xfrm>
            <a:off x="6819900" y="4756150"/>
            <a:ext cx="495300" cy="165100"/>
          </a:xfrm>
          <a:prstGeom prst="rect">
            <a:avLst/>
          </a:prstGeom>
          <a:noFill/>
        </p:spPr>
        <p:txBody>
          <a:bodyPr wrap="none" anchor="ctr" lIns="0" rIns="0" tIns="0" bIns="0">
            <a:noAutofit/>
          </a:bodyPr>
          <a:lstStyle/>
          <a:p>
            <a:pPr algn="l"/>
            <a:r>
              <a:rPr sz="950" b="0">
                <a:solidFill>
                  <a:srgbClr val="8C8C90"/>
                </a:solidFill>
                <a:latin typeface="Arial"/>
                <a:ea typeface="Microsoft YaHei"/>
              </a:rPr>
              <a:t>Leg</a:t>
            </a:r>
            <a:r>
              <a:rPr sz="950" b="0">
                <a:solidFill>
                  <a:srgbClr val="5E5D5D"/>
                </a:solidFill>
                <a:latin typeface="Arial"/>
                <a:ea typeface="Microsoft YaHei"/>
              </a:rPr>
              <a:t>[RR]:</a:t>
            </a:r>
          </a:p>
        </p:txBody>
      </p:sp>
      <p:sp>
        <p:nvSpPr>
          <p:cNvPr id="30" name="TextBox 29"/>
          <p:cNvSpPr txBox="1"/>
          <p:nvPr/>
        </p:nvSpPr>
        <p:spPr>
          <a:xfrm>
            <a:off x="7594600" y="4756150"/>
            <a:ext cx="514350" cy="787400"/>
          </a:xfrm>
          <a:prstGeom prst="rect">
            <a:avLst/>
          </a:prstGeom>
          <a:noFill/>
        </p:spPr>
        <p:txBody>
          <a:bodyPr wrap="none" anchor="ctr" lIns="0" rIns="0" tIns="0" bIns="0">
            <a:noAutofit/>
          </a:bodyPr>
          <a:lstStyle/>
          <a:p>
            <a:pPr algn="l">
              <a:lnSpc>
                <a:spcPts val="1650"/>
              </a:lnSpc>
              <a:spcBef>
                <a:spcPts val="0"/>
              </a:spcBef>
              <a:spcAft>
                <a:spcPts val="0"/>
              </a:spcAft>
            </a:pPr>
            <a:r>
              <a:rPr sz="1100" b="0">
                <a:solidFill>
                  <a:srgbClr val="959596"/>
                </a:solidFill>
                <a:latin typeface="Arial"/>
                <a:ea typeface="Microsoft YaHei"/>
              </a:rPr>
              <a:t>Leg[RL]</a:t>
            </a:r>
            <a:r>
              <a:rPr sz="1100" b="0">
                <a:solidFill>
                  <a:srgbClr val="6F6F72"/>
                </a:solidFill>
                <a:latin typeface="Arial"/>
                <a:ea typeface="Microsoft YaHei"/>
              </a:rPr>
              <a:t>:</a:t>
            </a:r>
          </a:p>
          <a:p>
            <a:pPr algn="l">
              <a:lnSpc>
                <a:spcPts val="1650"/>
              </a:lnSpc>
              <a:spcBef>
                <a:spcPts val="0"/>
              </a:spcBef>
              <a:spcAft>
                <a:spcPts val="0"/>
              </a:spcAft>
            </a:pPr>
            <a:r>
              <a:rPr sz="1100" b="0">
                <a:solidFill>
                  <a:srgbClr val="7F8382"/>
                </a:solidFill>
                <a:latin typeface="Arial"/>
                <a:ea typeface="Microsoft YaHei"/>
              </a:rPr>
              <a:t>Motor</a:t>
            </a:r>
            <a:r>
              <a:rPr sz="1100" b="0">
                <a:solidFill>
                  <a:srgbClr val="A0A4A6"/>
                </a:solidFill>
                <a:latin typeface="Arial"/>
                <a:ea typeface="Microsoft YaHei"/>
              </a:rPr>
              <a:t>[</a:t>
            </a:r>
            <a:r>
              <a:rPr sz="1100" b="0">
                <a:solidFill>
                  <a:srgbClr val="52545C"/>
                </a:solidFill>
                <a:latin typeface="Arial"/>
                <a:ea typeface="Microsoft YaHei"/>
              </a:rPr>
              <a:t>1</a:t>
            </a:r>
            <a:r>
              <a:rPr sz="1100" b="0">
                <a:solidFill>
                  <a:srgbClr val="B7B6B9"/>
                </a:solidFill>
                <a:latin typeface="Arial"/>
                <a:ea typeface="Microsoft YaHei"/>
              </a:rPr>
              <a:t>]</a:t>
            </a:r>
          </a:p>
          <a:p>
            <a:pPr algn="l">
              <a:lnSpc>
                <a:spcPts val="1650"/>
              </a:lnSpc>
              <a:spcBef>
                <a:spcPts val="0"/>
              </a:spcBef>
              <a:spcAft>
                <a:spcPts val="0"/>
              </a:spcAft>
            </a:pPr>
            <a:r>
              <a:rPr sz="1100" b="0">
                <a:solidFill>
                  <a:srgbClr val="797B7D"/>
                </a:solidFill>
                <a:latin typeface="Arial"/>
                <a:ea typeface="Microsoft YaHei"/>
              </a:rPr>
              <a:t>Motor</a:t>
            </a:r>
            <a:r>
              <a:rPr sz="1100" b="0">
                <a:solidFill>
                  <a:srgbClr val="A8A8AA"/>
                </a:solidFill>
                <a:latin typeface="Arial"/>
                <a:ea typeface="Microsoft YaHei"/>
              </a:rPr>
              <a:t>[2]</a:t>
            </a:r>
          </a:p>
          <a:p>
            <a:pPr algn="l">
              <a:lnSpc>
                <a:spcPts val="1650"/>
              </a:lnSpc>
              <a:spcBef>
                <a:spcPts val="0"/>
              </a:spcBef>
              <a:spcAft>
                <a:spcPts val="0"/>
              </a:spcAft>
            </a:pPr>
            <a:r>
              <a:rPr sz="1100" b="0">
                <a:solidFill>
                  <a:srgbClr val="838486"/>
                </a:solidFill>
                <a:latin typeface="Arial"/>
                <a:ea typeface="Microsoft YaHei"/>
              </a:rPr>
              <a:t>Motor</a:t>
            </a:r>
            <a:r>
              <a:rPr sz="1100" b="0">
                <a:solidFill>
                  <a:srgbClr val="A0A1A3"/>
                </a:solidFill>
                <a:latin typeface="Arial"/>
                <a:ea typeface="Microsoft YaHei"/>
              </a:rPr>
              <a:t>[3]</a:t>
            </a:r>
          </a:p>
        </p:txBody>
      </p:sp>
      <p:sp>
        <p:nvSpPr>
          <p:cNvPr id="31" name="TextBox 30"/>
          <p:cNvSpPr txBox="1"/>
          <p:nvPr/>
        </p:nvSpPr>
        <p:spPr>
          <a:xfrm>
            <a:off x="1104900" y="4794250"/>
            <a:ext cx="3238500" cy="336550"/>
          </a:xfrm>
          <a:prstGeom prst="rect">
            <a:avLst/>
          </a:prstGeom>
          <a:noFill/>
        </p:spPr>
        <p:txBody>
          <a:bodyPr wrap="none" anchor="ctr" lIns="0" rIns="0" tIns="0" bIns="0">
            <a:noAutofit/>
          </a:bodyPr>
          <a:lstStyle/>
          <a:p>
            <a:pPr algn="l">
              <a:lnSpc>
                <a:spcPts val="1450"/>
              </a:lnSpc>
              <a:spcBef>
                <a:spcPts val="0"/>
              </a:spcBef>
              <a:spcAft>
                <a:spcPts val="0"/>
              </a:spcAft>
            </a:pPr>
            <a:r>
              <a:rPr sz="1000" b="0">
                <a:solidFill>
                  <a:srgbClr val="737379"/>
                </a:solidFill>
                <a:latin typeface="Arial"/>
                <a:ea typeface="Microsoft YaHei"/>
              </a:rPr>
              <a:t>Robot </a:t>
            </a:r>
            <a:r>
              <a:rPr sz="1000" b="0">
                <a:solidFill>
                  <a:srgbClr val="727479"/>
                </a:solidFill>
                <a:latin typeface="Arial"/>
                <a:ea typeface="Microsoft YaHei"/>
              </a:rPr>
              <a:t>stands</a:t>
            </a:r>
            <a:r>
              <a:rPr sz="1000" b="0">
                <a:solidFill>
                  <a:srgbClr val="8B8E92"/>
                </a:solidFill>
                <a:latin typeface="Arial"/>
                <a:ea typeface="Microsoft YaHei"/>
              </a:rPr>
              <a:t> </a:t>
            </a:r>
            <a:r>
              <a:rPr sz="1000" b="0">
                <a:solidFill>
                  <a:srgbClr val="747477"/>
                </a:solidFill>
                <a:latin typeface="Arial"/>
                <a:ea typeface="Microsoft YaHei"/>
              </a:rPr>
              <a:t>up</a:t>
            </a:r>
            <a:r>
              <a:rPr sz="1000" b="0">
                <a:solidFill>
                  <a:srgbClr val="807F7C"/>
                </a:solidFill>
                <a:latin typeface="Arial"/>
                <a:ea typeface="Microsoft YaHei"/>
              </a:rPr>
              <a:t> </a:t>
            </a:r>
            <a:r>
              <a:rPr sz="1000" b="0">
                <a:solidFill>
                  <a:srgbClr val="79797C"/>
                </a:solidFill>
                <a:latin typeface="Arial"/>
                <a:ea typeface="Microsoft YaHei"/>
              </a:rPr>
              <a:t>automatically</a:t>
            </a:r>
            <a:r>
              <a:rPr sz="1000" b="0">
                <a:solidFill>
                  <a:srgbClr val="7A7C80"/>
                </a:solidFill>
                <a:latin typeface="Arial"/>
                <a:ea typeface="Microsoft YaHei"/>
              </a:rPr>
              <a:t> after startup; supports</a:t>
            </a:r>
          </a:p>
          <a:p>
            <a:pPr algn="l">
              <a:lnSpc>
                <a:spcPts val="1450"/>
              </a:lnSpc>
              <a:spcBef>
                <a:spcPts val="0"/>
              </a:spcBef>
              <a:spcAft>
                <a:spcPts val="0"/>
              </a:spcAft>
            </a:pPr>
            <a:r>
              <a:rPr sz="1000" b="0">
                <a:solidFill>
                  <a:srgbClr val="7E8186"/>
                </a:solidFill>
                <a:latin typeface="Arial"/>
                <a:ea typeface="Microsoft YaHei"/>
              </a:rPr>
              <a:t>walking, fast </a:t>
            </a:r>
            <a:r>
              <a:rPr sz="1000" b="0">
                <a:solidFill>
                  <a:srgbClr val="8A8B8E"/>
                </a:solidFill>
                <a:latin typeface="Arial"/>
                <a:ea typeface="Microsoft YaHei"/>
              </a:rPr>
              <a:t>running, and </a:t>
            </a:r>
            <a:r>
              <a:rPr sz="1000" b="0">
                <a:solidFill>
                  <a:srgbClr val="8C8F95"/>
                </a:solidFill>
                <a:latin typeface="Arial"/>
                <a:ea typeface="Microsoft YaHei"/>
              </a:rPr>
              <a:t>other</a:t>
            </a:r>
            <a:r>
              <a:rPr sz="1000" b="0">
                <a:solidFill>
                  <a:srgbClr val="7F8288"/>
                </a:solidFill>
                <a:latin typeface="Arial"/>
                <a:ea typeface="Microsoft YaHei"/>
              </a:rPr>
              <a:t> </a:t>
            </a:r>
            <a:r>
              <a:rPr sz="1000" b="0">
                <a:solidFill>
                  <a:srgbClr val="7E7F82"/>
                </a:solidFill>
                <a:latin typeface="Arial"/>
                <a:ea typeface="Microsoft YaHei"/>
              </a:rPr>
              <a:t>dynamic movements</a:t>
            </a:r>
          </a:p>
        </p:txBody>
      </p:sp>
      <p:sp>
        <p:nvSpPr>
          <p:cNvPr id="32" name="TextBox 31"/>
          <p:cNvSpPr txBox="1"/>
          <p:nvPr/>
        </p:nvSpPr>
        <p:spPr>
          <a:xfrm>
            <a:off x="6813550" y="4965700"/>
            <a:ext cx="508000" cy="577850"/>
          </a:xfrm>
          <a:prstGeom prst="rect">
            <a:avLst/>
          </a:prstGeom>
          <a:noFill/>
        </p:spPr>
        <p:txBody>
          <a:bodyPr wrap="none" anchor="ctr" lIns="0" rIns="0" tIns="0" bIns="0">
            <a:noAutofit/>
          </a:bodyPr>
          <a:lstStyle/>
          <a:p>
            <a:pPr algn="l">
              <a:lnSpc>
                <a:spcPts val="1650"/>
              </a:lnSpc>
              <a:spcBef>
                <a:spcPts val="0"/>
              </a:spcBef>
              <a:spcAft>
                <a:spcPts val="0"/>
              </a:spcAft>
            </a:pPr>
            <a:r>
              <a:rPr sz="1100" b="0">
                <a:solidFill>
                  <a:srgbClr val="838486"/>
                </a:solidFill>
                <a:latin typeface="Arial"/>
                <a:ea typeface="Microsoft YaHei"/>
              </a:rPr>
              <a:t>Motor</a:t>
            </a:r>
            <a:r>
              <a:rPr sz="1100" b="0">
                <a:solidFill>
                  <a:srgbClr val="585757"/>
                </a:solidFill>
                <a:latin typeface="Arial"/>
                <a:ea typeface="Microsoft YaHei"/>
              </a:rPr>
              <a:t>[1</a:t>
            </a:r>
            <a:r>
              <a:rPr sz="1100" b="0">
                <a:solidFill>
                  <a:srgbClr val="7B7D80"/>
                </a:solidFill>
                <a:latin typeface="Arial"/>
                <a:ea typeface="Microsoft YaHei"/>
              </a:rPr>
              <a:t>]</a:t>
            </a:r>
          </a:p>
          <a:p>
            <a:pPr algn="l">
              <a:lnSpc>
                <a:spcPts val="1650"/>
              </a:lnSpc>
              <a:spcBef>
                <a:spcPts val="0"/>
              </a:spcBef>
              <a:spcAft>
                <a:spcPts val="0"/>
              </a:spcAft>
            </a:pPr>
            <a:r>
              <a:rPr sz="1100" b="0">
                <a:solidFill>
                  <a:srgbClr val="838285"/>
                </a:solidFill>
                <a:latin typeface="Arial"/>
                <a:ea typeface="Microsoft YaHei"/>
              </a:rPr>
              <a:t>Motor</a:t>
            </a:r>
            <a:r>
              <a:rPr sz="1100" b="0">
                <a:solidFill>
                  <a:srgbClr val="5B5B5A"/>
                </a:solidFill>
                <a:latin typeface="Arial"/>
                <a:ea typeface="Microsoft YaHei"/>
              </a:rPr>
              <a:t>[</a:t>
            </a:r>
            <a:r>
              <a:rPr sz="1100" b="0">
                <a:solidFill>
                  <a:srgbClr val="98999B"/>
                </a:solidFill>
                <a:latin typeface="Arial"/>
                <a:ea typeface="Microsoft YaHei"/>
              </a:rPr>
              <a:t>2</a:t>
            </a:r>
            <a:r>
              <a:rPr sz="1100" b="0">
                <a:solidFill>
                  <a:srgbClr val="78797D"/>
                </a:solidFill>
                <a:latin typeface="Arial"/>
                <a:ea typeface="Microsoft YaHei"/>
              </a:rPr>
              <a:t>]</a:t>
            </a:r>
          </a:p>
          <a:p>
            <a:pPr algn="l">
              <a:lnSpc>
                <a:spcPts val="1650"/>
              </a:lnSpc>
              <a:spcBef>
                <a:spcPts val="0"/>
              </a:spcBef>
              <a:spcAft>
                <a:spcPts val="0"/>
              </a:spcAft>
            </a:pPr>
            <a:r>
              <a:rPr sz="1100" b="0">
                <a:solidFill>
                  <a:srgbClr val="89888A"/>
                </a:solidFill>
                <a:latin typeface="Arial"/>
                <a:ea typeface="Microsoft YaHei"/>
              </a:rPr>
              <a:t>Motor</a:t>
            </a:r>
            <a:r>
              <a:rPr sz="1100" b="0">
                <a:solidFill>
                  <a:srgbClr val="5F6062"/>
                </a:solidFill>
                <a:latin typeface="Arial"/>
                <a:ea typeface="Microsoft YaHei"/>
              </a:rPr>
              <a:t>[</a:t>
            </a:r>
            <a:r>
              <a:rPr sz="1100" b="0">
                <a:solidFill>
                  <a:srgbClr val="7E7E82"/>
                </a:solidFill>
                <a:latin typeface="Arial"/>
                <a:ea typeface="Microsoft YaHei"/>
              </a:rPr>
              <a:t>3]</a:t>
            </a:r>
          </a:p>
        </p:txBody>
      </p:sp>
      <p:sp>
        <p:nvSpPr>
          <p:cNvPr id="33" name="TextBox 32"/>
          <p:cNvSpPr txBox="1"/>
          <p:nvPr/>
        </p:nvSpPr>
        <p:spPr>
          <a:xfrm>
            <a:off x="9239250" y="4978400"/>
            <a:ext cx="457200" cy="190500"/>
          </a:xfrm>
          <a:prstGeom prst="rect">
            <a:avLst/>
          </a:prstGeom>
          <a:noFill/>
        </p:spPr>
        <p:txBody>
          <a:bodyPr wrap="none" anchor="ctr" lIns="0" rIns="0" tIns="0" bIns="0">
            <a:noAutofit/>
          </a:bodyPr>
          <a:lstStyle/>
          <a:p>
            <a:pPr algn="l"/>
            <a:r>
              <a:rPr sz="1350" b="0">
                <a:solidFill>
                  <a:srgbClr val="656768"/>
                </a:solidFill>
                <a:latin typeface="Arial"/>
                <a:ea typeface="Microsoft YaHei"/>
              </a:rPr>
              <a:t>(head)</a:t>
            </a:r>
          </a:p>
        </p:txBody>
      </p:sp>
      <p:sp>
        <p:nvSpPr>
          <p:cNvPr id="34" name="TextBox 33"/>
          <p:cNvSpPr txBox="1"/>
          <p:nvPr/>
        </p:nvSpPr>
        <p:spPr>
          <a:xfrm>
            <a:off x="10947400" y="5073650"/>
            <a:ext cx="863600" cy="146050"/>
          </a:xfrm>
          <a:prstGeom prst="rect">
            <a:avLst/>
          </a:prstGeom>
          <a:noFill/>
        </p:spPr>
        <p:txBody>
          <a:bodyPr wrap="none" anchor="ctr" lIns="0" rIns="0" tIns="0" bIns="0">
            <a:noAutofit/>
          </a:bodyPr>
          <a:lstStyle/>
          <a:p>
            <a:pPr algn="l"/>
            <a:r>
              <a:rPr sz="1100" b="0">
                <a:solidFill>
                  <a:srgbClr val="75767C"/>
                </a:solidFill>
                <a:latin typeface="Arial"/>
                <a:ea typeface="Microsoft YaHei"/>
              </a:rPr>
              <a:t>Ultrasoundx1</a:t>
            </a:r>
          </a:p>
        </p:txBody>
      </p:sp>
      <p:sp>
        <p:nvSpPr>
          <p:cNvPr id="35" name="TextBox 34"/>
          <p:cNvSpPr txBox="1"/>
          <p:nvPr/>
        </p:nvSpPr>
        <p:spPr>
          <a:xfrm>
            <a:off x="1104900" y="5486400"/>
            <a:ext cx="1663700" cy="158750"/>
          </a:xfrm>
          <a:prstGeom prst="rect">
            <a:avLst/>
          </a:prstGeom>
          <a:noFill/>
        </p:spPr>
        <p:txBody>
          <a:bodyPr wrap="none" anchor="ctr" lIns="0" rIns="0" tIns="0" bIns="0">
            <a:noAutofit/>
          </a:bodyPr>
          <a:lstStyle/>
          <a:p>
            <a:pPr algn="l"/>
            <a:r>
              <a:rPr sz="1300" b="0">
                <a:solidFill>
                  <a:srgbClr val="393A3B"/>
                </a:solidFill>
                <a:latin typeface="Times New Roman"/>
                <a:ea typeface="SimSun"/>
              </a:rPr>
              <a:t>Accompanying</a:t>
            </a:r>
            <a:r>
              <a:rPr sz="1300" b="0">
                <a:solidFill>
                  <a:srgbClr val="3B3D3F"/>
                </a:solidFill>
                <a:latin typeface="Times New Roman"/>
                <a:ea typeface="SimSun"/>
              </a:rPr>
              <a:t> Status:</a:t>
            </a:r>
          </a:p>
        </p:txBody>
      </p:sp>
      <p:sp>
        <p:nvSpPr>
          <p:cNvPr id="36" name="TextBox 35"/>
          <p:cNvSpPr txBox="1"/>
          <p:nvPr/>
        </p:nvSpPr>
        <p:spPr>
          <a:xfrm>
            <a:off x="1104900" y="5740400"/>
            <a:ext cx="3397250" cy="520700"/>
          </a:xfrm>
          <a:prstGeom prst="rect">
            <a:avLst/>
          </a:prstGeom>
          <a:noFill/>
        </p:spPr>
        <p:txBody>
          <a:bodyPr wrap="none" anchor="ctr" lIns="0" rIns="0" tIns="0" bIns="0">
            <a:noAutofit/>
          </a:bodyPr>
          <a:lstStyle/>
          <a:p>
            <a:pPr algn="l">
              <a:lnSpc>
                <a:spcPts val="1600"/>
              </a:lnSpc>
              <a:spcBef>
                <a:spcPts val="0"/>
              </a:spcBef>
              <a:spcAft>
                <a:spcPts val="0"/>
              </a:spcAft>
            </a:pPr>
            <a:r>
              <a:rPr sz="950" b="0">
                <a:solidFill>
                  <a:srgbClr val="727479"/>
                </a:solidFill>
                <a:latin typeface="Arial"/>
                <a:ea typeface="Microsoft YaHei"/>
              </a:rPr>
              <a:t>Activated </a:t>
            </a:r>
            <a:r>
              <a:rPr sz="950" b="0">
                <a:solidFill>
                  <a:srgbClr val="777577"/>
                </a:solidFill>
                <a:latin typeface="Arial"/>
                <a:ea typeface="Microsoft YaHei"/>
              </a:rPr>
              <a:t>after</a:t>
            </a:r>
            <a:r>
              <a:rPr sz="950" b="0">
                <a:solidFill>
                  <a:srgbClr val="C9C9C9"/>
                </a:solidFill>
                <a:latin typeface="Arial"/>
                <a:ea typeface="Microsoft YaHei"/>
              </a:rPr>
              <a:t> </a:t>
            </a:r>
            <a:r>
              <a:rPr sz="950" b="0">
                <a:solidFill>
                  <a:srgbClr val="453F3D"/>
                </a:solidFill>
                <a:latin typeface="Arial"/>
                <a:ea typeface="Microsoft YaHei"/>
              </a:rPr>
              <a:t>1</a:t>
            </a:r>
            <a:r>
              <a:rPr sz="950" b="0">
                <a:solidFill>
                  <a:srgbClr val="66676B"/>
                </a:solidFill>
                <a:latin typeface="Arial"/>
                <a:ea typeface="Microsoft YaHei"/>
              </a:rPr>
              <a:t> minute</a:t>
            </a:r>
            <a:r>
              <a:rPr sz="950" b="0">
                <a:solidFill>
                  <a:srgbClr val="7A7E80"/>
                </a:solidFill>
                <a:latin typeface="Arial"/>
                <a:ea typeface="Microsoft YaHei"/>
              </a:rPr>
              <a:t> of </a:t>
            </a:r>
            <a:r>
              <a:rPr sz="950" b="0">
                <a:solidFill>
                  <a:srgbClr val="74777C"/>
                </a:solidFill>
                <a:latin typeface="Arial"/>
                <a:ea typeface="Microsoft YaHei"/>
              </a:rPr>
              <a:t>standby (indicated by </a:t>
            </a:r>
            <a:r>
              <a:rPr sz="950" b="0">
                <a:solidFill>
                  <a:srgbClr val="6E6A6E"/>
                </a:solidFill>
                <a:latin typeface="Arial"/>
                <a:ea typeface="Microsoft YaHei"/>
              </a:rPr>
              <a:t>flashing</a:t>
            </a:r>
          </a:p>
          <a:p>
            <a:pPr algn="l">
              <a:lnSpc>
                <a:spcPts val="1600"/>
              </a:lnSpc>
              <a:spcBef>
                <a:spcPts val="0"/>
              </a:spcBef>
              <a:spcAft>
                <a:spcPts val="0"/>
              </a:spcAft>
            </a:pPr>
            <a:r>
              <a:rPr sz="950" b="0">
                <a:solidFill>
                  <a:srgbClr val="5F5F62"/>
                </a:solidFill>
                <a:latin typeface="Arial"/>
                <a:ea typeface="Microsoft YaHei"/>
              </a:rPr>
              <a:t>head</a:t>
            </a:r>
            <a:r>
              <a:rPr sz="950" b="0">
                <a:solidFill>
                  <a:srgbClr val="8A8D91"/>
                </a:solidFill>
                <a:latin typeface="Arial"/>
                <a:ea typeface="Microsoft YaHei"/>
              </a:rPr>
              <a:t> </a:t>
            </a:r>
            <a:r>
              <a:rPr sz="950" b="0">
                <a:solidFill>
                  <a:srgbClr val="5D6A73"/>
                </a:solidFill>
                <a:latin typeface="Arial"/>
                <a:ea typeface="Microsoft YaHei"/>
              </a:rPr>
              <a:t>light</a:t>
            </a:r>
            <a:r>
              <a:rPr sz="950" b="0">
                <a:solidFill>
                  <a:srgbClr val="73767A"/>
                </a:solidFill>
                <a:latin typeface="Arial"/>
                <a:ea typeface="Microsoft YaHei"/>
              </a:rPr>
              <a:t> </a:t>
            </a:r>
            <a:r>
              <a:rPr sz="950" b="0">
                <a:solidFill>
                  <a:srgbClr val="79797E"/>
                </a:solidFill>
                <a:latin typeface="Arial"/>
                <a:ea typeface="Microsoft YaHei"/>
              </a:rPr>
              <a:t>strip); robot</a:t>
            </a:r>
            <a:r>
              <a:rPr sz="950" b="0">
                <a:solidFill>
                  <a:srgbClr val="828184"/>
                </a:solidFill>
                <a:latin typeface="Arial"/>
                <a:ea typeface="Microsoft YaHei"/>
              </a:rPr>
              <a:t> </a:t>
            </a:r>
            <a:r>
              <a:rPr sz="950" b="0">
                <a:solidFill>
                  <a:srgbClr val="767C7D"/>
                </a:solidFill>
                <a:latin typeface="Arial"/>
                <a:ea typeface="Microsoft YaHei"/>
              </a:rPr>
              <a:t>dynamically</a:t>
            </a:r>
            <a:r>
              <a:rPr sz="950" b="0">
                <a:solidFill>
                  <a:srgbClr val="73767A"/>
                </a:solidFill>
                <a:latin typeface="Arial"/>
                <a:ea typeface="Microsoft YaHei"/>
              </a:rPr>
              <a:t> </a:t>
            </a:r>
            <a:r>
              <a:rPr sz="950" b="0">
                <a:solidFill>
                  <a:srgbClr val="7C8186"/>
                </a:solidFill>
                <a:latin typeface="Arial"/>
                <a:ea typeface="Microsoft YaHei"/>
              </a:rPr>
              <a:t>follows</a:t>
            </a:r>
            <a:r>
              <a:rPr sz="950" b="0">
                <a:solidFill>
                  <a:srgbClr val="433F42"/>
                </a:solidFill>
                <a:latin typeface="Arial"/>
                <a:ea typeface="Microsoft YaHei"/>
              </a:rPr>
              <a:t> </a:t>
            </a:r>
            <a:r>
              <a:rPr sz="950" b="0">
                <a:solidFill>
                  <a:srgbClr val="80858D"/>
                </a:solidFill>
                <a:latin typeface="Arial"/>
                <a:ea typeface="Microsoft YaHei"/>
              </a:rPr>
              <a:t>the</a:t>
            </a:r>
            <a:r>
              <a:rPr sz="950" b="0">
                <a:solidFill>
                  <a:srgbClr val="7F8184"/>
                </a:solidFill>
                <a:latin typeface="Arial"/>
                <a:ea typeface="Microsoft YaHei"/>
              </a:rPr>
              <a:t> tag</a:t>
            </a:r>
          </a:p>
          <a:p>
            <a:pPr algn="l">
              <a:lnSpc>
                <a:spcPts val="1600"/>
              </a:lnSpc>
              <a:spcBef>
                <a:spcPts val="0"/>
              </a:spcBef>
              <a:spcAft>
                <a:spcPts val="0"/>
              </a:spcAft>
            </a:pPr>
            <a:r>
              <a:rPr sz="950" b="0">
                <a:solidFill>
                  <a:srgbClr val="77787C"/>
                </a:solidFill>
                <a:latin typeface="Arial"/>
                <a:ea typeface="Microsoft YaHei"/>
              </a:rPr>
              <a:t>controller and avoids</a:t>
            </a:r>
            <a:r>
              <a:rPr sz="950" b="0">
                <a:solidFill>
                  <a:srgbClr val="77787C"/>
                </a:solidFill>
                <a:latin typeface="Arial"/>
                <a:ea typeface="Microsoft YaHei"/>
              </a:rPr>
              <a:t> obstacles </a:t>
            </a:r>
            <a:r>
              <a:rPr sz="950" b="0">
                <a:solidFill>
                  <a:srgbClr val="616366"/>
                </a:solidFill>
                <a:latin typeface="Arial"/>
                <a:ea typeface="Microsoft YaHei"/>
              </a:rPr>
              <a:t>in</a:t>
            </a:r>
            <a:r>
              <a:rPr sz="950" b="0">
                <a:solidFill>
                  <a:srgbClr val="7E7E82"/>
                </a:solidFill>
                <a:latin typeface="Arial"/>
                <a:ea typeface="Microsoft YaHei"/>
              </a:rPr>
              <a:t> real</a:t>
            </a:r>
            <a:r>
              <a:rPr sz="950" b="0">
                <a:solidFill>
                  <a:srgbClr val="77777C"/>
                </a:solidFill>
                <a:latin typeface="Arial"/>
                <a:ea typeface="Microsoft YaHei"/>
              </a:rPr>
              <a:t> time</a:t>
            </a:r>
          </a:p>
        </p:txBody>
      </p:sp>
      <p:sp>
        <p:nvSpPr>
          <p:cNvPr id="37" name="TextBox 36"/>
          <p:cNvSpPr txBox="1"/>
          <p:nvPr/>
        </p:nvSpPr>
        <p:spPr>
          <a:xfrm>
            <a:off x="5232400" y="6305550"/>
            <a:ext cx="4641850" cy="127000"/>
          </a:xfrm>
          <a:prstGeom prst="rect">
            <a:avLst/>
          </a:prstGeom>
          <a:noFill/>
        </p:spPr>
        <p:txBody>
          <a:bodyPr wrap="none" anchor="ctr" lIns="0" rIns="0" tIns="0" bIns="0">
            <a:noAutofit/>
          </a:bodyPr>
          <a:lstStyle/>
          <a:p>
            <a:pPr algn="l"/>
            <a:r>
              <a:rPr sz="1000" b="0">
                <a:solidFill>
                  <a:srgbClr val="84868B"/>
                </a:solidFill>
                <a:latin typeface="Arial"/>
                <a:ea typeface="Microsoft YaHei"/>
              </a:rPr>
              <a:t>Fig.</a:t>
            </a:r>
            <a:r>
              <a:rPr sz="1000" b="0">
                <a:solidFill>
                  <a:srgbClr val="949899"/>
                </a:solidFill>
                <a:latin typeface="Arial"/>
                <a:ea typeface="Microsoft YaHei"/>
              </a:rPr>
              <a:t> </a:t>
            </a:r>
            <a:r>
              <a:rPr sz="1000" b="0">
                <a:solidFill>
                  <a:srgbClr val="73757A"/>
                </a:solidFill>
                <a:latin typeface="Arial"/>
                <a:ea typeface="Microsoft YaHei"/>
              </a:rPr>
              <a:t>shows</a:t>
            </a:r>
            <a:r>
              <a:rPr sz="1000" b="0">
                <a:solidFill>
                  <a:srgbClr val="8A8C8C"/>
                </a:solidFill>
                <a:latin typeface="Arial"/>
                <a:ea typeface="Microsoft YaHei"/>
              </a:rPr>
              <a:t> </a:t>
            </a:r>
            <a:r>
              <a:rPr sz="1000" b="0">
                <a:solidFill>
                  <a:srgbClr val="696D70"/>
                </a:solidFill>
                <a:latin typeface="Arial"/>
                <a:ea typeface="Microsoft YaHei"/>
              </a:rPr>
              <a:t>the</a:t>
            </a:r>
            <a:r>
              <a:rPr sz="1000" b="0">
                <a:solidFill>
                  <a:srgbClr val="96979A"/>
                </a:solidFill>
                <a:latin typeface="Arial"/>
                <a:ea typeface="Microsoft YaHei"/>
              </a:rPr>
              <a:t> </a:t>
            </a:r>
            <a:r>
              <a:rPr sz="1000" b="0">
                <a:solidFill>
                  <a:srgbClr val="808383"/>
                </a:solidFill>
                <a:latin typeface="Arial"/>
                <a:ea typeface="Microsoft YaHei"/>
              </a:rPr>
              <a:t>GO1</a:t>
            </a:r>
            <a:r>
              <a:rPr sz="1000" b="0">
                <a:solidFill>
                  <a:srgbClr val="535357"/>
                </a:solidFill>
                <a:latin typeface="Arial"/>
                <a:ea typeface="Microsoft YaHei"/>
              </a:rPr>
              <a:t> </a:t>
            </a:r>
            <a:r>
              <a:rPr sz="1000" b="0">
                <a:solidFill>
                  <a:srgbClr val="7B7D80"/>
                </a:solidFill>
                <a:latin typeface="Arial"/>
                <a:ea typeface="Microsoft YaHei"/>
              </a:rPr>
              <a:t>robot's internal hardware architecture and control </a:t>
            </a:r>
            <a:r>
              <a:rPr sz="1000" b="0">
                <a:solidFill>
                  <a:srgbClr val="818285"/>
                </a:solidFill>
                <a:latin typeface="Arial"/>
                <a:ea typeface="Microsoft YaHei"/>
              </a:rPr>
              <a:t>system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5.png"/>
          <p:cNvPicPr>
            <a:picLocks noChangeAspect="1"/>
          </p:cNvPicPr>
          <p:nvPr/>
        </p:nvPicPr>
        <p:blipFill>
          <a:blip r:embed="rId2"/>
          <a:stretch>
            <a:fillRect/>
          </a:stretch>
        </p:blipFill>
        <p:spPr>
          <a:xfrm>
            <a:off x="0" y="0"/>
            <a:ext cx="12192000" cy="6858000"/>
          </a:xfrm>
          <a:prstGeom prst="rect">
            <a:avLst/>
          </a:prstGeom>
        </p:spPr>
      </p:pic>
      <p:pic>
        <p:nvPicPr>
          <p:cNvPr id="3" name="Picture 2" descr="el_5_0.png"/>
          <p:cNvPicPr>
            <a:picLocks noChangeAspect="1"/>
          </p:cNvPicPr>
          <p:nvPr/>
        </p:nvPicPr>
        <p:blipFill>
          <a:blip r:embed="rId3"/>
          <a:stretch>
            <a:fillRect/>
          </a:stretch>
        </p:blipFill>
        <p:spPr>
          <a:xfrm>
            <a:off x="158750" y="4349750"/>
            <a:ext cx="3276600" cy="1790700"/>
          </a:xfrm>
          <a:prstGeom prst="rect">
            <a:avLst/>
          </a:prstGeom>
        </p:spPr>
      </p:pic>
      <p:pic>
        <p:nvPicPr>
          <p:cNvPr id="4" name="Picture 3" descr="el_5_1.png"/>
          <p:cNvPicPr>
            <a:picLocks noChangeAspect="1"/>
          </p:cNvPicPr>
          <p:nvPr/>
        </p:nvPicPr>
        <p:blipFill>
          <a:blip r:embed="rId4"/>
          <a:stretch>
            <a:fillRect/>
          </a:stretch>
        </p:blipFill>
        <p:spPr>
          <a:xfrm>
            <a:off x="158750" y="3149600"/>
            <a:ext cx="3048000" cy="762000"/>
          </a:xfrm>
          <a:prstGeom prst="rect">
            <a:avLst/>
          </a:prstGeom>
        </p:spPr>
      </p:pic>
      <p:sp>
        <p:nvSpPr>
          <p:cNvPr id="5" name="Rounded Rectangle 4"/>
          <p:cNvSpPr/>
          <p:nvPr/>
        </p:nvSpPr>
        <p:spPr>
          <a:xfrm>
            <a:off x="361950" y="996950"/>
            <a:ext cx="368300" cy="381000"/>
          </a:xfrm>
          <a:prstGeom prst="roundRect">
            <a:avLst>
              <a:gd name="adj" fmla="val 6896"/>
            </a:avLst>
          </a:prstGeom>
          <a:solidFill>
            <a:srgbClr val="0101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361950" y="4546600"/>
            <a:ext cx="368300" cy="381000"/>
          </a:xfrm>
          <a:prstGeom prst="roundRect">
            <a:avLst>
              <a:gd name="adj" fmla="val 6896"/>
            </a:avLst>
          </a:prstGeom>
          <a:solidFill>
            <a:srgbClr val="0303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8300" y="323850"/>
            <a:ext cx="8051800" cy="292100"/>
          </a:xfrm>
          <a:prstGeom prst="rect">
            <a:avLst/>
          </a:prstGeom>
          <a:noFill/>
        </p:spPr>
        <p:txBody>
          <a:bodyPr wrap="none" anchor="ctr" lIns="0" rIns="0" tIns="0" bIns="0">
            <a:noAutofit/>
          </a:bodyPr>
          <a:lstStyle/>
          <a:p>
            <a:pPr algn="l"/>
            <a:r>
              <a:rPr sz="2600" b="1">
                <a:solidFill>
                  <a:srgbClr val="F3F3F3"/>
                </a:solidFill>
                <a:latin typeface="Times New Roman"/>
                <a:ea typeface="SimSun"/>
              </a:rPr>
              <a:t>Setup, Startup, and Shutdown Procedures</a:t>
            </a:r>
          </a:p>
        </p:txBody>
      </p:sp>
      <p:sp>
        <p:nvSpPr>
          <p:cNvPr id="8" name="TextBox 7"/>
          <p:cNvSpPr txBox="1"/>
          <p:nvPr/>
        </p:nvSpPr>
        <p:spPr>
          <a:xfrm>
            <a:off x="996950" y="1098550"/>
            <a:ext cx="3048000" cy="209550"/>
          </a:xfrm>
          <a:prstGeom prst="rect">
            <a:avLst/>
          </a:prstGeom>
          <a:noFill/>
        </p:spPr>
        <p:txBody>
          <a:bodyPr wrap="none" anchor="ctr" lIns="0" rIns="0" tIns="0" bIns="0">
            <a:noAutofit/>
          </a:bodyPr>
          <a:lstStyle/>
          <a:p>
            <a:pPr algn="l"/>
            <a:r>
              <a:rPr sz="1550" b="0">
                <a:solidFill>
                  <a:srgbClr val="CBCBCC"/>
                </a:solidFill>
                <a:latin typeface="Times New Roman"/>
                <a:ea typeface="SimSun"/>
              </a:rPr>
              <a:t>Preparation Before Starting Up:</a:t>
            </a:r>
          </a:p>
        </p:txBody>
      </p:sp>
      <p:sp>
        <p:nvSpPr>
          <p:cNvPr id="9" name="TextBox 8"/>
          <p:cNvSpPr txBox="1"/>
          <p:nvPr/>
        </p:nvSpPr>
        <p:spPr>
          <a:xfrm>
            <a:off x="1543050" y="1473200"/>
            <a:ext cx="3841750" cy="368300"/>
          </a:xfrm>
          <a:prstGeom prst="rect">
            <a:avLst/>
          </a:prstGeom>
          <a:noFill/>
        </p:spPr>
        <p:txBody>
          <a:bodyPr wrap="none" anchor="ctr" lIns="0" rIns="0" tIns="0" bIns="0">
            <a:noAutofit/>
          </a:bodyPr>
          <a:lstStyle/>
          <a:p>
            <a:pPr algn="l">
              <a:lnSpc>
                <a:spcPts val="1850"/>
              </a:lnSpc>
              <a:spcBef>
                <a:spcPts val="0"/>
              </a:spcBef>
              <a:spcAft>
                <a:spcPts val="0"/>
              </a:spcAft>
            </a:pPr>
            <a:r>
              <a:rPr sz="1150" b="0">
                <a:solidFill>
                  <a:srgbClr val="7E7E7E"/>
                </a:solidFill>
                <a:latin typeface="Arial"/>
                <a:ea typeface="Microsoft YaHei"/>
              </a:rPr>
              <a:t>Install</a:t>
            </a:r>
            <a:r>
              <a:rPr sz="1150" b="0">
                <a:solidFill>
                  <a:srgbClr val="7B7B7B"/>
                </a:solidFill>
                <a:latin typeface="Times New Roman"/>
                <a:ea typeface="SimSun"/>
              </a:rPr>
              <a:t> the </a:t>
            </a:r>
            <a:r>
              <a:rPr sz="1150" b="0">
                <a:solidFill>
                  <a:srgbClr val="7B7B7B"/>
                </a:solidFill>
                <a:latin typeface="Times New Roman"/>
                <a:ea typeface="SimSun"/>
              </a:rPr>
              <a:t>battery pack, ensuring </a:t>
            </a:r>
            <a:r>
              <a:rPr sz="1150" b="0">
                <a:solidFill>
                  <a:srgbClr val="7B7B7B"/>
                </a:solidFill>
                <a:latin typeface="Times New Roman"/>
                <a:ea typeface="SimSun"/>
              </a:rPr>
              <a:t>correct </a:t>
            </a:r>
            <a:r>
              <a:rPr sz="1150" b="0">
                <a:solidFill>
                  <a:srgbClr val="757475"/>
                </a:solidFill>
                <a:latin typeface="Arial"/>
                <a:ea typeface="Microsoft YaHei"/>
              </a:rPr>
              <a:t>orientation</a:t>
            </a:r>
          </a:p>
          <a:p>
            <a:pPr algn="l">
              <a:lnSpc>
                <a:spcPts val="1850"/>
              </a:lnSpc>
              <a:spcBef>
                <a:spcPts val="0"/>
              </a:spcBef>
              <a:spcAft>
                <a:spcPts val="0"/>
              </a:spcAft>
            </a:pPr>
            <a:r>
              <a:rPr sz="1150" b="0">
                <a:solidFill>
                  <a:srgbClr val="727372"/>
                </a:solidFill>
                <a:latin typeface="Times New Roman"/>
                <a:ea typeface="SimSun"/>
              </a:rPr>
              <a:t>without </a:t>
            </a:r>
            <a:r>
              <a:rPr sz="1150" b="0">
                <a:solidFill>
                  <a:srgbClr val="767979"/>
                </a:solidFill>
                <a:latin typeface="Times New Roman"/>
                <a:ea typeface="SimSun"/>
              </a:rPr>
              <a:t>forcing</a:t>
            </a:r>
            <a:r>
              <a:rPr sz="1150" b="0">
                <a:solidFill>
                  <a:srgbClr val="6F6E6F"/>
                </a:solidFill>
                <a:latin typeface="Times New Roman"/>
                <a:ea typeface="SimSun"/>
              </a:rPr>
              <a:t> </a:t>
            </a:r>
            <a:r>
              <a:rPr sz="1150" b="0">
                <a:solidFill>
                  <a:srgbClr val="5F5E60"/>
                </a:solidFill>
                <a:latin typeface="Times New Roman"/>
                <a:ea typeface="SimSun"/>
              </a:rPr>
              <a:t>it</a:t>
            </a:r>
          </a:p>
        </p:txBody>
      </p:sp>
      <p:sp>
        <p:nvSpPr>
          <p:cNvPr id="10" name="TextBox 9"/>
          <p:cNvSpPr txBox="1"/>
          <p:nvPr/>
        </p:nvSpPr>
        <p:spPr>
          <a:xfrm>
            <a:off x="1098550" y="2057400"/>
            <a:ext cx="184150" cy="215900"/>
          </a:xfrm>
          <a:prstGeom prst="rect">
            <a:avLst/>
          </a:prstGeom>
          <a:noFill/>
        </p:spPr>
        <p:txBody>
          <a:bodyPr wrap="none" anchor="ctr" lIns="0" rIns="0" tIns="0" bIns="0">
            <a:noAutofit/>
          </a:bodyPr>
          <a:lstStyle/>
          <a:p>
            <a:pPr algn="l"/>
            <a:r>
              <a:rPr sz="2500" b="0">
                <a:solidFill>
                  <a:srgbClr val="59575A"/>
                </a:solidFill>
                <a:latin typeface="Times New Roman"/>
                <a:ea typeface="SimSun"/>
              </a:rPr>
              <a:t>2</a:t>
            </a:r>
          </a:p>
        </p:txBody>
      </p:sp>
      <p:sp>
        <p:nvSpPr>
          <p:cNvPr id="11" name="TextBox 10"/>
          <p:cNvSpPr txBox="1"/>
          <p:nvPr/>
        </p:nvSpPr>
        <p:spPr>
          <a:xfrm>
            <a:off x="1549400" y="2089150"/>
            <a:ext cx="4038600" cy="368300"/>
          </a:xfrm>
          <a:prstGeom prst="rect">
            <a:avLst/>
          </a:prstGeom>
          <a:noFill/>
        </p:spPr>
        <p:txBody>
          <a:bodyPr wrap="none" anchor="ctr" lIns="0" rIns="0" tIns="0" bIns="0">
            <a:noAutofit/>
          </a:bodyPr>
          <a:lstStyle/>
          <a:p>
            <a:pPr algn="l">
              <a:lnSpc>
                <a:spcPts val="1900"/>
              </a:lnSpc>
              <a:spcBef>
                <a:spcPts val="0"/>
              </a:spcBef>
              <a:spcAft>
                <a:spcPts val="0"/>
              </a:spcAft>
            </a:pPr>
            <a:r>
              <a:rPr sz="1200" b="0">
                <a:solidFill>
                  <a:srgbClr val="7B7C7D"/>
                </a:solidFill>
                <a:latin typeface="Times New Roman"/>
                <a:ea typeface="SimSun"/>
              </a:rPr>
              <a:t>Body</a:t>
            </a:r>
            <a:r>
              <a:rPr sz="1200" b="0">
                <a:solidFill>
                  <a:srgbClr val="757576"/>
                </a:solidFill>
                <a:latin typeface="Times New Roman"/>
                <a:ea typeface="SimSun"/>
              </a:rPr>
              <a:t> </a:t>
            </a:r>
            <a:r>
              <a:rPr sz="1200" b="0">
                <a:solidFill>
                  <a:srgbClr val="757576"/>
                </a:solidFill>
                <a:latin typeface="Arial"/>
                <a:ea typeface="Microsoft YaHei"/>
              </a:rPr>
              <a:t>placement: robot </a:t>
            </a:r>
            <a:r>
              <a:rPr sz="1200" b="0">
                <a:solidFill>
                  <a:srgbClr val="6D6D6E"/>
                </a:solidFill>
                <a:latin typeface="Arial"/>
                <a:ea typeface="Microsoft YaHei"/>
              </a:rPr>
              <a:t>must</a:t>
            </a:r>
            <a:r>
              <a:rPr sz="1200" b="0">
                <a:solidFill>
                  <a:srgbClr val="757576"/>
                </a:solidFill>
                <a:latin typeface="Times New Roman"/>
                <a:ea typeface="SimSun"/>
              </a:rPr>
              <a:t> </a:t>
            </a:r>
            <a:r>
              <a:rPr sz="1200" b="0">
                <a:solidFill>
                  <a:srgbClr val="666567"/>
                </a:solidFill>
                <a:latin typeface="Times New Roman"/>
                <a:ea typeface="SimSun"/>
              </a:rPr>
              <a:t>be</a:t>
            </a:r>
            <a:r>
              <a:rPr sz="1200" b="0">
                <a:solidFill>
                  <a:srgbClr val="777677"/>
                </a:solidFill>
                <a:latin typeface="Times New Roman"/>
                <a:ea typeface="SimSun"/>
              </a:rPr>
              <a:t> on </a:t>
            </a:r>
            <a:r>
              <a:rPr sz="1200" b="0">
                <a:solidFill>
                  <a:srgbClr val="808081"/>
                </a:solidFill>
                <a:latin typeface="Times New Roman"/>
                <a:ea typeface="SimSun"/>
              </a:rPr>
              <a:t>level</a:t>
            </a:r>
            <a:r>
              <a:rPr sz="1200" b="0">
                <a:solidFill>
                  <a:srgbClr val="6E6E6E"/>
                </a:solidFill>
                <a:latin typeface="Arial"/>
                <a:ea typeface="Microsoft YaHei"/>
              </a:rPr>
              <a:t> ground with</a:t>
            </a:r>
          </a:p>
          <a:p>
            <a:pPr algn="l">
              <a:lnSpc>
                <a:spcPts val="1900"/>
              </a:lnSpc>
              <a:spcBef>
                <a:spcPts val="0"/>
              </a:spcBef>
              <a:spcAft>
                <a:spcPts val="0"/>
              </a:spcAft>
            </a:pPr>
            <a:r>
              <a:rPr sz="1200" b="0">
                <a:solidFill>
                  <a:srgbClr val="88898B"/>
                </a:solidFill>
                <a:latin typeface="Times New Roman"/>
                <a:ea typeface="SimSun"/>
              </a:rPr>
              <a:t>the</a:t>
            </a:r>
            <a:r>
              <a:rPr sz="1200" b="0">
                <a:solidFill>
                  <a:srgbClr val="777778"/>
                </a:solidFill>
                <a:latin typeface="Times New Roman"/>
                <a:ea typeface="SimSun"/>
              </a:rPr>
              <a:t> </a:t>
            </a:r>
            <a:r>
              <a:rPr sz="1200" b="0">
                <a:solidFill>
                  <a:srgbClr val="78787A"/>
                </a:solidFill>
                <a:latin typeface="Times New Roman"/>
                <a:ea typeface="SimSun"/>
              </a:rPr>
              <a:t>abdominal </a:t>
            </a:r>
            <a:r>
              <a:rPr sz="1200" b="0">
                <a:solidFill>
                  <a:srgbClr val="777778"/>
                </a:solidFill>
                <a:latin typeface="Times New Roman"/>
                <a:ea typeface="SimSun"/>
              </a:rPr>
              <a:t>support pad </a:t>
            </a:r>
            <a:r>
              <a:rPr sz="1200" b="0">
                <a:solidFill>
                  <a:srgbClr val="777778"/>
                </a:solidFill>
                <a:latin typeface="Arial"/>
                <a:ea typeface="Microsoft YaHei"/>
              </a:rPr>
              <a:t>flat and calves fully stowed</a:t>
            </a:r>
          </a:p>
        </p:txBody>
      </p:sp>
      <p:sp>
        <p:nvSpPr>
          <p:cNvPr id="12" name="TextBox 11"/>
          <p:cNvSpPr txBox="1"/>
          <p:nvPr/>
        </p:nvSpPr>
        <p:spPr>
          <a:xfrm>
            <a:off x="1098550" y="2660650"/>
            <a:ext cx="184150" cy="222250"/>
          </a:xfrm>
          <a:prstGeom prst="rect">
            <a:avLst/>
          </a:prstGeom>
          <a:noFill/>
        </p:spPr>
        <p:txBody>
          <a:bodyPr wrap="none" anchor="ctr" lIns="0" rIns="0" tIns="0" bIns="0">
            <a:noAutofit/>
          </a:bodyPr>
          <a:lstStyle/>
          <a:p>
            <a:pPr algn="l"/>
            <a:r>
              <a:rPr sz="2500" b="0">
                <a:solidFill>
                  <a:srgbClr val="494A4B"/>
                </a:solidFill>
                <a:latin typeface="Times New Roman"/>
                <a:ea typeface="SimSun"/>
              </a:rPr>
              <a:t>3</a:t>
            </a:r>
          </a:p>
        </p:txBody>
      </p:sp>
      <p:sp>
        <p:nvSpPr>
          <p:cNvPr id="13" name="TextBox 12"/>
          <p:cNvSpPr txBox="1"/>
          <p:nvPr/>
        </p:nvSpPr>
        <p:spPr>
          <a:xfrm>
            <a:off x="1549400" y="2711450"/>
            <a:ext cx="4191000" cy="133350"/>
          </a:xfrm>
          <a:prstGeom prst="rect">
            <a:avLst/>
          </a:prstGeom>
          <a:noFill/>
        </p:spPr>
        <p:txBody>
          <a:bodyPr wrap="none" anchor="ctr" lIns="0" rIns="0" tIns="0" bIns="0">
            <a:noAutofit/>
          </a:bodyPr>
          <a:lstStyle/>
          <a:p>
            <a:pPr algn="l"/>
            <a:r>
              <a:rPr sz="1200" b="0">
                <a:solidFill>
                  <a:srgbClr val="7A7A7C"/>
                </a:solidFill>
                <a:latin typeface="Times New Roman"/>
                <a:ea typeface="SimSun"/>
              </a:rPr>
              <a:t>Connect </a:t>
            </a:r>
            <a:r>
              <a:rPr sz="1200" b="0">
                <a:solidFill>
                  <a:srgbClr val="807F80"/>
                </a:solidFill>
                <a:latin typeface="Times New Roman"/>
                <a:ea typeface="SimSun"/>
              </a:rPr>
              <a:t>the</a:t>
            </a:r>
            <a:r>
              <a:rPr sz="1200" b="0">
                <a:solidFill>
                  <a:srgbClr val="79797A"/>
                </a:solidFill>
                <a:latin typeface="Times New Roman"/>
                <a:ea typeface="SimSun"/>
              </a:rPr>
              <a:t> remote control module </a:t>
            </a:r>
            <a:r>
              <a:rPr sz="1200" b="0">
                <a:solidFill>
                  <a:srgbClr val="6E6E6F"/>
                </a:solidFill>
                <a:latin typeface="Arial"/>
                <a:ea typeface="Microsoft YaHei"/>
              </a:rPr>
              <a:t>(joystick</a:t>
            </a:r>
            <a:r>
              <a:rPr sz="1200" b="0">
                <a:solidFill>
                  <a:srgbClr val="79797A"/>
                </a:solidFill>
                <a:latin typeface="Times New Roman"/>
                <a:ea typeface="SimSun"/>
              </a:rPr>
              <a:t> and mobile</a:t>
            </a:r>
          </a:p>
        </p:txBody>
      </p:sp>
      <p:sp>
        <p:nvSpPr>
          <p:cNvPr id="14" name="TextBox 13"/>
          <p:cNvSpPr txBox="1"/>
          <p:nvPr/>
        </p:nvSpPr>
        <p:spPr>
          <a:xfrm>
            <a:off x="1543050" y="2927350"/>
            <a:ext cx="3771900" cy="184150"/>
          </a:xfrm>
          <a:prstGeom prst="rect">
            <a:avLst/>
          </a:prstGeom>
          <a:noFill/>
        </p:spPr>
        <p:txBody>
          <a:bodyPr wrap="none" anchor="ctr" lIns="0" rIns="0" tIns="0" bIns="0">
            <a:noAutofit/>
          </a:bodyPr>
          <a:lstStyle/>
          <a:p>
            <a:pPr algn="l"/>
            <a:r>
              <a:rPr sz="1300" b="0">
                <a:solidFill>
                  <a:srgbClr val="7A7A79"/>
                </a:solidFill>
                <a:latin typeface="Times New Roman"/>
                <a:ea typeface="SimSun"/>
              </a:rPr>
              <a:t>phone) </a:t>
            </a:r>
            <a:r>
              <a:rPr sz="1300" b="0">
                <a:solidFill>
                  <a:srgbClr val="6C6C6D"/>
                </a:solidFill>
                <a:latin typeface="Arial"/>
                <a:ea typeface="Microsoft YaHei"/>
              </a:rPr>
              <a:t>via one-to</a:t>
            </a:r>
            <a:r>
              <a:rPr sz="1300" b="0">
                <a:solidFill>
                  <a:srgbClr val="3C3C3C"/>
                </a:solidFill>
                <a:latin typeface="Times New Roman"/>
                <a:ea typeface="SimSun"/>
              </a:rPr>
              <a:t>-</a:t>
            </a:r>
            <a:r>
              <a:rPr sz="1300" b="0">
                <a:solidFill>
                  <a:srgbClr val="7B7B7B"/>
                </a:solidFill>
                <a:latin typeface="Times New Roman"/>
                <a:ea typeface="SimSun"/>
              </a:rPr>
              <a:t>one </a:t>
            </a:r>
            <a:r>
              <a:rPr sz="1300" b="0">
                <a:solidFill>
                  <a:srgbClr val="717171"/>
                </a:solidFill>
                <a:latin typeface="Times New Roman"/>
                <a:ea typeface="SimSun"/>
              </a:rPr>
              <a:t>pairing and </a:t>
            </a:r>
            <a:r>
              <a:rPr sz="1300" b="0">
                <a:solidFill>
                  <a:srgbClr val="787778"/>
                </a:solidFill>
                <a:latin typeface="Times New Roman"/>
                <a:ea typeface="SimSun"/>
              </a:rPr>
              <a:t>Bluetooth/WiFi</a:t>
            </a:r>
          </a:p>
        </p:txBody>
      </p:sp>
      <p:sp>
        <p:nvSpPr>
          <p:cNvPr id="15" name="TextBox 14"/>
          <p:cNvSpPr txBox="1"/>
          <p:nvPr/>
        </p:nvSpPr>
        <p:spPr>
          <a:xfrm>
            <a:off x="1009650" y="3467100"/>
            <a:ext cx="1835150" cy="152400"/>
          </a:xfrm>
          <a:prstGeom prst="rect">
            <a:avLst/>
          </a:prstGeom>
          <a:noFill/>
        </p:spPr>
        <p:txBody>
          <a:bodyPr wrap="none" anchor="ctr" lIns="0" rIns="0" tIns="0" bIns="0">
            <a:noAutofit/>
          </a:bodyPr>
          <a:lstStyle/>
          <a:p>
            <a:pPr algn="l"/>
            <a:r>
              <a:rPr sz="1350" b="0">
                <a:solidFill>
                  <a:srgbClr val="CAC9CA"/>
                </a:solidFill>
                <a:latin typeface="Times New Roman"/>
                <a:ea typeface="SimSun"/>
              </a:rPr>
              <a:t>Startup Procedure:</a:t>
            </a:r>
          </a:p>
        </p:txBody>
      </p:sp>
      <p:sp>
        <p:nvSpPr>
          <p:cNvPr id="16" name="TextBox 15"/>
          <p:cNvSpPr txBox="1"/>
          <p:nvPr/>
        </p:nvSpPr>
        <p:spPr>
          <a:xfrm>
            <a:off x="1066800" y="3810000"/>
            <a:ext cx="4889500" cy="158750"/>
          </a:xfrm>
          <a:prstGeom prst="rect">
            <a:avLst/>
          </a:prstGeom>
          <a:noFill/>
        </p:spPr>
        <p:txBody>
          <a:bodyPr wrap="none" anchor="ctr" lIns="0" rIns="0" tIns="0" bIns="0">
            <a:noAutofit/>
          </a:bodyPr>
          <a:lstStyle/>
          <a:p>
            <a:pPr algn="l"/>
            <a:r>
              <a:rPr sz="1300" b="0">
                <a:solidFill>
                  <a:srgbClr val="7D7B77"/>
                </a:solidFill>
                <a:latin typeface="Arial"/>
                <a:ea typeface="Microsoft YaHei"/>
              </a:rPr>
              <a:t>Short press</a:t>
            </a:r>
            <a:r>
              <a:rPr sz="1300" b="0">
                <a:solidFill>
                  <a:srgbClr val="73726F"/>
                </a:solidFill>
                <a:latin typeface="Times New Roman"/>
                <a:ea typeface="SimSun"/>
              </a:rPr>
              <a:t> then </a:t>
            </a:r>
            <a:r>
              <a:rPr sz="1300" b="0">
                <a:solidFill>
                  <a:srgbClr val="747370"/>
                </a:solidFill>
                <a:latin typeface="Arial"/>
                <a:ea typeface="Microsoft YaHei"/>
              </a:rPr>
              <a:t>long</a:t>
            </a:r>
            <a:r>
              <a:rPr sz="1300" b="0">
                <a:solidFill>
                  <a:srgbClr val="747370"/>
                </a:solidFill>
                <a:latin typeface="Times New Roman"/>
                <a:ea typeface="SimSun"/>
              </a:rPr>
              <a:t> press (&gt;2 seconds)</a:t>
            </a:r>
            <a:r>
              <a:rPr sz="1300" b="0">
                <a:solidFill>
                  <a:srgbClr val="747370"/>
                </a:solidFill>
                <a:latin typeface="Times New Roman"/>
                <a:ea typeface="SimSun"/>
              </a:rPr>
              <a:t> the power switch</a:t>
            </a:r>
            <a:r>
              <a:rPr sz="1300" b="0">
                <a:solidFill>
                  <a:srgbClr val="959393"/>
                </a:solidFill>
                <a:latin typeface="Times New Roman"/>
                <a:ea typeface="SimSun"/>
              </a:rPr>
              <a:t>;</a:t>
            </a:r>
            <a:r>
              <a:rPr sz="1300" b="0">
                <a:solidFill>
                  <a:srgbClr val="70706D"/>
                </a:solidFill>
                <a:latin typeface="Arial"/>
                <a:ea typeface="Microsoft YaHei"/>
              </a:rPr>
              <a:t> robot</a:t>
            </a:r>
          </a:p>
        </p:txBody>
      </p:sp>
      <p:sp>
        <p:nvSpPr>
          <p:cNvPr id="17" name="TextBox 16"/>
          <p:cNvSpPr txBox="1"/>
          <p:nvPr/>
        </p:nvSpPr>
        <p:spPr>
          <a:xfrm>
            <a:off x="1060450" y="4044950"/>
            <a:ext cx="4381500" cy="133350"/>
          </a:xfrm>
          <a:prstGeom prst="rect">
            <a:avLst/>
          </a:prstGeom>
          <a:noFill/>
        </p:spPr>
        <p:txBody>
          <a:bodyPr wrap="none" anchor="ctr" lIns="0" rIns="0" tIns="0" bIns="0">
            <a:noAutofit/>
          </a:bodyPr>
          <a:lstStyle/>
          <a:p>
            <a:pPr algn="l"/>
            <a:r>
              <a:rPr sz="1150" b="0">
                <a:solidFill>
                  <a:srgbClr val="727271"/>
                </a:solidFill>
                <a:latin typeface="Arial"/>
                <a:ea typeface="Microsoft YaHei"/>
              </a:rPr>
              <a:t>performs a </a:t>
            </a:r>
            <a:r>
              <a:rPr sz="1150" b="0">
                <a:solidFill>
                  <a:srgbClr val="767472"/>
                </a:solidFill>
                <a:latin typeface="Arial"/>
                <a:ea typeface="Microsoft YaHei"/>
              </a:rPr>
              <a:t>self-test and stands to initial height if successful</a:t>
            </a:r>
          </a:p>
        </p:txBody>
      </p:sp>
      <p:sp>
        <p:nvSpPr>
          <p:cNvPr id="18" name="TextBox 17"/>
          <p:cNvSpPr txBox="1"/>
          <p:nvPr/>
        </p:nvSpPr>
        <p:spPr>
          <a:xfrm>
            <a:off x="1009650" y="4667250"/>
            <a:ext cx="2063750" cy="158750"/>
          </a:xfrm>
          <a:prstGeom prst="rect">
            <a:avLst/>
          </a:prstGeom>
          <a:noFill/>
        </p:spPr>
        <p:txBody>
          <a:bodyPr wrap="none" anchor="ctr" lIns="0" rIns="0" tIns="0" bIns="0">
            <a:noAutofit/>
          </a:bodyPr>
          <a:lstStyle/>
          <a:p>
            <a:pPr algn="l"/>
            <a:r>
              <a:rPr sz="1600" b="1">
                <a:solidFill>
                  <a:srgbClr val="C8C8C9"/>
                </a:solidFill>
                <a:latin typeface="Times New Roman"/>
                <a:ea typeface="SimSun"/>
              </a:rPr>
              <a:t>Shutdown Procedures</a:t>
            </a:r>
            <a:r>
              <a:rPr sz="1600" b="1">
                <a:solidFill>
                  <a:srgbClr val="ACABAB"/>
                </a:solidFill>
                <a:latin typeface="Times New Roman"/>
                <a:ea typeface="SimSun"/>
              </a:rPr>
              <a:t>:</a:t>
            </a:r>
          </a:p>
        </p:txBody>
      </p:sp>
      <p:sp>
        <p:nvSpPr>
          <p:cNvPr id="19" name="TextBox 18"/>
          <p:cNvSpPr txBox="1"/>
          <p:nvPr/>
        </p:nvSpPr>
        <p:spPr>
          <a:xfrm>
            <a:off x="1536700" y="5035550"/>
            <a:ext cx="4019550" cy="133350"/>
          </a:xfrm>
          <a:prstGeom prst="rect">
            <a:avLst/>
          </a:prstGeom>
          <a:noFill/>
        </p:spPr>
        <p:txBody>
          <a:bodyPr wrap="none" anchor="ctr" lIns="0" rIns="0" tIns="0" bIns="0">
            <a:noAutofit/>
          </a:bodyPr>
          <a:lstStyle/>
          <a:p>
            <a:pPr algn="l"/>
            <a:r>
              <a:rPr sz="1150" b="0">
                <a:solidFill>
                  <a:srgbClr val="777778"/>
                </a:solidFill>
                <a:latin typeface="Times New Roman"/>
                <a:ea typeface="SimSun"/>
              </a:rPr>
              <a:t>Confirm</a:t>
            </a:r>
            <a:r>
              <a:rPr sz="1150" b="0">
                <a:solidFill>
                  <a:srgbClr val="7C7C7D"/>
                </a:solidFill>
                <a:latin typeface="Times New Roman"/>
                <a:ea typeface="SimSun"/>
              </a:rPr>
              <a:t> </a:t>
            </a:r>
            <a:r>
              <a:rPr sz="1150" b="0">
                <a:solidFill>
                  <a:srgbClr val="717170"/>
                </a:solidFill>
                <a:latin typeface="Times New Roman"/>
                <a:ea typeface="SimSun"/>
              </a:rPr>
              <a:t>robot</a:t>
            </a:r>
            <a:r>
              <a:rPr sz="1150" b="0">
                <a:solidFill>
                  <a:srgbClr val="7C7C7D"/>
                </a:solidFill>
                <a:latin typeface="Times New Roman"/>
                <a:ea typeface="SimSun"/>
              </a:rPr>
              <a:t> is </a:t>
            </a:r>
            <a:r>
              <a:rPr sz="1150" b="0">
                <a:solidFill>
                  <a:srgbClr val="616261"/>
                </a:solidFill>
                <a:latin typeface="Times New Roman"/>
                <a:ea typeface="SimSun"/>
              </a:rPr>
              <a:t>in </a:t>
            </a:r>
            <a:r>
              <a:rPr sz="1150" b="0">
                <a:solidFill>
                  <a:srgbClr val="7E7C7D"/>
                </a:solidFill>
                <a:latin typeface="Arial"/>
                <a:ea typeface="Microsoft YaHei"/>
              </a:rPr>
              <a:t>Static</a:t>
            </a:r>
            <a:r>
              <a:rPr sz="1150" b="0">
                <a:solidFill>
                  <a:srgbClr val="7C7C7D"/>
                </a:solidFill>
                <a:latin typeface="Arial"/>
                <a:ea typeface="Microsoft YaHei"/>
              </a:rPr>
              <a:t> Standing State on level </a:t>
            </a:r>
            <a:r>
              <a:rPr sz="1150" b="0">
                <a:solidFill>
                  <a:srgbClr val="747577"/>
                </a:solidFill>
                <a:latin typeface="Times New Roman"/>
                <a:ea typeface="SimSun"/>
              </a:rPr>
              <a:t>ground</a:t>
            </a:r>
          </a:p>
        </p:txBody>
      </p:sp>
      <p:sp>
        <p:nvSpPr>
          <p:cNvPr id="20" name="TextBox 19"/>
          <p:cNvSpPr txBox="1"/>
          <p:nvPr/>
        </p:nvSpPr>
        <p:spPr>
          <a:xfrm>
            <a:off x="1098550" y="5365750"/>
            <a:ext cx="190500" cy="584200"/>
          </a:xfrm>
          <a:prstGeom prst="rect">
            <a:avLst/>
          </a:prstGeom>
          <a:noFill/>
        </p:spPr>
        <p:txBody>
          <a:bodyPr wrap="none" anchor="ctr" lIns="0" rIns="0" tIns="0" bIns="0">
            <a:noAutofit/>
          </a:bodyPr>
          <a:lstStyle/>
          <a:p>
            <a:pPr algn="l">
              <a:lnSpc>
                <a:spcPts val="3000"/>
              </a:lnSpc>
              <a:spcBef>
                <a:spcPts val="0"/>
              </a:spcBef>
              <a:spcAft>
                <a:spcPts val="0"/>
              </a:spcAft>
            </a:pPr>
            <a:r>
              <a:rPr sz="2550" b="0">
                <a:solidFill>
                  <a:srgbClr val="98999A"/>
                </a:solidFill>
                <a:latin typeface="Times New Roman"/>
                <a:ea typeface="SimSun"/>
              </a:rPr>
              <a:t>2</a:t>
            </a:r>
          </a:p>
          <a:p>
            <a:pPr algn="l">
              <a:lnSpc>
                <a:spcPts val="3000"/>
              </a:lnSpc>
              <a:spcBef>
                <a:spcPts val="0"/>
              </a:spcBef>
              <a:spcAft>
                <a:spcPts val="0"/>
              </a:spcAft>
            </a:pPr>
            <a:r>
              <a:rPr sz="2550" b="0">
                <a:solidFill>
                  <a:srgbClr val="858585"/>
                </a:solidFill>
                <a:latin typeface="Times New Roman"/>
                <a:ea typeface="SimSun"/>
              </a:rPr>
              <a:t>3</a:t>
            </a:r>
          </a:p>
        </p:txBody>
      </p:sp>
      <p:sp>
        <p:nvSpPr>
          <p:cNvPr id="21" name="TextBox 20"/>
          <p:cNvSpPr txBox="1"/>
          <p:nvPr/>
        </p:nvSpPr>
        <p:spPr>
          <a:xfrm>
            <a:off x="1536700" y="5429250"/>
            <a:ext cx="4413250" cy="139700"/>
          </a:xfrm>
          <a:prstGeom prst="rect">
            <a:avLst/>
          </a:prstGeom>
          <a:noFill/>
        </p:spPr>
        <p:txBody>
          <a:bodyPr wrap="none" anchor="ctr" lIns="0" rIns="0" tIns="0" bIns="0">
            <a:noAutofit/>
          </a:bodyPr>
          <a:lstStyle/>
          <a:p>
            <a:pPr algn="l"/>
            <a:r>
              <a:rPr sz="1200" b="0">
                <a:solidFill>
                  <a:srgbClr val="7E7E7F"/>
                </a:solidFill>
                <a:latin typeface="Times New Roman"/>
                <a:ea typeface="SimSun"/>
              </a:rPr>
              <a:t>Hold L2 </a:t>
            </a:r>
            <a:r>
              <a:rPr sz="1200" b="0">
                <a:solidFill>
                  <a:srgbClr val="A9ACAC"/>
                </a:solidFill>
                <a:latin typeface="Times New Roman"/>
                <a:ea typeface="SimSun"/>
              </a:rPr>
              <a:t>+</a:t>
            </a:r>
            <a:r>
              <a:rPr sz="1200" b="0">
                <a:solidFill>
                  <a:srgbClr val="7F7F80"/>
                </a:solidFill>
                <a:latin typeface="Arial"/>
                <a:ea typeface="Microsoft YaHei"/>
              </a:rPr>
              <a:t> click A </a:t>
            </a:r>
            <a:r>
              <a:rPr sz="1200" b="0">
                <a:solidFill>
                  <a:srgbClr val="7F8080"/>
                </a:solidFill>
                <a:latin typeface="Times New Roman"/>
                <a:ea typeface="SimSun"/>
              </a:rPr>
              <a:t>three </a:t>
            </a:r>
            <a:r>
              <a:rPr sz="1200" b="0">
                <a:solidFill>
                  <a:srgbClr val="828282"/>
                </a:solidFill>
                <a:latin typeface="Times New Roman"/>
                <a:ea typeface="SimSun"/>
              </a:rPr>
              <a:t>times </a:t>
            </a:r>
            <a:r>
              <a:rPr sz="1200" b="0">
                <a:solidFill>
                  <a:srgbClr val="7F8180"/>
                </a:solidFill>
                <a:latin typeface="Arial"/>
                <a:ea typeface="Microsoft YaHei"/>
              </a:rPr>
              <a:t>(squat, stand, </a:t>
            </a:r>
            <a:r>
              <a:rPr sz="1200" b="0">
                <a:solidFill>
                  <a:srgbClr val="6B6B6B"/>
                </a:solidFill>
                <a:latin typeface="Times New Roman"/>
                <a:ea typeface="SimSun"/>
              </a:rPr>
              <a:t>lie</a:t>
            </a:r>
            <a:r>
              <a:rPr sz="1200" b="0">
                <a:solidFill>
                  <a:srgbClr val="7F7F81"/>
                </a:solidFill>
                <a:latin typeface="Times New Roman"/>
                <a:ea typeface="SimSun"/>
              </a:rPr>
              <a:t> down sequence)</a:t>
            </a:r>
          </a:p>
        </p:txBody>
      </p:sp>
      <p:sp>
        <p:nvSpPr>
          <p:cNvPr id="22" name="TextBox 21"/>
          <p:cNvSpPr txBox="1"/>
          <p:nvPr/>
        </p:nvSpPr>
        <p:spPr>
          <a:xfrm>
            <a:off x="1536700" y="5835650"/>
            <a:ext cx="4552950" cy="152400"/>
          </a:xfrm>
          <a:prstGeom prst="rect">
            <a:avLst/>
          </a:prstGeom>
          <a:noFill/>
        </p:spPr>
        <p:txBody>
          <a:bodyPr wrap="none" anchor="ctr" lIns="0" rIns="0" tIns="0" bIns="0">
            <a:noAutofit/>
          </a:bodyPr>
          <a:lstStyle/>
          <a:p>
            <a:pPr algn="l"/>
            <a:r>
              <a:rPr sz="1250" b="0">
                <a:solidFill>
                  <a:srgbClr val="6F6F6F"/>
                </a:solidFill>
                <a:latin typeface="Arial"/>
                <a:ea typeface="Microsoft YaHei"/>
              </a:rPr>
              <a:t>Hold</a:t>
            </a:r>
            <a:r>
              <a:rPr sz="1250" b="0">
                <a:solidFill>
                  <a:srgbClr val="7C7C7D"/>
                </a:solidFill>
                <a:latin typeface="Arial"/>
                <a:ea typeface="Microsoft YaHei"/>
              </a:rPr>
              <a:t> L2 + </a:t>
            </a:r>
            <a:r>
              <a:rPr sz="1250" b="0">
                <a:solidFill>
                  <a:srgbClr val="767675"/>
                </a:solidFill>
                <a:latin typeface="Arial"/>
                <a:ea typeface="Microsoft YaHei"/>
              </a:rPr>
              <a:t>click B twice (damped</a:t>
            </a:r>
            <a:r>
              <a:rPr sz="1250" b="0">
                <a:solidFill>
                  <a:srgbClr val="363537"/>
                </a:solidFill>
                <a:latin typeface="Arial"/>
                <a:ea typeface="Microsoft YaHei"/>
              </a:rPr>
              <a:t>,</a:t>
            </a:r>
            <a:r>
              <a:rPr sz="1250" b="0">
                <a:solidFill>
                  <a:srgbClr val="7C7C7D"/>
                </a:solidFill>
                <a:latin typeface="Arial"/>
                <a:ea typeface="Microsoft YaHei"/>
              </a:rPr>
              <a:t> then undamped prone</a:t>
            </a:r>
            <a:r>
              <a:rPr sz="1250" b="0">
                <a:solidFill>
                  <a:srgbClr val="858385"/>
                </a:solidFill>
                <a:latin typeface="Arial"/>
                <a:ea typeface="Microsoft YaHei"/>
              </a:rPr>
              <a:t> position)</a:t>
            </a:r>
          </a:p>
        </p:txBody>
      </p:sp>
      <p:sp>
        <p:nvSpPr>
          <p:cNvPr id="23" name="TextBox 22"/>
          <p:cNvSpPr txBox="1"/>
          <p:nvPr/>
        </p:nvSpPr>
        <p:spPr>
          <a:xfrm>
            <a:off x="7880350" y="6032500"/>
            <a:ext cx="2997200" cy="317500"/>
          </a:xfrm>
          <a:prstGeom prst="rect">
            <a:avLst/>
          </a:prstGeom>
          <a:noFill/>
        </p:spPr>
        <p:txBody>
          <a:bodyPr wrap="none" anchor="ctr" lIns="0" rIns="0" tIns="0" bIns="0">
            <a:noAutofit/>
          </a:bodyPr>
          <a:lstStyle/>
          <a:p>
            <a:pPr algn="ctr">
              <a:lnSpc>
                <a:spcPts val="1500"/>
              </a:lnSpc>
              <a:spcBef>
                <a:spcPts val="0"/>
              </a:spcBef>
              <a:spcAft>
                <a:spcPts val="0"/>
              </a:spcAft>
            </a:pPr>
            <a:r>
              <a:rPr sz="1000" b="0">
                <a:solidFill>
                  <a:srgbClr val="6C6B66"/>
                </a:solidFill>
                <a:latin typeface="Times New Roman"/>
                <a:ea typeface="SimSun"/>
              </a:rPr>
              <a:t>Fig.</a:t>
            </a:r>
            <a:r>
              <a:rPr sz="1000" b="0">
                <a:solidFill>
                  <a:srgbClr val="81807D"/>
                </a:solidFill>
                <a:latin typeface="Times New Roman"/>
                <a:ea typeface="SimSun"/>
              </a:rPr>
              <a:t> shows</a:t>
            </a:r>
            <a:r>
              <a:rPr sz="1000" b="0">
                <a:solidFill>
                  <a:srgbClr val="9A9A98"/>
                </a:solidFill>
                <a:latin typeface="Times New Roman"/>
                <a:ea typeface="SimSun"/>
              </a:rPr>
              <a:t> the </a:t>
            </a:r>
            <a:r>
              <a:rPr sz="1000" b="0">
                <a:solidFill>
                  <a:srgbClr val="84817D"/>
                </a:solidFill>
                <a:latin typeface="Arial"/>
                <a:ea typeface="Microsoft YaHei"/>
              </a:rPr>
              <a:t>correct</a:t>
            </a:r>
            <a:r>
              <a:rPr sz="1000" b="0">
                <a:solidFill>
                  <a:srgbClr val="82817D"/>
                </a:solidFill>
                <a:latin typeface="Times New Roman"/>
                <a:ea typeface="SimSun"/>
              </a:rPr>
              <a:t> </a:t>
            </a:r>
            <a:r>
              <a:rPr sz="1000" b="0">
                <a:solidFill>
                  <a:srgbClr val="72716D"/>
                </a:solidFill>
                <a:latin typeface="Times New Roman"/>
                <a:ea typeface="SimSun"/>
              </a:rPr>
              <a:t>body</a:t>
            </a:r>
            <a:r>
              <a:rPr sz="1000" b="0">
                <a:solidFill>
                  <a:srgbClr val="82817D"/>
                </a:solidFill>
                <a:latin typeface="Times New Roman"/>
                <a:ea typeface="SimSun"/>
              </a:rPr>
              <a:t> </a:t>
            </a:r>
            <a:r>
              <a:rPr sz="1000" b="0">
                <a:solidFill>
                  <a:srgbClr val="8A8A88"/>
                </a:solidFill>
                <a:latin typeface="Times New Roman"/>
                <a:ea typeface="SimSun"/>
              </a:rPr>
              <a:t>placement</a:t>
            </a:r>
            <a:r>
              <a:rPr sz="1000" b="0">
                <a:solidFill>
                  <a:srgbClr val="BBBAB4"/>
                </a:solidFill>
                <a:latin typeface="Times New Roman"/>
                <a:ea typeface="SimSun"/>
              </a:rPr>
              <a:t> </a:t>
            </a:r>
            <a:r>
              <a:rPr sz="1000" b="0">
                <a:solidFill>
                  <a:srgbClr val="82807D"/>
                </a:solidFill>
                <a:latin typeface="Times New Roman"/>
                <a:ea typeface="SimSun"/>
              </a:rPr>
              <a:t>of the robot</a:t>
            </a:r>
          </a:p>
          <a:p>
            <a:pPr algn="ctr">
              <a:lnSpc>
                <a:spcPts val="1500"/>
              </a:lnSpc>
              <a:spcBef>
                <a:spcPts val="0"/>
              </a:spcBef>
              <a:spcAft>
                <a:spcPts val="0"/>
              </a:spcAft>
            </a:pPr>
            <a:r>
              <a:rPr sz="1000" b="0">
                <a:solidFill>
                  <a:srgbClr val="7E7C79"/>
                </a:solidFill>
                <a:latin typeface="Times New Roman"/>
                <a:ea typeface="SimSun"/>
              </a:rPr>
              <a:t>on </a:t>
            </a:r>
            <a:r>
              <a:rPr sz="1000" b="0">
                <a:solidFill>
                  <a:srgbClr val="888783"/>
                </a:solidFill>
                <a:latin typeface="Times New Roman"/>
                <a:ea typeface="SimSun"/>
              </a:rPr>
              <a:t>level</a:t>
            </a:r>
            <a:r>
              <a:rPr sz="1000" b="0">
                <a:solidFill>
                  <a:srgbClr val="7E7C79"/>
                </a:solidFill>
                <a:latin typeface="Times New Roman"/>
                <a:ea typeface="SimSun"/>
              </a:rPr>
              <a:t> </a:t>
            </a:r>
            <a:r>
              <a:rPr sz="1000" b="0">
                <a:solidFill>
                  <a:srgbClr val="767471"/>
                </a:solidFill>
                <a:latin typeface="Times New Roman"/>
                <a:ea typeface="SimSun"/>
              </a:rPr>
              <a:t>ground</a:t>
            </a:r>
            <a:r>
              <a:rPr sz="1000" b="0">
                <a:solidFill>
                  <a:srgbClr val="7E7C79"/>
                </a:solidFill>
                <a:latin typeface="Times New Roman"/>
                <a:ea typeface="SimSun"/>
              </a:rPr>
              <a:t> </a:t>
            </a:r>
            <a:r>
              <a:rPr sz="1000" b="0">
                <a:solidFill>
                  <a:srgbClr val="62615C"/>
                </a:solidFill>
                <a:latin typeface="Times New Roman"/>
                <a:ea typeface="SimSun"/>
              </a:rPr>
              <a:t>prior</a:t>
            </a:r>
            <a:r>
              <a:rPr sz="1000" b="0">
                <a:solidFill>
                  <a:srgbClr val="7E7C79"/>
                </a:solidFill>
                <a:latin typeface="Arial"/>
                <a:ea typeface="Microsoft YaHei"/>
              </a:rPr>
              <a:t> to startup</a:t>
            </a:r>
          </a:p>
        </p:txBody>
      </p:sp>
      <p:sp>
        <p:nvSpPr>
          <p:cNvPr id="24" name="TextBox 23"/>
          <p:cNvSpPr txBox="1"/>
          <p:nvPr/>
        </p:nvSpPr>
        <p:spPr>
          <a:xfrm>
            <a:off x="1098550" y="6165850"/>
            <a:ext cx="190500" cy="215900"/>
          </a:xfrm>
          <a:prstGeom prst="rect">
            <a:avLst/>
          </a:prstGeom>
          <a:noFill/>
        </p:spPr>
        <p:txBody>
          <a:bodyPr wrap="none" anchor="ctr" lIns="0" rIns="0" tIns="0" bIns="0">
            <a:noAutofit/>
          </a:bodyPr>
          <a:lstStyle/>
          <a:p>
            <a:pPr algn="l"/>
            <a:r>
              <a:rPr sz="2550" b="0">
                <a:solidFill>
                  <a:srgbClr val="525252"/>
                </a:solidFill>
                <a:latin typeface="Times New Roman"/>
                <a:ea typeface="SimSun"/>
              </a:rPr>
              <a:t>4</a:t>
            </a:r>
          </a:p>
        </p:txBody>
      </p:sp>
      <p:sp>
        <p:nvSpPr>
          <p:cNvPr id="25" name="TextBox 24"/>
          <p:cNvSpPr txBox="1"/>
          <p:nvPr/>
        </p:nvSpPr>
        <p:spPr>
          <a:xfrm>
            <a:off x="1536700" y="6223000"/>
            <a:ext cx="4089400" cy="133350"/>
          </a:xfrm>
          <a:prstGeom prst="rect">
            <a:avLst/>
          </a:prstGeom>
          <a:noFill/>
        </p:spPr>
        <p:txBody>
          <a:bodyPr wrap="none" anchor="ctr" lIns="0" rIns="0" tIns="0" bIns="0">
            <a:noAutofit/>
          </a:bodyPr>
          <a:lstStyle/>
          <a:p>
            <a:pPr algn="l"/>
            <a:r>
              <a:rPr sz="1200" b="0">
                <a:solidFill>
                  <a:srgbClr val="848383"/>
                </a:solidFill>
                <a:latin typeface="Times New Roman"/>
                <a:ea typeface="SimSun"/>
              </a:rPr>
              <a:t>Power</a:t>
            </a:r>
            <a:r>
              <a:rPr sz="1200" b="0">
                <a:solidFill>
                  <a:srgbClr val="7F7F80"/>
                </a:solidFill>
                <a:latin typeface="Times New Roman"/>
                <a:ea typeface="SimSun"/>
              </a:rPr>
              <a:t> </a:t>
            </a:r>
            <a:r>
              <a:rPr sz="1200" b="0">
                <a:solidFill>
                  <a:srgbClr val="878787"/>
                </a:solidFill>
                <a:latin typeface="Times New Roman"/>
                <a:ea typeface="SimSun"/>
              </a:rPr>
              <a:t>off</a:t>
            </a:r>
            <a:r>
              <a:rPr sz="1200" b="0">
                <a:solidFill>
                  <a:srgbClr val="7F7F80"/>
                </a:solidFill>
                <a:latin typeface="Times New Roman"/>
                <a:ea typeface="SimSun"/>
              </a:rPr>
              <a:t> </a:t>
            </a:r>
            <a:r>
              <a:rPr sz="1200" b="0">
                <a:solidFill>
                  <a:srgbClr val="828284"/>
                </a:solidFill>
                <a:latin typeface="Times New Roman"/>
                <a:ea typeface="SimSun"/>
              </a:rPr>
              <a:t>the</a:t>
            </a:r>
            <a:r>
              <a:rPr sz="1200" b="0">
                <a:solidFill>
                  <a:srgbClr val="7F7F80"/>
                </a:solidFill>
                <a:latin typeface="Times New Roman"/>
                <a:ea typeface="SimSun"/>
              </a:rPr>
              <a:t> </a:t>
            </a:r>
            <a:r>
              <a:rPr sz="1200" b="0">
                <a:solidFill>
                  <a:srgbClr val="7F7F80"/>
                </a:solidFill>
                <a:latin typeface="Times New Roman"/>
                <a:ea typeface="SimSun"/>
              </a:rPr>
              <a:t>battery once in the undamped prone state</a:t>
            </a:r>
          </a:p>
        </p:txBody>
      </p:sp>
      <p:sp>
        <p:nvSpPr>
          <p:cNvPr id="26" name="TextBox 25"/>
          <p:cNvSpPr txBox="1"/>
          <p:nvPr/>
        </p:nvSpPr>
        <p:spPr>
          <a:xfrm>
            <a:off x="419100" y="1028700"/>
            <a:ext cx="228600" cy="311150"/>
          </a:xfrm>
          <a:prstGeom prst="rect">
            <a:avLst/>
          </a:prstGeom>
          <a:noFill/>
        </p:spPr>
        <p:txBody>
          <a:bodyPr wrap="none" anchor="ctr" lIns="0" rIns="0" tIns="0" bIns="0">
            <a:noAutofit/>
          </a:bodyPr>
          <a:lstStyle/>
          <a:p>
            <a:pPr algn="l"/>
            <a:r>
              <a:rPr sz="2550" b="0">
                <a:solidFill>
                  <a:srgbClr val="F9F9F9"/>
                </a:solidFill>
                <a:latin typeface="Times New Roman"/>
                <a:ea typeface="SimSun"/>
              </a:rPr>
              <a:t>1</a:t>
            </a:r>
          </a:p>
        </p:txBody>
      </p:sp>
      <p:sp>
        <p:nvSpPr>
          <p:cNvPr id="27" name="TextBox 26"/>
          <p:cNvSpPr txBox="1"/>
          <p:nvPr/>
        </p:nvSpPr>
        <p:spPr>
          <a:xfrm>
            <a:off x="400050" y="4572000"/>
            <a:ext cx="266700" cy="323850"/>
          </a:xfrm>
          <a:prstGeom prst="rect">
            <a:avLst/>
          </a:prstGeom>
          <a:noFill/>
        </p:spPr>
        <p:txBody>
          <a:bodyPr wrap="none" anchor="ctr" lIns="0" rIns="0" tIns="0" bIns="0">
            <a:noAutofit/>
          </a:bodyPr>
          <a:lstStyle/>
          <a:p>
            <a:pPr algn="l"/>
            <a:r>
              <a:rPr sz="2550" b="0">
                <a:solidFill>
                  <a:srgbClr val="EEEEEE"/>
                </a:solidFill>
                <a:latin typeface="Times New Roman"/>
                <a:ea typeface="SimSun"/>
              </a:rPr>
              <a:t>3</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6.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479550" y="406400"/>
            <a:ext cx="8502650" cy="381000"/>
          </a:xfrm>
          <a:prstGeom prst="rect">
            <a:avLst/>
          </a:prstGeom>
          <a:noFill/>
        </p:spPr>
        <p:txBody>
          <a:bodyPr wrap="none" anchor="ctr" lIns="0" rIns="0" tIns="0" bIns="0">
            <a:noAutofit/>
          </a:bodyPr>
          <a:lstStyle/>
          <a:p>
            <a:pPr algn="l"/>
            <a:r>
              <a:rPr sz="3300" b="1">
                <a:solidFill>
                  <a:srgbClr val="080808"/>
                </a:solidFill>
                <a:latin typeface="Times New Roman"/>
                <a:ea typeface="SimSun"/>
              </a:rPr>
              <a:t>Technical Specifications – Battery Pack</a:t>
            </a:r>
          </a:p>
        </p:txBody>
      </p:sp>
      <p:sp>
        <p:nvSpPr>
          <p:cNvPr id="4" name="TextBox 3"/>
          <p:cNvSpPr txBox="1"/>
          <p:nvPr/>
        </p:nvSpPr>
        <p:spPr>
          <a:xfrm>
            <a:off x="895350" y="1409700"/>
            <a:ext cx="1733550" cy="171450"/>
          </a:xfrm>
          <a:prstGeom prst="rect">
            <a:avLst/>
          </a:prstGeom>
          <a:noFill/>
        </p:spPr>
        <p:txBody>
          <a:bodyPr wrap="none" anchor="ctr" lIns="0" rIns="0" tIns="0" bIns="0">
            <a:noAutofit/>
          </a:bodyPr>
          <a:lstStyle/>
          <a:p>
            <a:pPr algn="l"/>
            <a:r>
              <a:rPr sz="1250" b="0">
                <a:solidFill>
                  <a:srgbClr val="CACACC"/>
                </a:solidFill>
                <a:latin typeface="Times New Roman"/>
                <a:ea typeface="SimSun"/>
              </a:rPr>
              <a:t>Battery</a:t>
            </a:r>
            <a:r>
              <a:rPr sz="1250" b="0">
                <a:solidFill>
                  <a:srgbClr val="CCCDCD"/>
                </a:solidFill>
                <a:latin typeface="Times New Roman"/>
                <a:ea typeface="SimSun"/>
              </a:rPr>
              <a:t> Specification:</a:t>
            </a:r>
          </a:p>
        </p:txBody>
      </p:sp>
      <p:sp>
        <p:nvSpPr>
          <p:cNvPr id="5" name="TextBox 4"/>
          <p:cNvSpPr txBox="1"/>
          <p:nvPr/>
        </p:nvSpPr>
        <p:spPr>
          <a:xfrm>
            <a:off x="8883650" y="1555750"/>
            <a:ext cx="971550" cy="196850"/>
          </a:xfrm>
          <a:prstGeom prst="rect">
            <a:avLst/>
          </a:prstGeom>
          <a:noFill/>
        </p:spPr>
        <p:txBody>
          <a:bodyPr wrap="none" anchor="ctr" lIns="0" rIns="0" tIns="0" bIns="0">
            <a:noAutofit/>
          </a:bodyPr>
          <a:lstStyle/>
          <a:p>
            <a:pPr algn="l"/>
            <a:r>
              <a:rPr sz="1100" b="0">
                <a:solidFill>
                  <a:srgbClr val="D4D6D6"/>
                </a:solidFill>
                <a:latin typeface="Times New Roman"/>
                <a:ea typeface="SimSun"/>
              </a:rPr>
              <a:t>Specifications</a:t>
            </a:r>
          </a:p>
        </p:txBody>
      </p:sp>
      <p:sp>
        <p:nvSpPr>
          <p:cNvPr id="6" name="TextBox 5"/>
          <p:cNvSpPr txBox="1"/>
          <p:nvPr/>
        </p:nvSpPr>
        <p:spPr>
          <a:xfrm>
            <a:off x="10636250" y="1555750"/>
            <a:ext cx="615950" cy="158750"/>
          </a:xfrm>
          <a:prstGeom prst="rect">
            <a:avLst/>
          </a:prstGeom>
          <a:noFill/>
        </p:spPr>
        <p:txBody>
          <a:bodyPr wrap="none" anchor="ctr" lIns="0" rIns="0" tIns="0" bIns="0">
            <a:noAutofit/>
          </a:bodyPr>
          <a:lstStyle/>
          <a:p>
            <a:pPr algn="l"/>
            <a:r>
              <a:rPr sz="1550" b="0">
                <a:solidFill>
                  <a:srgbClr val="D8D9D8"/>
                </a:solidFill>
                <a:latin typeface="Times New Roman"/>
                <a:ea typeface="SimSun"/>
              </a:rPr>
              <a:t>Remark</a:t>
            </a:r>
          </a:p>
        </p:txBody>
      </p:sp>
      <p:sp>
        <p:nvSpPr>
          <p:cNvPr id="7" name="TextBox 6"/>
          <p:cNvSpPr txBox="1"/>
          <p:nvPr/>
        </p:nvSpPr>
        <p:spPr>
          <a:xfrm>
            <a:off x="6991350" y="1587500"/>
            <a:ext cx="793750" cy="158750"/>
          </a:xfrm>
          <a:prstGeom prst="rect">
            <a:avLst/>
          </a:prstGeom>
          <a:noFill/>
        </p:spPr>
        <p:txBody>
          <a:bodyPr wrap="none" anchor="ctr" lIns="0" rIns="0" tIns="0" bIns="0">
            <a:noAutofit/>
          </a:bodyPr>
          <a:lstStyle/>
          <a:p>
            <a:pPr algn="l"/>
            <a:r>
              <a:rPr sz="1400" b="0">
                <a:solidFill>
                  <a:srgbClr val="DCDCDB"/>
                </a:solidFill>
                <a:latin typeface="Times New Roman"/>
                <a:ea typeface="SimSun"/>
              </a:rPr>
              <a:t>parameter</a:t>
            </a:r>
          </a:p>
        </p:txBody>
      </p:sp>
      <p:sp>
        <p:nvSpPr>
          <p:cNvPr id="8" name="TextBox 7"/>
          <p:cNvSpPr txBox="1"/>
          <p:nvPr/>
        </p:nvSpPr>
        <p:spPr>
          <a:xfrm>
            <a:off x="895350" y="1847850"/>
            <a:ext cx="3892550" cy="438150"/>
          </a:xfrm>
          <a:prstGeom prst="rect">
            <a:avLst/>
          </a:prstGeom>
          <a:noFill/>
        </p:spPr>
        <p:txBody>
          <a:bodyPr wrap="none" anchor="ctr" lIns="0" rIns="0" tIns="0" bIns="0">
            <a:noAutofit/>
          </a:bodyPr>
          <a:lstStyle/>
          <a:p>
            <a:pPr algn="l">
              <a:lnSpc>
                <a:spcPts val="2050"/>
              </a:lnSpc>
              <a:spcBef>
                <a:spcPts val="0"/>
              </a:spcBef>
              <a:spcAft>
                <a:spcPts val="0"/>
              </a:spcAft>
            </a:pPr>
            <a:r>
              <a:rPr sz="1250" b="0">
                <a:solidFill>
                  <a:srgbClr val="656662"/>
                </a:solidFill>
                <a:latin typeface="Arial"/>
                <a:ea typeface="Microsoft YaHei"/>
              </a:rPr>
              <a:t>Capacity</a:t>
            </a:r>
            <a:r>
              <a:rPr sz="1250" b="0">
                <a:solidFill>
                  <a:srgbClr val="60605D"/>
                </a:solidFill>
                <a:latin typeface="Arial"/>
                <a:ea typeface="Microsoft YaHei"/>
              </a:rPr>
              <a:t> of 6300 mAh</a:t>
            </a:r>
            <a:r>
              <a:rPr sz="1250" b="0">
                <a:solidFill>
                  <a:srgbClr val="222321"/>
                </a:solidFill>
                <a:latin typeface="Arial"/>
                <a:ea typeface="Microsoft YaHei"/>
              </a:rPr>
              <a:t> </a:t>
            </a:r>
            <a:r>
              <a:rPr sz="1250" b="0">
                <a:solidFill>
                  <a:srgbClr val="78776F"/>
                </a:solidFill>
                <a:latin typeface="Arial"/>
                <a:ea typeface="Microsoft YaHei"/>
              </a:rPr>
              <a:t>at </a:t>
            </a:r>
            <a:r>
              <a:rPr sz="1250" b="0">
                <a:solidFill>
                  <a:srgbClr val="565752"/>
                </a:solidFill>
                <a:latin typeface="Arial"/>
                <a:ea typeface="Microsoft YaHei"/>
              </a:rPr>
              <a:t>a</a:t>
            </a:r>
            <a:r>
              <a:rPr sz="1250" b="0">
                <a:solidFill>
                  <a:srgbClr val="7A7B79"/>
                </a:solidFill>
                <a:latin typeface="Arial"/>
                <a:ea typeface="Microsoft YaHei"/>
              </a:rPr>
              <a:t> </a:t>
            </a:r>
            <a:r>
              <a:rPr sz="1250" b="0">
                <a:solidFill>
                  <a:srgbClr val="5F5F5B"/>
                </a:solidFill>
                <a:latin typeface="Arial"/>
                <a:ea typeface="Microsoft YaHei"/>
              </a:rPr>
              <a:t>voltage of 21.6V</a:t>
            </a:r>
            <a:r>
              <a:rPr sz="1250" b="0">
                <a:solidFill>
                  <a:srgbClr val="73736F"/>
                </a:solidFill>
                <a:latin typeface="Arial"/>
                <a:ea typeface="Microsoft YaHei"/>
              </a:rPr>
              <a:t>, </a:t>
            </a:r>
            <a:r>
              <a:rPr sz="1250" b="0">
                <a:solidFill>
                  <a:srgbClr val="605F5D"/>
                </a:solidFill>
                <a:latin typeface="Arial"/>
                <a:ea typeface="Microsoft YaHei"/>
              </a:rPr>
              <a:t>with</a:t>
            </a:r>
            <a:r>
              <a:rPr sz="1250" b="0">
                <a:solidFill>
                  <a:srgbClr val="40403E"/>
                </a:solidFill>
                <a:latin typeface="Arial"/>
                <a:ea typeface="Microsoft YaHei"/>
              </a:rPr>
              <a:t> </a:t>
            </a:r>
            <a:r>
              <a:rPr sz="1250" b="0">
                <a:solidFill>
                  <a:srgbClr val="696764"/>
                </a:solidFill>
                <a:latin typeface="Arial"/>
                <a:ea typeface="Microsoft YaHei"/>
              </a:rPr>
              <a:t>an</a:t>
            </a:r>
          </a:p>
          <a:p>
            <a:pPr algn="l">
              <a:lnSpc>
                <a:spcPts val="2050"/>
              </a:lnSpc>
              <a:spcBef>
                <a:spcPts val="0"/>
              </a:spcBef>
              <a:spcAft>
                <a:spcPts val="0"/>
              </a:spcAft>
            </a:pPr>
            <a:r>
              <a:rPr sz="1250" b="0">
                <a:solidFill>
                  <a:srgbClr val="71726C"/>
                </a:solidFill>
                <a:latin typeface="Arial"/>
                <a:ea typeface="Microsoft YaHei"/>
              </a:rPr>
              <a:t>integrated</a:t>
            </a:r>
            <a:r>
              <a:rPr sz="1250" b="0">
                <a:solidFill>
                  <a:srgbClr val="898984"/>
                </a:solidFill>
                <a:latin typeface="Arial"/>
                <a:ea typeface="Microsoft YaHei"/>
              </a:rPr>
              <a:t> </a:t>
            </a:r>
            <a:r>
              <a:rPr sz="1250" b="0">
                <a:solidFill>
                  <a:srgbClr val="6A6B66"/>
                </a:solidFill>
                <a:latin typeface="Arial"/>
                <a:ea typeface="Microsoft YaHei"/>
              </a:rPr>
              <a:t>charge</a:t>
            </a:r>
            <a:r>
              <a:rPr sz="1250" b="0">
                <a:solidFill>
                  <a:srgbClr val="595B5A"/>
                </a:solidFill>
                <a:latin typeface="Arial"/>
                <a:ea typeface="Microsoft YaHei"/>
              </a:rPr>
              <a:t> and</a:t>
            </a:r>
            <a:r>
              <a:rPr sz="1250" b="0">
                <a:solidFill>
                  <a:srgbClr val="8E8E86"/>
                </a:solidFill>
                <a:latin typeface="Arial"/>
                <a:ea typeface="Microsoft YaHei"/>
              </a:rPr>
              <a:t> </a:t>
            </a:r>
            <a:r>
              <a:rPr sz="1250" b="0">
                <a:solidFill>
                  <a:srgbClr val="6E6E6A"/>
                </a:solidFill>
                <a:latin typeface="Arial"/>
                <a:ea typeface="Microsoft YaHei"/>
              </a:rPr>
              <a:t>discharge</a:t>
            </a:r>
            <a:r>
              <a:rPr sz="1250" b="0">
                <a:solidFill>
                  <a:srgbClr val="6C6A65"/>
                </a:solidFill>
                <a:latin typeface="Arial"/>
                <a:ea typeface="Microsoft YaHei"/>
              </a:rPr>
              <a:t> management system</a:t>
            </a:r>
          </a:p>
        </p:txBody>
      </p:sp>
      <p:sp>
        <p:nvSpPr>
          <p:cNvPr id="9" name="TextBox 8"/>
          <p:cNvSpPr txBox="1"/>
          <p:nvPr/>
        </p:nvSpPr>
        <p:spPr>
          <a:xfrm>
            <a:off x="6356350" y="2063750"/>
            <a:ext cx="2076450" cy="158750"/>
          </a:xfrm>
          <a:prstGeom prst="rect">
            <a:avLst/>
          </a:prstGeom>
          <a:noFill/>
        </p:spPr>
        <p:txBody>
          <a:bodyPr wrap="none" anchor="ctr" lIns="0" rIns="0" tIns="0" bIns="0">
            <a:noAutofit/>
          </a:bodyPr>
          <a:lstStyle/>
          <a:p>
            <a:pPr algn="l"/>
            <a:r>
              <a:rPr sz="1200" b="0">
                <a:solidFill>
                  <a:srgbClr val="6D6E6D"/>
                </a:solidFill>
                <a:latin typeface="Arial"/>
                <a:ea typeface="Microsoft YaHei"/>
              </a:rPr>
              <a:t>Rated</a:t>
            </a:r>
            <a:r>
              <a:rPr sz="1200" b="0">
                <a:solidFill>
                  <a:srgbClr val="3A393A"/>
                </a:solidFill>
                <a:latin typeface="Arial"/>
                <a:ea typeface="Microsoft YaHei"/>
              </a:rPr>
              <a:t> </a:t>
            </a:r>
            <a:r>
              <a:rPr sz="1200" b="0">
                <a:solidFill>
                  <a:srgbClr val="636265"/>
                </a:solidFill>
                <a:latin typeface="Arial"/>
                <a:ea typeface="Microsoft YaHei"/>
              </a:rPr>
              <a:t>voltage</a:t>
            </a:r>
            <a:r>
              <a:rPr sz="1200" b="0">
                <a:solidFill>
                  <a:srgbClr val="434542"/>
                </a:solidFill>
                <a:latin typeface="Arial"/>
                <a:ea typeface="Microsoft YaHei"/>
              </a:rPr>
              <a:t> </a:t>
            </a:r>
            <a:r>
              <a:rPr sz="1200" b="0">
                <a:solidFill>
                  <a:srgbClr val="6B6C6B"/>
                </a:solidFill>
                <a:latin typeface="Arial"/>
                <a:ea typeface="Microsoft YaHei"/>
              </a:rPr>
              <a:t>(power</a:t>
            </a:r>
            <a:r>
              <a:rPr sz="1200" b="0">
                <a:solidFill>
                  <a:srgbClr val="8E8D8E"/>
                </a:solidFill>
                <a:latin typeface="Arial"/>
                <a:ea typeface="Microsoft YaHei"/>
              </a:rPr>
              <a:t> </a:t>
            </a:r>
            <a:r>
              <a:rPr sz="1200" b="0">
                <a:solidFill>
                  <a:srgbClr val="636564"/>
                </a:solidFill>
                <a:latin typeface="Arial"/>
                <a:ea typeface="Microsoft YaHei"/>
              </a:rPr>
              <a:t>supply)</a:t>
            </a:r>
          </a:p>
        </p:txBody>
      </p:sp>
      <p:sp>
        <p:nvSpPr>
          <p:cNvPr id="10" name="TextBox 9"/>
          <p:cNvSpPr txBox="1"/>
          <p:nvPr/>
        </p:nvSpPr>
        <p:spPr>
          <a:xfrm>
            <a:off x="6356350" y="2584450"/>
            <a:ext cx="2089150" cy="177800"/>
          </a:xfrm>
          <a:prstGeom prst="rect">
            <a:avLst/>
          </a:prstGeom>
          <a:noFill/>
        </p:spPr>
        <p:txBody>
          <a:bodyPr wrap="none" anchor="ctr" lIns="0" rIns="0" tIns="0" bIns="0">
            <a:noAutofit/>
          </a:bodyPr>
          <a:lstStyle/>
          <a:p>
            <a:pPr algn="l"/>
            <a:r>
              <a:rPr sz="1200" b="0">
                <a:solidFill>
                  <a:srgbClr val="6F706F"/>
                </a:solidFill>
                <a:latin typeface="Arial"/>
                <a:ea typeface="Microsoft YaHei"/>
              </a:rPr>
              <a:t>Rated</a:t>
            </a:r>
            <a:r>
              <a:rPr sz="1200" b="0">
                <a:solidFill>
                  <a:srgbClr val="232422"/>
                </a:solidFill>
                <a:latin typeface="Arial"/>
                <a:ea typeface="Microsoft YaHei"/>
              </a:rPr>
              <a:t> </a:t>
            </a:r>
            <a:r>
              <a:rPr sz="1200" b="0">
                <a:solidFill>
                  <a:srgbClr val="6C6C6C"/>
                </a:solidFill>
                <a:latin typeface="Arial"/>
                <a:ea typeface="Microsoft YaHei"/>
              </a:rPr>
              <a:t>current</a:t>
            </a:r>
            <a:r>
              <a:rPr sz="1200" b="0">
                <a:solidFill>
                  <a:srgbClr val="868784"/>
                </a:solidFill>
                <a:latin typeface="Arial"/>
                <a:ea typeface="Microsoft YaHei"/>
              </a:rPr>
              <a:t> </a:t>
            </a:r>
            <a:r>
              <a:rPr sz="1200" b="0">
                <a:solidFill>
                  <a:srgbClr val="454245"/>
                </a:solidFill>
                <a:latin typeface="Arial"/>
                <a:ea typeface="Microsoft YaHei"/>
              </a:rPr>
              <a:t>(</a:t>
            </a:r>
            <a:r>
              <a:rPr sz="1200" b="0">
                <a:solidFill>
                  <a:srgbClr val="7D7D7E"/>
                </a:solidFill>
                <a:latin typeface="Arial"/>
                <a:ea typeface="Microsoft YaHei"/>
              </a:rPr>
              <a:t>power </a:t>
            </a:r>
            <a:r>
              <a:rPr sz="1200" b="0">
                <a:solidFill>
                  <a:srgbClr val="7A7A78"/>
                </a:solidFill>
                <a:latin typeface="Arial"/>
                <a:ea typeface="Microsoft YaHei"/>
              </a:rPr>
              <a:t>supply)</a:t>
            </a:r>
          </a:p>
        </p:txBody>
      </p:sp>
      <p:sp>
        <p:nvSpPr>
          <p:cNvPr id="11" name="TextBox 10"/>
          <p:cNvSpPr txBox="1"/>
          <p:nvPr/>
        </p:nvSpPr>
        <p:spPr>
          <a:xfrm>
            <a:off x="10325100" y="2584450"/>
            <a:ext cx="1003300" cy="177800"/>
          </a:xfrm>
          <a:prstGeom prst="rect">
            <a:avLst/>
          </a:prstGeom>
          <a:noFill/>
        </p:spPr>
        <p:txBody>
          <a:bodyPr wrap="none" anchor="ctr" lIns="0" rIns="0" tIns="0" bIns="0">
            <a:noAutofit/>
          </a:bodyPr>
          <a:lstStyle/>
          <a:p>
            <a:pPr algn="l"/>
            <a:r>
              <a:rPr sz="1350" b="0">
                <a:solidFill>
                  <a:srgbClr val="6E6E6E"/>
                </a:solidFill>
                <a:latin typeface="Arial"/>
                <a:ea typeface="Microsoft YaHei"/>
              </a:rPr>
              <a:t>Current jump</a:t>
            </a:r>
          </a:p>
        </p:txBody>
      </p:sp>
      <p:sp>
        <p:nvSpPr>
          <p:cNvPr id="12" name="TextBox 11"/>
          <p:cNvSpPr txBox="1"/>
          <p:nvPr/>
        </p:nvSpPr>
        <p:spPr>
          <a:xfrm>
            <a:off x="869950" y="2832100"/>
            <a:ext cx="1917700" cy="158750"/>
          </a:xfrm>
          <a:prstGeom prst="rect">
            <a:avLst/>
          </a:prstGeom>
          <a:noFill/>
        </p:spPr>
        <p:txBody>
          <a:bodyPr wrap="none" anchor="ctr" lIns="0" rIns="0" tIns="0" bIns="0">
            <a:noAutofit/>
          </a:bodyPr>
          <a:lstStyle/>
          <a:p>
            <a:pPr algn="l"/>
            <a:r>
              <a:rPr sz="1250" b="0">
                <a:solidFill>
                  <a:srgbClr val="D6D5D5"/>
                </a:solidFill>
                <a:latin typeface="Times New Roman"/>
                <a:ea typeface="SimSun"/>
              </a:rPr>
              <a:t>Key</a:t>
            </a:r>
            <a:r>
              <a:rPr sz="1250" b="0">
                <a:solidFill>
                  <a:srgbClr val="D7D7D8"/>
                </a:solidFill>
                <a:latin typeface="Times New Roman"/>
                <a:ea typeface="SimSun"/>
              </a:rPr>
              <a:t> </a:t>
            </a:r>
            <a:r>
              <a:rPr sz="1250" b="0">
                <a:solidFill>
                  <a:srgbClr val="C8C9C9"/>
                </a:solidFill>
                <a:latin typeface="Times New Roman"/>
                <a:ea typeface="SimSun"/>
              </a:rPr>
              <a:t>Protective</a:t>
            </a:r>
            <a:r>
              <a:rPr sz="1250" b="0">
                <a:solidFill>
                  <a:srgbClr val="9FA2A1"/>
                </a:solidFill>
                <a:latin typeface="Times New Roman"/>
                <a:ea typeface="SimSun"/>
              </a:rPr>
              <a:t> </a:t>
            </a:r>
            <a:r>
              <a:rPr sz="1250" b="0">
                <a:solidFill>
                  <a:srgbClr val="BDBCBE"/>
                </a:solidFill>
                <a:latin typeface="Times New Roman"/>
                <a:ea typeface="SimSun"/>
              </a:rPr>
              <a:t>Features:</a:t>
            </a:r>
          </a:p>
        </p:txBody>
      </p:sp>
      <p:sp>
        <p:nvSpPr>
          <p:cNvPr id="13" name="TextBox 12"/>
          <p:cNvSpPr txBox="1"/>
          <p:nvPr/>
        </p:nvSpPr>
        <p:spPr>
          <a:xfrm>
            <a:off x="6356350" y="3136900"/>
            <a:ext cx="1746250" cy="177800"/>
          </a:xfrm>
          <a:prstGeom prst="rect">
            <a:avLst/>
          </a:prstGeom>
          <a:noFill/>
        </p:spPr>
        <p:txBody>
          <a:bodyPr wrap="none" anchor="ctr" lIns="0" rIns="0" tIns="0" bIns="0">
            <a:noAutofit/>
          </a:bodyPr>
          <a:lstStyle/>
          <a:p>
            <a:pPr algn="l"/>
            <a:r>
              <a:rPr sz="1200" b="0">
                <a:solidFill>
                  <a:srgbClr val="646464"/>
                </a:solidFill>
                <a:latin typeface="Arial"/>
                <a:ea typeface="Microsoft YaHei"/>
              </a:rPr>
              <a:t>Rated</a:t>
            </a:r>
            <a:r>
              <a:rPr sz="1200" b="0">
                <a:solidFill>
                  <a:srgbClr val="464544"/>
                </a:solidFill>
                <a:latin typeface="Arial"/>
                <a:ea typeface="Microsoft YaHei"/>
              </a:rPr>
              <a:t> </a:t>
            </a:r>
            <a:r>
              <a:rPr sz="1200" b="0">
                <a:solidFill>
                  <a:srgbClr val="727172"/>
                </a:solidFill>
                <a:latin typeface="Arial"/>
                <a:ea typeface="Microsoft YaHei"/>
              </a:rPr>
              <a:t>voltage (charging)</a:t>
            </a:r>
          </a:p>
        </p:txBody>
      </p:sp>
      <p:sp>
        <p:nvSpPr>
          <p:cNvPr id="14" name="TextBox 13"/>
          <p:cNvSpPr txBox="1"/>
          <p:nvPr/>
        </p:nvSpPr>
        <p:spPr>
          <a:xfrm>
            <a:off x="4089400" y="3308350"/>
            <a:ext cx="1689100" cy="36195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777879"/>
                </a:solidFill>
                <a:latin typeface="Arial"/>
                <a:ea typeface="Microsoft YaHei"/>
              </a:rPr>
              <a:t>Charging</a:t>
            </a:r>
            <a:r>
              <a:rPr sz="1000" b="0">
                <a:solidFill>
                  <a:srgbClr val="8F8E8E"/>
                </a:solidFill>
                <a:latin typeface="Arial"/>
                <a:ea typeface="Microsoft YaHei"/>
              </a:rPr>
              <a:t> </a:t>
            </a:r>
            <a:r>
              <a:rPr sz="1000" b="0">
                <a:solidFill>
                  <a:srgbClr val="797876"/>
                </a:solidFill>
                <a:latin typeface="Arial"/>
                <a:ea typeface="Microsoft YaHei"/>
              </a:rPr>
              <a:t>current</a:t>
            </a:r>
            <a:r>
              <a:rPr sz="1000" b="0">
                <a:solidFill>
                  <a:srgbClr val="908F8E"/>
                </a:solidFill>
                <a:latin typeface="Arial"/>
                <a:ea typeface="Microsoft YaHei"/>
              </a:rPr>
              <a:t> </a:t>
            </a:r>
            <a:r>
              <a:rPr sz="1000" b="0">
                <a:solidFill>
                  <a:srgbClr val="797979"/>
                </a:solidFill>
                <a:latin typeface="Arial"/>
                <a:ea typeface="Microsoft YaHei"/>
              </a:rPr>
              <a:t>protection</a:t>
            </a:r>
          </a:p>
          <a:p>
            <a:pPr algn="l">
              <a:lnSpc>
                <a:spcPts val="1500"/>
              </a:lnSpc>
              <a:spcBef>
                <a:spcPts val="0"/>
              </a:spcBef>
              <a:spcAft>
                <a:spcPts val="0"/>
              </a:spcAft>
            </a:pPr>
            <a:r>
              <a:rPr sz="1000" b="0">
                <a:solidFill>
                  <a:srgbClr val="8B8C8B"/>
                </a:solidFill>
                <a:latin typeface="Arial"/>
                <a:ea typeface="Microsoft YaHei"/>
              </a:rPr>
              <a:t>(stops above </a:t>
            </a:r>
            <a:r>
              <a:rPr sz="1000" b="0">
                <a:solidFill>
                  <a:srgbClr val="717271"/>
                </a:solidFill>
                <a:latin typeface="Arial"/>
                <a:ea typeface="Microsoft YaHei"/>
              </a:rPr>
              <a:t>4A)</a:t>
            </a:r>
          </a:p>
        </p:txBody>
      </p:sp>
      <p:sp>
        <p:nvSpPr>
          <p:cNvPr id="15" name="TextBox 14"/>
          <p:cNvSpPr txBox="1"/>
          <p:nvPr/>
        </p:nvSpPr>
        <p:spPr>
          <a:xfrm>
            <a:off x="965200" y="3314700"/>
            <a:ext cx="1460500" cy="330200"/>
          </a:xfrm>
          <a:prstGeom prst="rect">
            <a:avLst/>
          </a:prstGeom>
          <a:noFill/>
        </p:spPr>
        <p:txBody>
          <a:bodyPr wrap="none" anchor="ctr" lIns="0" rIns="0" tIns="0" bIns="0">
            <a:noAutofit/>
          </a:bodyPr>
          <a:lstStyle/>
          <a:p>
            <a:pPr algn="l">
              <a:lnSpc>
                <a:spcPts val="1600"/>
              </a:lnSpc>
              <a:spcBef>
                <a:spcPts val="0"/>
              </a:spcBef>
              <a:spcAft>
                <a:spcPts val="0"/>
              </a:spcAft>
            </a:pPr>
            <a:r>
              <a:rPr sz="1000" b="0">
                <a:solidFill>
                  <a:srgbClr val="6F7072"/>
                </a:solidFill>
                <a:latin typeface="Arial"/>
                <a:ea typeface="Microsoft YaHei"/>
              </a:rPr>
              <a:t>Battery</a:t>
            </a:r>
            <a:r>
              <a:rPr sz="1000" b="0">
                <a:solidFill>
                  <a:srgbClr val="777776"/>
                </a:solidFill>
                <a:latin typeface="Arial"/>
                <a:ea typeface="Microsoft YaHei"/>
              </a:rPr>
              <a:t> </a:t>
            </a:r>
            <a:r>
              <a:rPr sz="1000" b="0">
                <a:solidFill>
                  <a:srgbClr val="747473"/>
                </a:solidFill>
                <a:latin typeface="Arial"/>
                <a:ea typeface="Microsoft YaHei"/>
              </a:rPr>
              <a:t>display</a:t>
            </a:r>
            <a:r>
              <a:rPr sz="1000" b="0">
                <a:solidFill>
                  <a:srgbClr val="868788"/>
                </a:solidFill>
                <a:latin typeface="Arial"/>
                <a:ea typeface="Microsoft YaHei"/>
              </a:rPr>
              <a:t> </a:t>
            </a:r>
            <a:r>
              <a:rPr sz="1000" b="0">
                <a:solidFill>
                  <a:srgbClr val="747474"/>
                </a:solidFill>
                <a:latin typeface="Arial"/>
                <a:ea typeface="Microsoft YaHei"/>
              </a:rPr>
              <a:t>showing</a:t>
            </a:r>
          </a:p>
          <a:p>
            <a:pPr algn="l">
              <a:lnSpc>
                <a:spcPts val="1600"/>
              </a:lnSpc>
              <a:spcBef>
                <a:spcPts val="0"/>
              </a:spcBef>
              <a:spcAft>
                <a:spcPts val="0"/>
              </a:spcAft>
            </a:pPr>
            <a:r>
              <a:rPr sz="1000" b="0">
                <a:solidFill>
                  <a:srgbClr val="7D7D7D"/>
                </a:solidFill>
                <a:latin typeface="Arial"/>
                <a:ea typeface="Microsoft YaHei"/>
              </a:rPr>
              <a:t>current</a:t>
            </a:r>
            <a:r>
              <a:rPr sz="1000" b="0">
                <a:solidFill>
                  <a:srgbClr val="7C7C7C"/>
                </a:solidFill>
                <a:latin typeface="Arial"/>
                <a:ea typeface="Microsoft YaHei"/>
              </a:rPr>
              <a:t> </a:t>
            </a:r>
            <a:r>
              <a:rPr sz="1000" b="0">
                <a:solidFill>
                  <a:srgbClr val="818182"/>
                </a:solidFill>
                <a:latin typeface="Arial"/>
                <a:ea typeface="Microsoft YaHei"/>
              </a:rPr>
              <a:t>charge</a:t>
            </a:r>
            <a:r>
              <a:rPr sz="1000" b="0">
                <a:solidFill>
                  <a:srgbClr val="7C7C7C"/>
                </a:solidFill>
                <a:latin typeface="Arial"/>
                <a:ea typeface="Microsoft YaHei"/>
              </a:rPr>
              <a:t> </a:t>
            </a:r>
            <a:r>
              <a:rPr sz="1000" b="0">
                <a:solidFill>
                  <a:srgbClr val="8E918E"/>
                </a:solidFill>
                <a:latin typeface="Arial"/>
                <a:ea typeface="Microsoft YaHei"/>
              </a:rPr>
              <a:t>level</a:t>
            </a:r>
          </a:p>
        </p:txBody>
      </p:sp>
      <p:sp>
        <p:nvSpPr>
          <p:cNvPr id="16" name="TextBox 15"/>
          <p:cNvSpPr txBox="1"/>
          <p:nvPr/>
        </p:nvSpPr>
        <p:spPr>
          <a:xfrm>
            <a:off x="6356350" y="3695700"/>
            <a:ext cx="1746250" cy="158750"/>
          </a:xfrm>
          <a:prstGeom prst="rect">
            <a:avLst/>
          </a:prstGeom>
          <a:noFill/>
        </p:spPr>
        <p:txBody>
          <a:bodyPr wrap="none" anchor="ctr" lIns="0" rIns="0" tIns="0" bIns="0">
            <a:noAutofit/>
          </a:bodyPr>
          <a:lstStyle/>
          <a:p>
            <a:pPr algn="l"/>
            <a:r>
              <a:rPr sz="1200" b="0">
                <a:solidFill>
                  <a:srgbClr val="757675"/>
                </a:solidFill>
                <a:latin typeface="Arial"/>
                <a:ea typeface="Microsoft YaHei"/>
              </a:rPr>
              <a:t>Rated</a:t>
            </a:r>
            <a:r>
              <a:rPr sz="1200" b="0">
                <a:solidFill>
                  <a:srgbClr val="626362"/>
                </a:solidFill>
                <a:latin typeface="Arial"/>
                <a:ea typeface="Microsoft YaHei"/>
              </a:rPr>
              <a:t> current</a:t>
            </a:r>
            <a:r>
              <a:rPr sz="1200" b="0">
                <a:solidFill>
                  <a:srgbClr val="7F7D7D"/>
                </a:solidFill>
                <a:latin typeface="Arial"/>
                <a:ea typeface="Microsoft YaHei"/>
              </a:rPr>
              <a:t> (</a:t>
            </a:r>
            <a:r>
              <a:rPr sz="1200" b="0">
                <a:solidFill>
                  <a:srgbClr val="717171"/>
                </a:solidFill>
                <a:latin typeface="Arial"/>
                <a:ea typeface="Microsoft YaHei"/>
              </a:rPr>
              <a:t>charging)</a:t>
            </a:r>
          </a:p>
        </p:txBody>
      </p:sp>
      <p:sp>
        <p:nvSpPr>
          <p:cNvPr id="17" name="TextBox 16"/>
          <p:cNvSpPr txBox="1"/>
          <p:nvPr/>
        </p:nvSpPr>
        <p:spPr>
          <a:xfrm>
            <a:off x="4089400" y="4038600"/>
            <a:ext cx="1574800" cy="36195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7F7E7E"/>
                </a:solidFill>
                <a:latin typeface="Arial"/>
                <a:ea typeface="Microsoft YaHei"/>
              </a:rPr>
              <a:t>Over-discharge protection</a:t>
            </a:r>
          </a:p>
          <a:p>
            <a:pPr algn="l">
              <a:lnSpc>
                <a:spcPts val="1500"/>
              </a:lnSpc>
              <a:spcBef>
                <a:spcPts val="0"/>
              </a:spcBef>
              <a:spcAft>
                <a:spcPts val="0"/>
              </a:spcAft>
            </a:pPr>
            <a:r>
              <a:rPr sz="1000" b="0">
                <a:solidFill>
                  <a:srgbClr val="868587"/>
                </a:solidFill>
                <a:latin typeface="Arial"/>
                <a:ea typeface="Microsoft YaHei"/>
              </a:rPr>
              <a:t>(cuts</a:t>
            </a:r>
            <a:r>
              <a:rPr sz="1000" b="0">
                <a:solidFill>
                  <a:srgbClr val="454645"/>
                </a:solidFill>
                <a:latin typeface="Arial"/>
                <a:ea typeface="Microsoft YaHei"/>
              </a:rPr>
              <a:t> </a:t>
            </a:r>
            <a:r>
              <a:rPr sz="1000" b="0">
                <a:solidFill>
                  <a:srgbClr val="6C6D6B"/>
                </a:solidFill>
                <a:latin typeface="Arial"/>
                <a:ea typeface="Microsoft YaHei"/>
              </a:rPr>
              <a:t>output</a:t>
            </a:r>
            <a:r>
              <a:rPr sz="1000" b="0">
                <a:solidFill>
                  <a:srgbClr val="8A8A89"/>
                </a:solidFill>
                <a:latin typeface="Arial"/>
                <a:ea typeface="Microsoft YaHei"/>
              </a:rPr>
              <a:t> at</a:t>
            </a:r>
            <a:r>
              <a:rPr sz="1000" b="0">
                <a:solidFill>
                  <a:srgbClr val="B9B9B8"/>
                </a:solidFill>
                <a:latin typeface="Arial"/>
                <a:ea typeface="Microsoft YaHei"/>
              </a:rPr>
              <a:t> </a:t>
            </a:r>
            <a:r>
              <a:rPr sz="1000" b="0">
                <a:solidFill>
                  <a:srgbClr val="787776"/>
                </a:solidFill>
                <a:latin typeface="Arial"/>
                <a:ea typeface="Microsoft YaHei"/>
              </a:rPr>
              <a:t>18V)</a:t>
            </a:r>
          </a:p>
        </p:txBody>
      </p:sp>
      <p:sp>
        <p:nvSpPr>
          <p:cNvPr id="18" name="TextBox 17"/>
          <p:cNvSpPr txBox="1"/>
          <p:nvPr/>
        </p:nvSpPr>
        <p:spPr>
          <a:xfrm>
            <a:off x="965200" y="4070350"/>
            <a:ext cx="2279650" cy="33655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717070"/>
                </a:solidFill>
                <a:latin typeface="Arial"/>
                <a:ea typeface="Microsoft YaHei"/>
              </a:rPr>
              <a:t>Self</a:t>
            </a:r>
            <a:r>
              <a:rPr sz="1000" b="0">
                <a:solidFill>
                  <a:srgbClr val="9F9E9E"/>
                </a:solidFill>
                <a:latin typeface="Arial"/>
                <a:ea typeface="Microsoft YaHei"/>
              </a:rPr>
              <a:t>-</a:t>
            </a:r>
            <a:r>
              <a:rPr sz="1000" b="0">
                <a:solidFill>
                  <a:srgbClr val="737373"/>
                </a:solidFill>
                <a:latin typeface="Arial"/>
                <a:ea typeface="Microsoft YaHei"/>
              </a:rPr>
              <a:t>discharge</a:t>
            </a:r>
            <a:r>
              <a:rPr sz="1000" b="0">
                <a:solidFill>
                  <a:srgbClr val="737373"/>
                </a:solidFill>
                <a:latin typeface="Arial"/>
                <a:ea typeface="Microsoft YaHei"/>
              </a:rPr>
              <a:t> protection above</a:t>
            </a:r>
          </a:p>
          <a:p>
            <a:pPr algn="l">
              <a:lnSpc>
                <a:spcPts val="1500"/>
              </a:lnSpc>
              <a:spcBef>
                <a:spcPts val="0"/>
              </a:spcBef>
              <a:spcAft>
                <a:spcPts val="0"/>
              </a:spcAft>
            </a:pPr>
            <a:r>
              <a:rPr sz="1000" b="0">
                <a:solidFill>
                  <a:srgbClr val="808282"/>
                </a:solidFill>
                <a:latin typeface="Arial"/>
                <a:ea typeface="Microsoft YaHei"/>
              </a:rPr>
              <a:t>65% charge </a:t>
            </a:r>
            <a:r>
              <a:rPr sz="1000" b="0">
                <a:solidFill>
                  <a:srgbClr val="868586"/>
                </a:solidFill>
                <a:latin typeface="Arial"/>
                <a:ea typeface="Microsoft YaHei"/>
              </a:rPr>
              <a:t>after</a:t>
            </a:r>
            <a:r>
              <a:rPr sz="1000" b="0">
                <a:solidFill>
                  <a:srgbClr val="6A696A"/>
                </a:solidFill>
                <a:latin typeface="Arial"/>
                <a:ea typeface="Microsoft YaHei"/>
              </a:rPr>
              <a:t> </a:t>
            </a:r>
            <a:r>
              <a:rPr sz="1000" b="0">
                <a:solidFill>
                  <a:srgbClr val="868684"/>
                </a:solidFill>
                <a:latin typeface="Arial"/>
                <a:ea typeface="Microsoft YaHei"/>
              </a:rPr>
              <a:t>10</a:t>
            </a:r>
            <a:r>
              <a:rPr sz="1000" b="0">
                <a:solidFill>
                  <a:srgbClr val="656565"/>
                </a:solidFill>
                <a:latin typeface="Arial"/>
                <a:ea typeface="Microsoft YaHei"/>
              </a:rPr>
              <a:t> days</a:t>
            </a:r>
            <a:r>
              <a:rPr sz="1000" b="0">
                <a:solidFill>
                  <a:srgbClr val="9D9D9D"/>
                </a:solidFill>
                <a:latin typeface="Arial"/>
                <a:ea typeface="Microsoft YaHei"/>
              </a:rPr>
              <a:t> </a:t>
            </a:r>
            <a:r>
              <a:rPr sz="1000" b="0">
                <a:solidFill>
                  <a:srgbClr val="807E7E"/>
                </a:solidFill>
                <a:latin typeface="Arial"/>
                <a:ea typeface="Microsoft YaHei"/>
              </a:rPr>
              <a:t>of </a:t>
            </a:r>
            <a:r>
              <a:rPr sz="1000" b="0">
                <a:solidFill>
                  <a:srgbClr val="707071"/>
                </a:solidFill>
                <a:latin typeface="Arial"/>
                <a:ea typeface="Microsoft YaHei"/>
              </a:rPr>
              <a:t>inactivity</a:t>
            </a:r>
          </a:p>
        </p:txBody>
      </p:sp>
      <p:sp>
        <p:nvSpPr>
          <p:cNvPr id="19" name="TextBox 18"/>
          <p:cNvSpPr txBox="1"/>
          <p:nvPr/>
        </p:nvSpPr>
        <p:spPr>
          <a:xfrm>
            <a:off x="6356350" y="4216400"/>
            <a:ext cx="1104900" cy="196850"/>
          </a:xfrm>
          <a:prstGeom prst="rect">
            <a:avLst/>
          </a:prstGeom>
          <a:noFill/>
        </p:spPr>
        <p:txBody>
          <a:bodyPr wrap="none" anchor="ctr" lIns="0" rIns="0" tIns="0" bIns="0">
            <a:noAutofit/>
          </a:bodyPr>
          <a:lstStyle/>
          <a:p>
            <a:pPr algn="l"/>
            <a:r>
              <a:rPr sz="1250" b="0">
                <a:solidFill>
                  <a:srgbClr val="6D6D6D"/>
                </a:solidFill>
                <a:latin typeface="Arial"/>
                <a:ea typeface="Microsoft YaHei"/>
              </a:rPr>
              <a:t>Rated Capacity</a:t>
            </a:r>
          </a:p>
        </p:txBody>
      </p:sp>
      <p:sp>
        <p:nvSpPr>
          <p:cNvPr id="20" name="TextBox 19"/>
          <p:cNvSpPr txBox="1"/>
          <p:nvPr/>
        </p:nvSpPr>
        <p:spPr>
          <a:xfrm>
            <a:off x="8775700" y="4216400"/>
            <a:ext cx="1346200" cy="158750"/>
          </a:xfrm>
          <a:prstGeom prst="rect">
            <a:avLst/>
          </a:prstGeom>
          <a:noFill/>
        </p:spPr>
        <p:txBody>
          <a:bodyPr wrap="none" anchor="ctr" lIns="0" rIns="0" tIns="0" bIns="0">
            <a:noAutofit/>
          </a:bodyPr>
          <a:lstStyle/>
          <a:p>
            <a:pPr algn="l"/>
            <a:r>
              <a:rPr sz="1300" b="0">
                <a:solidFill>
                  <a:srgbClr val="666666"/>
                </a:solidFill>
                <a:latin typeface="Arial"/>
                <a:ea typeface="Microsoft YaHei"/>
              </a:rPr>
              <a:t>6000mAh,133.2Wh</a:t>
            </a:r>
          </a:p>
        </p:txBody>
      </p:sp>
      <p:sp>
        <p:nvSpPr>
          <p:cNvPr id="21" name="TextBox 20"/>
          <p:cNvSpPr txBox="1"/>
          <p:nvPr/>
        </p:nvSpPr>
        <p:spPr>
          <a:xfrm>
            <a:off x="3670300" y="4679950"/>
            <a:ext cx="266700" cy="298450"/>
          </a:xfrm>
          <a:prstGeom prst="rect">
            <a:avLst/>
          </a:prstGeom>
          <a:noFill/>
        </p:spPr>
        <p:txBody>
          <a:bodyPr wrap="none" anchor="ctr" lIns="0" rIns="0" tIns="0" bIns="0">
            <a:noAutofit/>
          </a:bodyPr>
          <a:lstStyle/>
          <a:p>
            <a:pPr algn="l"/>
            <a:r>
              <a:rPr sz="3350" b="1">
                <a:solidFill>
                  <a:srgbClr val="040404"/>
                </a:solidFill>
                <a:latin typeface="Arial"/>
                <a:ea typeface="Microsoft YaHei"/>
              </a:rPr>
              <a:t>0</a:t>
            </a:r>
          </a:p>
        </p:txBody>
      </p:sp>
      <p:sp>
        <p:nvSpPr>
          <p:cNvPr id="22" name="TextBox 21"/>
          <p:cNvSpPr txBox="1"/>
          <p:nvPr/>
        </p:nvSpPr>
        <p:spPr>
          <a:xfrm>
            <a:off x="4089400" y="4781550"/>
            <a:ext cx="1403350" cy="127000"/>
          </a:xfrm>
          <a:prstGeom prst="rect">
            <a:avLst/>
          </a:prstGeom>
          <a:noFill/>
        </p:spPr>
        <p:txBody>
          <a:bodyPr wrap="none" anchor="ctr" lIns="0" rIns="0" tIns="0" bIns="0">
            <a:noAutofit/>
          </a:bodyPr>
          <a:lstStyle/>
          <a:p>
            <a:pPr algn="l"/>
            <a:r>
              <a:rPr sz="950" b="0">
                <a:solidFill>
                  <a:srgbClr val="8A8988"/>
                </a:solidFill>
                <a:latin typeface="Arial"/>
                <a:ea typeface="Microsoft YaHei"/>
              </a:rPr>
              <a:t>Short circuit</a:t>
            </a:r>
            <a:r>
              <a:rPr sz="950" b="0">
                <a:solidFill>
                  <a:srgbClr val="7F7E7F"/>
                </a:solidFill>
                <a:latin typeface="Arial"/>
                <a:ea typeface="Microsoft YaHei"/>
              </a:rPr>
              <a:t> </a:t>
            </a:r>
            <a:r>
              <a:rPr sz="950" b="0">
                <a:solidFill>
                  <a:srgbClr val="7D7D7D"/>
                </a:solidFill>
                <a:latin typeface="Arial"/>
                <a:ea typeface="Microsoft YaHei"/>
              </a:rPr>
              <a:t>protection</a:t>
            </a:r>
          </a:p>
        </p:txBody>
      </p:sp>
      <p:sp>
        <p:nvSpPr>
          <p:cNvPr id="23" name="TextBox 22"/>
          <p:cNvSpPr txBox="1"/>
          <p:nvPr/>
        </p:nvSpPr>
        <p:spPr>
          <a:xfrm>
            <a:off x="965200" y="4813300"/>
            <a:ext cx="1327150" cy="349250"/>
          </a:xfrm>
          <a:prstGeom prst="rect">
            <a:avLst/>
          </a:prstGeom>
          <a:noFill/>
        </p:spPr>
        <p:txBody>
          <a:bodyPr wrap="none" anchor="ctr" lIns="0" rIns="0" tIns="0" bIns="0">
            <a:noAutofit/>
          </a:bodyPr>
          <a:lstStyle/>
          <a:p>
            <a:pPr algn="l">
              <a:lnSpc>
                <a:spcPts val="1700"/>
              </a:lnSpc>
              <a:spcBef>
                <a:spcPts val="0"/>
              </a:spcBef>
              <a:spcAft>
                <a:spcPts val="0"/>
              </a:spcAft>
            </a:pPr>
            <a:r>
              <a:rPr sz="1000" b="0">
                <a:solidFill>
                  <a:srgbClr val="7F7F80"/>
                </a:solidFill>
                <a:latin typeface="Arial"/>
                <a:ea typeface="Microsoft YaHei"/>
              </a:rPr>
              <a:t>Balanced charge and</a:t>
            </a:r>
          </a:p>
          <a:p>
            <a:pPr algn="l">
              <a:lnSpc>
                <a:spcPts val="1700"/>
              </a:lnSpc>
              <a:spcBef>
                <a:spcPts val="0"/>
              </a:spcBef>
              <a:spcAft>
                <a:spcPts val="0"/>
              </a:spcAft>
            </a:pPr>
            <a:r>
              <a:rPr sz="1000" b="0">
                <a:solidFill>
                  <a:srgbClr val="777777"/>
                </a:solidFill>
                <a:latin typeface="Arial"/>
                <a:ea typeface="Microsoft YaHei"/>
              </a:rPr>
              <a:t>overcharge protection</a:t>
            </a:r>
          </a:p>
        </p:txBody>
      </p:sp>
      <p:sp>
        <p:nvSpPr>
          <p:cNvPr id="24" name="TextBox 23"/>
          <p:cNvSpPr txBox="1"/>
          <p:nvPr/>
        </p:nvSpPr>
        <p:spPr>
          <a:xfrm>
            <a:off x="8775700" y="5283200"/>
            <a:ext cx="863600" cy="158750"/>
          </a:xfrm>
          <a:prstGeom prst="rect">
            <a:avLst/>
          </a:prstGeom>
          <a:noFill/>
        </p:spPr>
        <p:txBody>
          <a:bodyPr wrap="none" anchor="ctr" lIns="0" rIns="0" tIns="0" bIns="0">
            <a:noAutofit/>
          </a:bodyPr>
          <a:lstStyle/>
          <a:p>
            <a:pPr algn="l"/>
            <a:r>
              <a:rPr sz="1350" b="0">
                <a:solidFill>
                  <a:srgbClr val="656564"/>
                </a:solidFill>
                <a:latin typeface="Arial"/>
                <a:ea typeface="Microsoft YaHei"/>
              </a:rPr>
              <a:t>4492.8MHz</a:t>
            </a:r>
          </a:p>
        </p:txBody>
      </p:sp>
      <p:sp>
        <p:nvSpPr>
          <p:cNvPr id="25" name="TextBox 24"/>
          <p:cNvSpPr txBox="1"/>
          <p:nvPr/>
        </p:nvSpPr>
        <p:spPr>
          <a:xfrm>
            <a:off x="6356350" y="5327650"/>
            <a:ext cx="730250" cy="146050"/>
          </a:xfrm>
          <a:prstGeom prst="rect">
            <a:avLst/>
          </a:prstGeom>
          <a:noFill/>
        </p:spPr>
        <p:txBody>
          <a:bodyPr wrap="none" anchor="ctr" lIns="0" rIns="0" tIns="0" bIns="0">
            <a:noAutofit/>
          </a:bodyPr>
          <a:lstStyle/>
          <a:p>
            <a:pPr algn="l"/>
            <a:r>
              <a:rPr sz="1250" b="0">
                <a:solidFill>
                  <a:srgbClr val="656363"/>
                </a:solidFill>
                <a:latin typeface="Arial"/>
                <a:ea typeface="Microsoft YaHei"/>
              </a:rPr>
              <a:t>frequency</a:t>
            </a:r>
          </a:p>
        </p:txBody>
      </p:sp>
      <p:sp>
        <p:nvSpPr>
          <p:cNvPr id="26" name="TextBox 25"/>
          <p:cNvSpPr txBox="1"/>
          <p:nvPr/>
        </p:nvSpPr>
        <p:spPr>
          <a:xfrm>
            <a:off x="4089400" y="5372100"/>
            <a:ext cx="1555750" cy="127000"/>
          </a:xfrm>
          <a:prstGeom prst="rect">
            <a:avLst/>
          </a:prstGeom>
          <a:noFill/>
        </p:spPr>
        <p:txBody>
          <a:bodyPr wrap="none" anchor="ctr" lIns="0" rIns="0" tIns="0" bIns="0">
            <a:noAutofit/>
          </a:bodyPr>
          <a:lstStyle/>
          <a:p>
            <a:pPr algn="l"/>
            <a:r>
              <a:rPr sz="1000" b="0">
                <a:solidFill>
                  <a:srgbClr val="80807E"/>
                </a:solidFill>
                <a:latin typeface="Arial"/>
                <a:ea typeface="Microsoft YaHei"/>
              </a:rPr>
              <a:t>Load</a:t>
            </a:r>
            <a:r>
              <a:rPr sz="1000" b="0">
                <a:solidFill>
                  <a:srgbClr val="7E7E7D"/>
                </a:solidFill>
                <a:latin typeface="Arial"/>
                <a:ea typeface="Microsoft YaHei"/>
              </a:rPr>
              <a:t> detection protection</a:t>
            </a:r>
          </a:p>
        </p:txBody>
      </p:sp>
      <p:sp>
        <p:nvSpPr>
          <p:cNvPr id="27" name="TextBox 26"/>
          <p:cNvSpPr txBox="1"/>
          <p:nvPr/>
        </p:nvSpPr>
        <p:spPr>
          <a:xfrm>
            <a:off x="965200" y="5568950"/>
            <a:ext cx="2178050" cy="323850"/>
          </a:xfrm>
          <a:prstGeom prst="rect">
            <a:avLst/>
          </a:prstGeom>
          <a:noFill/>
        </p:spPr>
        <p:txBody>
          <a:bodyPr wrap="none" anchor="ctr" lIns="0" rIns="0" tIns="0" bIns="0">
            <a:noAutofit/>
          </a:bodyPr>
          <a:lstStyle/>
          <a:p>
            <a:pPr algn="l">
              <a:lnSpc>
                <a:spcPts val="1450"/>
              </a:lnSpc>
              <a:spcBef>
                <a:spcPts val="0"/>
              </a:spcBef>
              <a:spcAft>
                <a:spcPts val="0"/>
              </a:spcAft>
            </a:pPr>
            <a:r>
              <a:rPr sz="1050" b="0">
                <a:solidFill>
                  <a:srgbClr val="7D7C7C"/>
                </a:solidFill>
                <a:latin typeface="Arial"/>
                <a:ea typeface="Microsoft YaHei"/>
              </a:rPr>
              <a:t>Charging temperature </a:t>
            </a:r>
            <a:r>
              <a:rPr sz="1050" b="0">
                <a:solidFill>
                  <a:srgbClr val="808180"/>
                </a:solidFill>
                <a:latin typeface="Arial"/>
                <a:ea typeface="Microsoft YaHei"/>
              </a:rPr>
              <a:t>protection</a:t>
            </a:r>
          </a:p>
          <a:p>
            <a:pPr algn="l">
              <a:lnSpc>
                <a:spcPts val="1450"/>
              </a:lnSpc>
              <a:spcBef>
                <a:spcPts val="0"/>
              </a:spcBef>
              <a:spcAft>
                <a:spcPts val="0"/>
              </a:spcAft>
            </a:pPr>
            <a:r>
              <a:rPr sz="1050" b="0">
                <a:solidFill>
                  <a:srgbClr val="797877"/>
                </a:solidFill>
                <a:latin typeface="Arial"/>
                <a:ea typeface="Microsoft YaHei"/>
              </a:rPr>
              <a:t>(abnormal</a:t>
            </a:r>
            <a:r>
              <a:rPr sz="1050" b="0">
                <a:solidFill>
                  <a:srgbClr val="929291"/>
                </a:solidFill>
                <a:latin typeface="Arial"/>
                <a:ea typeface="Microsoft YaHei"/>
              </a:rPr>
              <a:t> </a:t>
            </a:r>
            <a:r>
              <a:rPr sz="1050" b="0">
                <a:solidFill>
                  <a:srgbClr val="7B7B7A"/>
                </a:solidFill>
                <a:latin typeface="Arial"/>
                <a:ea typeface="Microsoft YaHei"/>
              </a:rPr>
              <a:t>below</a:t>
            </a:r>
            <a:r>
              <a:rPr sz="1050" b="0">
                <a:solidFill>
                  <a:srgbClr val="A4A3A2"/>
                </a:solidFill>
                <a:latin typeface="Arial"/>
                <a:ea typeface="Microsoft YaHei"/>
              </a:rPr>
              <a:t> </a:t>
            </a:r>
            <a:r>
              <a:rPr sz="1050" b="0">
                <a:solidFill>
                  <a:srgbClr val="7F807E"/>
                </a:solidFill>
                <a:latin typeface="Arial"/>
                <a:ea typeface="Microsoft YaHei"/>
              </a:rPr>
              <a:t>5°C or </a:t>
            </a:r>
            <a:r>
              <a:rPr sz="1050" b="0">
                <a:solidFill>
                  <a:srgbClr val="848483"/>
                </a:solidFill>
                <a:latin typeface="Arial"/>
                <a:ea typeface="Microsoft YaHei"/>
              </a:rPr>
              <a:t>above 55°C</a:t>
            </a:r>
            <a:r>
              <a:rPr sz="1050" b="0">
                <a:solidFill>
                  <a:srgbClr val="615F61"/>
                </a:solidFill>
                <a:latin typeface="Arial"/>
                <a:ea typeface="Microsoft YaHei"/>
              </a:rPr>
              <a:t>)</a:t>
            </a:r>
          </a:p>
        </p:txBody>
      </p:sp>
      <p:sp>
        <p:nvSpPr>
          <p:cNvPr id="28" name="TextBox 27"/>
          <p:cNvSpPr txBox="1"/>
          <p:nvPr/>
        </p:nvSpPr>
        <p:spPr>
          <a:xfrm>
            <a:off x="4083050" y="5568950"/>
            <a:ext cx="1854200" cy="323850"/>
          </a:xfrm>
          <a:prstGeom prst="rect">
            <a:avLst/>
          </a:prstGeom>
          <a:noFill/>
        </p:spPr>
        <p:txBody>
          <a:bodyPr wrap="none" anchor="ctr" lIns="0" rIns="0" tIns="0" bIns="0">
            <a:noAutofit/>
          </a:bodyPr>
          <a:lstStyle/>
          <a:p>
            <a:pPr algn="l">
              <a:lnSpc>
                <a:spcPts val="1600"/>
              </a:lnSpc>
              <a:spcBef>
                <a:spcPts val="0"/>
              </a:spcBef>
              <a:spcAft>
                <a:spcPts val="0"/>
              </a:spcAft>
            </a:pPr>
            <a:r>
              <a:rPr sz="1050" b="0">
                <a:solidFill>
                  <a:srgbClr val="797979"/>
                </a:solidFill>
                <a:latin typeface="Arial"/>
                <a:ea typeface="Microsoft YaHei"/>
              </a:rPr>
              <a:t>(auto </a:t>
            </a:r>
            <a:r>
              <a:rPr sz="1050" b="0">
                <a:solidFill>
                  <a:srgbClr val="7D7E7D"/>
                </a:solidFill>
                <a:latin typeface="Arial"/>
                <a:ea typeface="Microsoft YaHei"/>
              </a:rPr>
              <a:t>shutdown after 3 seconds</a:t>
            </a:r>
          </a:p>
          <a:p>
            <a:pPr algn="l">
              <a:lnSpc>
                <a:spcPts val="1600"/>
              </a:lnSpc>
              <a:spcBef>
                <a:spcPts val="0"/>
              </a:spcBef>
              <a:spcAft>
                <a:spcPts val="0"/>
              </a:spcAft>
            </a:pPr>
            <a:r>
              <a:rPr sz="1050" b="0">
                <a:solidFill>
                  <a:srgbClr val="7C7B7B"/>
                </a:solidFill>
                <a:latin typeface="Arial"/>
                <a:ea typeface="Microsoft YaHei"/>
              </a:rPr>
              <a:t>with</a:t>
            </a:r>
            <a:r>
              <a:rPr sz="1050" b="0">
                <a:solidFill>
                  <a:srgbClr val="818181"/>
                </a:solidFill>
                <a:latin typeface="Arial"/>
                <a:ea typeface="Microsoft YaHei"/>
              </a:rPr>
              <a:t> no connected device)</a:t>
            </a:r>
          </a:p>
        </p:txBody>
      </p:sp>
      <p:sp>
        <p:nvSpPr>
          <p:cNvPr id="29" name="TextBox 28"/>
          <p:cNvSpPr txBox="1"/>
          <p:nvPr/>
        </p:nvSpPr>
        <p:spPr>
          <a:xfrm>
            <a:off x="6642100" y="5994400"/>
            <a:ext cx="4559300" cy="146050"/>
          </a:xfrm>
          <a:prstGeom prst="rect">
            <a:avLst/>
          </a:prstGeom>
          <a:noFill/>
        </p:spPr>
        <p:txBody>
          <a:bodyPr wrap="none" anchor="ctr" lIns="0" rIns="0" tIns="0" bIns="0">
            <a:noAutofit/>
          </a:bodyPr>
          <a:lstStyle/>
          <a:p>
            <a:pPr algn="l"/>
            <a:r>
              <a:rPr sz="1150" b="0">
                <a:solidFill>
                  <a:srgbClr val="707070"/>
                </a:solidFill>
                <a:latin typeface="Arial"/>
                <a:ea typeface="Microsoft YaHei"/>
              </a:rPr>
              <a:t>Table </a:t>
            </a:r>
            <a:r>
              <a:rPr sz="1150" b="0">
                <a:solidFill>
                  <a:srgbClr val="817F81"/>
                </a:solidFill>
                <a:latin typeface="Arial"/>
                <a:ea typeface="Microsoft YaHei"/>
              </a:rPr>
              <a:t>shows </a:t>
            </a:r>
            <a:r>
              <a:rPr sz="1150" b="0">
                <a:solidFill>
                  <a:srgbClr val="6C6C6D"/>
                </a:solidFill>
                <a:latin typeface="Arial"/>
                <a:ea typeface="Microsoft YaHei"/>
              </a:rPr>
              <a:t>the</a:t>
            </a:r>
            <a:r>
              <a:rPr sz="1150" b="0">
                <a:solidFill>
                  <a:srgbClr val="878686"/>
                </a:solidFill>
                <a:latin typeface="Arial"/>
                <a:ea typeface="Microsoft YaHei"/>
              </a:rPr>
              <a:t> </a:t>
            </a:r>
            <a:r>
              <a:rPr sz="1150" b="0">
                <a:solidFill>
                  <a:srgbClr val="737574"/>
                </a:solidFill>
                <a:latin typeface="Arial"/>
                <a:ea typeface="Microsoft YaHei"/>
              </a:rPr>
              <a:t>technical </a:t>
            </a:r>
            <a:r>
              <a:rPr sz="1150" b="0">
                <a:solidFill>
                  <a:srgbClr val="7C7C7C"/>
                </a:solidFill>
                <a:latin typeface="Arial"/>
                <a:ea typeface="Microsoft YaHei"/>
              </a:rPr>
              <a:t>specifications of</a:t>
            </a:r>
            <a:r>
              <a:rPr sz="1150" b="0">
                <a:solidFill>
                  <a:srgbClr val="626061"/>
                </a:solidFill>
                <a:latin typeface="Arial"/>
                <a:ea typeface="Microsoft YaHei"/>
              </a:rPr>
              <a:t> </a:t>
            </a:r>
            <a:r>
              <a:rPr sz="1150" b="0">
                <a:solidFill>
                  <a:srgbClr val="737070"/>
                </a:solidFill>
                <a:latin typeface="Arial"/>
                <a:ea typeface="Microsoft YaHei"/>
              </a:rPr>
              <a:t>the</a:t>
            </a:r>
            <a:r>
              <a:rPr sz="1150" b="0">
                <a:solidFill>
                  <a:srgbClr val="797A7A"/>
                </a:solidFill>
                <a:latin typeface="Arial"/>
                <a:ea typeface="Microsoft YaHei"/>
              </a:rPr>
              <a:t> </a:t>
            </a:r>
            <a:r>
              <a:rPr sz="1150" b="0">
                <a:solidFill>
                  <a:srgbClr val="595859"/>
                </a:solidFill>
                <a:latin typeface="Arial"/>
                <a:ea typeface="Microsoft YaHei"/>
              </a:rPr>
              <a:t>GO1</a:t>
            </a:r>
            <a:r>
              <a:rPr sz="1150" b="0">
                <a:solidFill>
                  <a:srgbClr val="6A6A67"/>
                </a:solidFill>
                <a:latin typeface="Arial"/>
                <a:ea typeface="Microsoft YaHei"/>
              </a:rPr>
              <a:t> battery</a:t>
            </a:r>
            <a:r>
              <a:rPr sz="1150" b="0">
                <a:solidFill>
                  <a:srgbClr val="939190"/>
                </a:solidFill>
                <a:latin typeface="Arial"/>
                <a:ea typeface="Microsoft YaHei"/>
              </a:rPr>
              <a:t> </a:t>
            </a:r>
            <a:r>
              <a:rPr sz="1150" b="0">
                <a:solidFill>
                  <a:srgbClr val="737272"/>
                </a:solidFill>
                <a:latin typeface="Arial"/>
                <a:ea typeface="Microsoft YaHei"/>
              </a:rPr>
              <a:t>pack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7.png"/>
          <p:cNvPicPr>
            <a:picLocks noChangeAspect="1"/>
          </p:cNvPicPr>
          <p:nvPr/>
        </p:nvPicPr>
        <p:blipFill>
          <a:blip r:embed="rId2"/>
          <a:stretch>
            <a:fillRect/>
          </a:stretch>
        </p:blipFill>
        <p:spPr>
          <a:xfrm>
            <a:off x="0" y="0"/>
            <a:ext cx="12192000" cy="6858000"/>
          </a:xfrm>
          <a:prstGeom prst="rect">
            <a:avLst/>
          </a:prstGeom>
        </p:spPr>
      </p:pic>
      <p:pic>
        <p:nvPicPr>
          <p:cNvPr id="3" name="Picture 2" descr="el_7_0.png"/>
          <p:cNvPicPr>
            <a:picLocks noChangeAspect="1"/>
          </p:cNvPicPr>
          <p:nvPr/>
        </p:nvPicPr>
        <p:blipFill>
          <a:blip r:embed="rId3"/>
          <a:stretch>
            <a:fillRect/>
          </a:stretch>
        </p:blipFill>
        <p:spPr>
          <a:xfrm>
            <a:off x="5537200" y="1416050"/>
            <a:ext cx="6534150" cy="5232400"/>
          </a:xfrm>
          <a:prstGeom prst="rect">
            <a:avLst/>
          </a:prstGeom>
        </p:spPr>
      </p:pic>
      <p:pic>
        <p:nvPicPr>
          <p:cNvPr id="4" name="Picture 3" descr="el_7_1.png"/>
          <p:cNvPicPr>
            <a:picLocks noChangeAspect="1"/>
          </p:cNvPicPr>
          <p:nvPr/>
        </p:nvPicPr>
        <p:blipFill>
          <a:blip r:embed="rId4"/>
          <a:stretch>
            <a:fillRect/>
          </a:stretch>
        </p:blipFill>
        <p:spPr>
          <a:xfrm>
            <a:off x="107950" y="171450"/>
            <a:ext cx="1562100" cy="876300"/>
          </a:xfrm>
          <a:prstGeom prst="rect">
            <a:avLst/>
          </a:prstGeom>
        </p:spPr>
      </p:pic>
      <p:pic>
        <p:nvPicPr>
          <p:cNvPr id="5" name="Picture 4" descr="el_7_2.png"/>
          <p:cNvPicPr>
            <a:picLocks noChangeAspect="1"/>
          </p:cNvPicPr>
          <p:nvPr/>
        </p:nvPicPr>
        <p:blipFill>
          <a:blip r:embed="rId5"/>
          <a:stretch>
            <a:fillRect/>
          </a:stretch>
        </p:blipFill>
        <p:spPr>
          <a:xfrm>
            <a:off x="438150" y="3409950"/>
            <a:ext cx="749300" cy="1231900"/>
          </a:xfrm>
          <a:prstGeom prst="rect">
            <a:avLst/>
          </a:prstGeom>
        </p:spPr>
      </p:pic>
      <p:pic>
        <p:nvPicPr>
          <p:cNvPr id="6" name="Picture 5" descr="el_7_3.png"/>
          <p:cNvPicPr>
            <a:picLocks noChangeAspect="1"/>
          </p:cNvPicPr>
          <p:nvPr/>
        </p:nvPicPr>
        <p:blipFill>
          <a:blip r:embed="rId6"/>
          <a:stretch>
            <a:fillRect/>
          </a:stretch>
        </p:blipFill>
        <p:spPr>
          <a:xfrm>
            <a:off x="317500" y="1238250"/>
            <a:ext cx="844550" cy="889000"/>
          </a:xfrm>
          <a:prstGeom prst="rect">
            <a:avLst/>
          </a:prstGeom>
        </p:spPr>
      </p:pic>
      <p:pic>
        <p:nvPicPr>
          <p:cNvPr id="7" name="Picture 6" descr="el_7_4.png"/>
          <p:cNvPicPr>
            <a:picLocks noChangeAspect="1"/>
          </p:cNvPicPr>
          <p:nvPr/>
        </p:nvPicPr>
        <p:blipFill>
          <a:blip r:embed="rId7"/>
          <a:stretch>
            <a:fillRect/>
          </a:stretch>
        </p:blipFill>
        <p:spPr>
          <a:xfrm>
            <a:off x="793750" y="4686300"/>
            <a:ext cx="355600" cy="387350"/>
          </a:xfrm>
          <a:prstGeom prst="rect">
            <a:avLst/>
          </a:prstGeom>
        </p:spPr>
      </p:pic>
      <p:pic>
        <p:nvPicPr>
          <p:cNvPr id="8" name="Picture 7" descr="el_7_5.png"/>
          <p:cNvPicPr>
            <a:picLocks noChangeAspect="1"/>
          </p:cNvPicPr>
          <p:nvPr/>
        </p:nvPicPr>
        <p:blipFill>
          <a:blip r:embed="rId8"/>
          <a:stretch>
            <a:fillRect/>
          </a:stretch>
        </p:blipFill>
        <p:spPr>
          <a:xfrm>
            <a:off x="793750" y="2647950"/>
            <a:ext cx="361950" cy="368300"/>
          </a:xfrm>
          <a:prstGeom prst="rect">
            <a:avLst/>
          </a:prstGeom>
        </p:spPr>
      </p:pic>
      <p:pic>
        <p:nvPicPr>
          <p:cNvPr id="9" name="Picture 8" descr="el_7_6.png"/>
          <p:cNvPicPr>
            <a:picLocks noChangeAspect="1"/>
          </p:cNvPicPr>
          <p:nvPr/>
        </p:nvPicPr>
        <p:blipFill>
          <a:blip r:embed="rId9"/>
          <a:stretch>
            <a:fillRect/>
          </a:stretch>
        </p:blipFill>
        <p:spPr>
          <a:xfrm>
            <a:off x="5969000" y="1073150"/>
            <a:ext cx="190500" cy="196850"/>
          </a:xfrm>
          <a:prstGeom prst="rect">
            <a:avLst/>
          </a:prstGeom>
        </p:spPr>
      </p:pic>
      <p:pic>
        <p:nvPicPr>
          <p:cNvPr id="10" name="Picture 9" descr="el_7_7.png"/>
          <p:cNvPicPr>
            <a:picLocks noChangeAspect="1"/>
          </p:cNvPicPr>
          <p:nvPr/>
        </p:nvPicPr>
        <p:blipFill>
          <a:blip r:embed="rId10"/>
          <a:stretch>
            <a:fillRect/>
          </a:stretch>
        </p:blipFill>
        <p:spPr>
          <a:xfrm>
            <a:off x="457200" y="5397500"/>
            <a:ext cx="44450" cy="304800"/>
          </a:xfrm>
          <a:prstGeom prst="rect">
            <a:avLst/>
          </a:prstGeom>
        </p:spPr>
      </p:pic>
      <p:pic>
        <p:nvPicPr>
          <p:cNvPr id="11" name="Picture 10" descr="el_7_8.png"/>
          <p:cNvPicPr>
            <a:picLocks noChangeAspect="1"/>
          </p:cNvPicPr>
          <p:nvPr/>
        </p:nvPicPr>
        <p:blipFill>
          <a:blip r:embed="rId11"/>
          <a:stretch>
            <a:fillRect/>
          </a:stretch>
        </p:blipFill>
        <p:spPr>
          <a:xfrm>
            <a:off x="11957050" y="381000"/>
            <a:ext cx="95250" cy="95250"/>
          </a:xfrm>
          <a:prstGeom prst="rect">
            <a:avLst/>
          </a:prstGeom>
        </p:spPr>
      </p:pic>
      <p:pic>
        <p:nvPicPr>
          <p:cNvPr id="12" name="Picture 11" descr="el_7_9.png"/>
          <p:cNvPicPr>
            <a:picLocks noChangeAspect="1"/>
          </p:cNvPicPr>
          <p:nvPr/>
        </p:nvPicPr>
        <p:blipFill>
          <a:blip r:embed="rId12"/>
          <a:stretch>
            <a:fillRect/>
          </a:stretch>
        </p:blipFill>
        <p:spPr>
          <a:xfrm>
            <a:off x="11963400" y="228600"/>
            <a:ext cx="95250" cy="95250"/>
          </a:xfrm>
          <a:prstGeom prst="rect">
            <a:avLst/>
          </a:prstGeom>
        </p:spPr>
      </p:pic>
      <p:pic>
        <p:nvPicPr>
          <p:cNvPr id="13" name="Picture 12" descr="el_7_10.png"/>
          <p:cNvPicPr>
            <a:picLocks noChangeAspect="1"/>
          </p:cNvPicPr>
          <p:nvPr/>
        </p:nvPicPr>
        <p:blipFill>
          <a:blip r:embed="rId13"/>
          <a:stretch>
            <a:fillRect/>
          </a:stretch>
        </p:blipFill>
        <p:spPr>
          <a:xfrm>
            <a:off x="11804650" y="228600"/>
            <a:ext cx="95250" cy="95250"/>
          </a:xfrm>
          <a:prstGeom prst="rect">
            <a:avLst/>
          </a:prstGeom>
        </p:spPr>
      </p:pic>
      <p:pic>
        <p:nvPicPr>
          <p:cNvPr id="14" name="Picture 13" descr="el_7_11.png"/>
          <p:cNvPicPr>
            <a:picLocks noChangeAspect="1"/>
          </p:cNvPicPr>
          <p:nvPr/>
        </p:nvPicPr>
        <p:blipFill>
          <a:blip r:embed="rId14"/>
          <a:stretch>
            <a:fillRect/>
          </a:stretch>
        </p:blipFill>
        <p:spPr>
          <a:xfrm>
            <a:off x="11969750" y="698500"/>
            <a:ext cx="82550" cy="82550"/>
          </a:xfrm>
          <a:prstGeom prst="rect">
            <a:avLst/>
          </a:prstGeom>
        </p:spPr>
      </p:pic>
      <p:pic>
        <p:nvPicPr>
          <p:cNvPr id="15" name="Picture 14" descr="el_7_12.png"/>
          <p:cNvPicPr>
            <a:picLocks noChangeAspect="1"/>
          </p:cNvPicPr>
          <p:nvPr/>
        </p:nvPicPr>
        <p:blipFill>
          <a:blip r:embed="rId15"/>
          <a:stretch>
            <a:fillRect/>
          </a:stretch>
        </p:blipFill>
        <p:spPr>
          <a:xfrm>
            <a:off x="11811000" y="698500"/>
            <a:ext cx="82550" cy="82550"/>
          </a:xfrm>
          <a:prstGeom prst="rect">
            <a:avLst/>
          </a:prstGeom>
        </p:spPr>
      </p:pic>
      <p:pic>
        <p:nvPicPr>
          <p:cNvPr id="16" name="Picture 15" descr="el_7_13.png"/>
          <p:cNvPicPr>
            <a:picLocks noChangeAspect="1"/>
          </p:cNvPicPr>
          <p:nvPr/>
        </p:nvPicPr>
        <p:blipFill>
          <a:blip r:embed="rId16"/>
          <a:stretch>
            <a:fillRect/>
          </a:stretch>
        </p:blipFill>
        <p:spPr>
          <a:xfrm>
            <a:off x="11652250" y="546100"/>
            <a:ext cx="82550" cy="82550"/>
          </a:xfrm>
          <a:prstGeom prst="rect">
            <a:avLst/>
          </a:prstGeom>
        </p:spPr>
      </p:pic>
      <p:pic>
        <p:nvPicPr>
          <p:cNvPr id="17" name="Picture 16" descr="el_7_14.png"/>
          <p:cNvPicPr>
            <a:picLocks noChangeAspect="1"/>
          </p:cNvPicPr>
          <p:nvPr/>
        </p:nvPicPr>
        <p:blipFill>
          <a:blip r:embed="rId17"/>
          <a:stretch>
            <a:fillRect/>
          </a:stretch>
        </p:blipFill>
        <p:spPr>
          <a:xfrm>
            <a:off x="11493500" y="387350"/>
            <a:ext cx="82550" cy="82550"/>
          </a:xfrm>
          <a:prstGeom prst="rect">
            <a:avLst/>
          </a:prstGeom>
        </p:spPr>
      </p:pic>
      <p:pic>
        <p:nvPicPr>
          <p:cNvPr id="18" name="Picture 17" descr="el_7_15.png"/>
          <p:cNvPicPr>
            <a:picLocks noChangeAspect="1"/>
          </p:cNvPicPr>
          <p:nvPr/>
        </p:nvPicPr>
        <p:blipFill>
          <a:blip r:embed="rId18"/>
          <a:stretch>
            <a:fillRect/>
          </a:stretch>
        </p:blipFill>
        <p:spPr>
          <a:xfrm>
            <a:off x="11334750" y="234950"/>
            <a:ext cx="82550" cy="82550"/>
          </a:xfrm>
          <a:prstGeom prst="rect">
            <a:avLst/>
          </a:prstGeom>
        </p:spPr>
      </p:pic>
      <p:pic>
        <p:nvPicPr>
          <p:cNvPr id="19" name="Picture 18" descr="el_7_16.png"/>
          <p:cNvPicPr>
            <a:picLocks noChangeAspect="1"/>
          </p:cNvPicPr>
          <p:nvPr/>
        </p:nvPicPr>
        <p:blipFill>
          <a:blip r:embed="rId19"/>
          <a:stretch>
            <a:fillRect/>
          </a:stretch>
        </p:blipFill>
        <p:spPr>
          <a:xfrm>
            <a:off x="11493500" y="234950"/>
            <a:ext cx="82550" cy="76200"/>
          </a:xfrm>
          <a:prstGeom prst="rect">
            <a:avLst/>
          </a:prstGeom>
        </p:spPr>
      </p:pic>
      <p:pic>
        <p:nvPicPr>
          <p:cNvPr id="20" name="Picture 19" descr="el_7_17.png"/>
          <p:cNvPicPr>
            <a:picLocks noChangeAspect="1"/>
          </p:cNvPicPr>
          <p:nvPr/>
        </p:nvPicPr>
        <p:blipFill>
          <a:blip r:embed="rId20"/>
          <a:stretch>
            <a:fillRect/>
          </a:stretch>
        </p:blipFill>
        <p:spPr>
          <a:xfrm>
            <a:off x="11969750" y="857250"/>
            <a:ext cx="76200" cy="76200"/>
          </a:xfrm>
          <a:prstGeom prst="rect">
            <a:avLst/>
          </a:prstGeom>
        </p:spPr>
      </p:pic>
      <p:pic>
        <p:nvPicPr>
          <p:cNvPr id="21" name="Picture 20" descr="el_7_18.png"/>
          <p:cNvPicPr>
            <a:picLocks noChangeAspect="1"/>
          </p:cNvPicPr>
          <p:nvPr/>
        </p:nvPicPr>
        <p:blipFill>
          <a:blip r:embed="rId21"/>
          <a:stretch>
            <a:fillRect/>
          </a:stretch>
        </p:blipFill>
        <p:spPr>
          <a:xfrm>
            <a:off x="11176000" y="234950"/>
            <a:ext cx="76200" cy="76200"/>
          </a:xfrm>
          <a:prstGeom prst="rect">
            <a:avLst/>
          </a:prstGeom>
        </p:spPr>
      </p:pic>
      <p:sp>
        <p:nvSpPr>
          <p:cNvPr id="22" name="Rounded Rectangle 21"/>
          <p:cNvSpPr/>
          <p:nvPr/>
        </p:nvSpPr>
        <p:spPr>
          <a:xfrm>
            <a:off x="476250" y="1397000"/>
            <a:ext cx="304800" cy="292100"/>
          </a:xfrm>
          <a:prstGeom prst="roundRect">
            <a:avLst>
              <a:gd name="adj" fmla="val 6521"/>
            </a:avLst>
          </a:prstGeom>
          <a:solidFill>
            <a:srgbClr val="0201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469900" y="3441700"/>
            <a:ext cx="323850" cy="317500"/>
          </a:xfrm>
          <a:prstGeom prst="roundRect">
            <a:avLst>
              <a:gd name="adj" fmla="val 8000"/>
            </a:avLst>
          </a:prstGeom>
          <a:solidFill>
            <a:srgbClr val="E4DB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ounded Rectangle 23"/>
          <p:cNvSpPr/>
          <p:nvPr/>
        </p:nvSpPr>
        <p:spPr>
          <a:xfrm>
            <a:off x="469900" y="5391150"/>
            <a:ext cx="323850" cy="311150"/>
          </a:xfrm>
          <a:prstGeom prst="roundRect">
            <a:avLst>
              <a:gd name="adj" fmla="val 6122"/>
            </a:avLst>
          </a:prstGeom>
          <a:solidFill>
            <a:srgbClr val="E5DC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676400" y="520700"/>
            <a:ext cx="8820150" cy="361950"/>
          </a:xfrm>
          <a:prstGeom prst="rect">
            <a:avLst/>
          </a:prstGeom>
          <a:noFill/>
        </p:spPr>
        <p:txBody>
          <a:bodyPr wrap="none" anchor="ctr" lIns="0" rIns="0" tIns="0" bIns="0">
            <a:noAutofit/>
          </a:bodyPr>
          <a:lstStyle/>
          <a:p>
            <a:pPr algn="l"/>
            <a:r>
              <a:rPr sz="2900" b="1">
                <a:solidFill>
                  <a:srgbClr val="0A0A0A"/>
                </a:solidFill>
                <a:latin typeface="Times New Roman"/>
                <a:ea typeface="SimSun"/>
              </a:rPr>
              <a:t>Technical</a:t>
            </a:r>
            <a:r>
              <a:rPr sz="2900" b="1">
                <a:solidFill>
                  <a:srgbClr val="9D9C9D"/>
                </a:solidFill>
                <a:latin typeface="Times New Roman"/>
                <a:ea typeface="SimSun"/>
              </a:rPr>
              <a:t> </a:t>
            </a:r>
            <a:r>
              <a:rPr sz="2900" b="1">
                <a:solidFill>
                  <a:srgbClr val="0A0A0A"/>
                </a:solidFill>
                <a:latin typeface="Times New Roman"/>
                <a:ea typeface="SimSun"/>
              </a:rPr>
              <a:t>Specifications</a:t>
            </a:r>
            <a:r>
              <a:rPr sz="2900" b="1">
                <a:solidFill>
                  <a:srgbClr val="0A0A0A"/>
                </a:solidFill>
                <a:latin typeface="Times New Roman"/>
                <a:ea typeface="SimSun"/>
              </a:rPr>
              <a:t> – Remote</a:t>
            </a:r>
            <a:r>
              <a:rPr sz="2900" b="1">
                <a:solidFill>
                  <a:srgbClr val="474447"/>
                </a:solidFill>
                <a:latin typeface="Times New Roman"/>
                <a:ea typeface="SimSun"/>
              </a:rPr>
              <a:t> </a:t>
            </a:r>
            <a:r>
              <a:rPr sz="2900" b="1">
                <a:solidFill>
                  <a:srgbClr val="0A0A0A"/>
                </a:solidFill>
                <a:latin typeface="Times New Roman"/>
                <a:ea typeface="SimSun"/>
              </a:rPr>
              <a:t>Control Devices</a:t>
            </a:r>
          </a:p>
        </p:txBody>
      </p:sp>
      <p:sp>
        <p:nvSpPr>
          <p:cNvPr id="26" name="TextBox 25"/>
          <p:cNvSpPr txBox="1"/>
          <p:nvPr/>
        </p:nvSpPr>
        <p:spPr>
          <a:xfrm>
            <a:off x="901700" y="1447800"/>
            <a:ext cx="3200400" cy="190500"/>
          </a:xfrm>
          <a:prstGeom prst="rect">
            <a:avLst/>
          </a:prstGeom>
          <a:noFill/>
        </p:spPr>
        <p:txBody>
          <a:bodyPr wrap="none" anchor="ctr" lIns="0" rIns="0" tIns="0" bIns="0">
            <a:noAutofit/>
          </a:bodyPr>
          <a:lstStyle/>
          <a:p>
            <a:pPr algn="l"/>
            <a:r>
              <a:rPr sz="1550" b="1">
                <a:solidFill>
                  <a:srgbClr val="141414"/>
                </a:solidFill>
                <a:latin typeface="Times New Roman"/>
                <a:ea typeface="SimSun"/>
              </a:rPr>
              <a:t>Joystick (Remote Control Module</a:t>
            </a:r>
            <a:r>
              <a:rPr sz="1550" b="1">
                <a:solidFill>
                  <a:srgbClr val="474747"/>
                </a:solidFill>
                <a:latin typeface="Times New Roman"/>
                <a:ea typeface="SimSun"/>
              </a:rPr>
              <a:t>)</a:t>
            </a:r>
            <a:r>
              <a:rPr sz="1550" b="1">
                <a:solidFill>
                  <a:srgbClr val="0E0E0E"/>
                </a:solidFill>
                <a:latin typeface="Times New Roman"/>
                <a:ea typeface="SimSun"/>
              </a:rPr>
              <a:t>:</a:t>
            </a:r>
          </a:p>
        </p:txBody>
      </p:sp>
      <p:sp>
        <p:nvSpPr>
          <p:cNvPr id="27" name="TextBox 26"/>
          <p:cNvSpPr txBox="1"/>
          <p:nvPr/>
        </p:nvSpPr>
        <p:spPr>
          <a:xfrm>
            <a:off x="8324850" y="1778000"/>
            <a:ext cx="1136650" cy="190500"/>
          </a:xfrm>
          <a:prstGeom prst="rect">
            <a:avLst/>
          </a:prstGeom>
          <a:noFill/>
        </p:spPr>
        <p:txBody>
          <a:bodyPr wrap="none" anchor="ctr" lIns="0" rIns="0" tIns="0" bIns="0">
            <a:noAutofit/>
          </a:bodyPr>
          <a:lstStyle/>
          <a:p>
            <a:pPr algn="l"/>
            <a:r>
              <a:rPr sz="1250" b="1">
                <a:solidFill>
                  <a:srgbClr val="262626"/>
                </a:solidFill>
                <a:latin typeface="Arial"/>
                <a:ea typeface="Microsoft YaHei"/>
              </a:rPr>
              <a:t>Specifications</a:t>
            </a:r>
          </a:p>
        </p:txBody>
      </p:sp>
      <p:sp>
        <p:nvSpPr>
          <p:cNvPr id="28" name="TextBox 27"/>
          <p:cNvSpPr txBox="1"/>
          <p:nvPr/>
        </p:nvSpPr>
        <p:spPr>
          <a:xfrm>
            <a:off x="10490200" y="1784350"/>
            <a:ext cx="698500" cy="184150"/>
          </a:xfrm>
          <a:prstGeom prst="rect">
            <a:avLst/>
          </a:prstGeom>
          <a:noFill/>
        </p:spPr>
        <p:txBody>
          <a:bodyPr wrap="none" anchor="ctr" lIns="0" rIns="0" tIns="0" bIns="0">
            <a:noAutofit/>
          </a:bodyPr>
          <a:lstStyle/>
          <a:p>
            <a:pPr algn="l"/>
            <a:r>
              <a:rPr sz="1750" b="1">
                <a:solidFill>
                  <a:srgbClr val="242425"/>
                </a:solidFill>
                <a:latin typeface="Times New Roman"/>
                <a:ea typeface="SimSun"/>
              </a:rPr>
              <a:t>Remark</a:t>
            </a:r>
          </a:p>
        </p:txBody>
      </p:sp>
      <p:sp>
        <p:nvSpPr>
          <p:cNvPr id="29" name="TextBox 28"/>
          <p:cNvSpPr txBox="1"/>
          <p:nvPr/>
        </p:nvSpPr>
        <p:spPr>
          <a:xfrm>
            <a:off x="6197600" y="1822450"/>
            <a:ext cx="920750" cy="184150"/>
          </a:xfrm>
          <a:prstGeom prst="rect">
            <a:avLst/>
          </a:prstGeom>
          <a:noFill/>
        </p:spPr>
        <p:txBody>
          <a:bodyPr wrap="none" anchor="ctr" lIns="0" rIns="0" tIns="0" bIns="0">
            <a:noAutofit/>
          </a:bodyPr>
          <a:lstStyle/>
          <a:p>
            <a:pPr algn="l"/>
            <a:r>
              <a:rPr sz="1600" b="1">
                <a:solidFill>
                  <a:srgbClr val="212121"/>
                </a:solidFill>
                <a:latin typeface="Times New Roman"/>
                <a:ea typeface="SimSun"/>
              </a:rPr>
              <a:t>parameter</a:t>
            </a:r>
          </a:p>
        </p:txBody>
      </p:sp>
      <p:sp>
        <p:nvSpPr>
          <p:cNvPr id="30" name="TextBox 29"/>
          <p:cNvSpPr txBox="1"/>
          <p:nvPr/>
        </p:nvSpPr>
        <p:spPr>
          <a:xfrm>
            <a:off x="1181100" y="1866900"/>
            <a:ext cx="3619500" cy="133350"/>
          </a:xfrm>
          <a:prstGeom prst="rect">
            <a:avLst/>
          </a:prstGeom>
          <a:noFill/>
        </p:spPr>
        <p:txBody>
          <a:bodyPr wrap="none" anchor="ctr" lIns="0" rIns="0" tIns="0" bIns="0">
            <a:noAutofit/>
          </a:bodyPr>
          <a:lstStyle/>
          <a:p>
            <a:pPr algn="l"/>
            <a:r>
              <a:rPr sz="1000" b="0">
                <a:solidFill>
                  <a:srgbClr val="777778"/>
                </a:solidFill>
                <a:latin typeface="Arial"/>
                <a:ea typeface="Microsoft YaHei"/>
              </a:rPr>
              <a:t>Controls 3-axis attitude and 3-axis position</a:t>
            </a:r>
            <a:r>
              <a:rPr sz="1000" b="0">
                <a:solidFill>
                  <a:srgbClr val="777778"/>
                </a:solidFill>
                <a:latin typeface="Arial"/>
                <a:ea typeface="Microsoft YaHei"/>
              </a:rPr>
              <a:t> when</a:t>
            </a:r>
            <a:r>
              <a:rPr sz="1000" b="0">
                <a:solidFill>
                  <a:srgbClr val="787A78"/>
                </a:solidFill>
                <a:latin typeface="Arial"/>
                <a:ea typeface="Microsoft YaHei"/>
              </a:rPr>
              <a:t> standing</a:t>
            </a:r>
          </a:p>
        </p:txBody>
      </p:sp>
      <p:sp>
        <p:nvSpPr>
          <p:cNvPr id="31" name="TextBox 30"/>
          <p:cNvSpPr txBox="1"/>
          <p:nvPr/>
        </p:nvSpPr>
        <p:spPr>
          <a:xfrm>
            <a:off x="869950" y="2197100"/>
            <a:ext cx="234950" cy="234950"/>
          </a:xfrm>
          <a:prstGeom prst="rect">
            <a:avLst/>
          </a:prstGeom>
          <a:noFill/>
        </p:spPr>
        <p:txBody>
          <a:bodyPr wrap="none" anchor="ctr" lIns="0" rIns="0" tIns="0" bIns="0">
            <a:noAutofit/>
          </a:bodyPr>
          <a:lstStyle/>
          <a:p>
            <a:pPr algn="l"/>
            <a:r>
              <a:rPr sz="2350" b="1">
                <a:solidFill>
                  <a:srgbClr val="070707"/>
                </a:solidFill>
                <a:latin typeface="Arial"/>
                <a:ea typeface="Microsoft YaHei"/>
              </a:rPr>
              <a:t>2</a:t>
            </a:r>
          </a:p>
        </p:txBody>
      </p:sp>
      <p:sp>
        <p:nvSpPr>
          <p:cNvPr id="32" name="TextBox 31"/>
          <p:cNvSpPr txBox="1"/>
          <p:nvPr/>
        </p:nvSpPr>
        <p:spPr>
          <a:xfrm>
            <a:off x="1181100" y="2228850"/>
            <a:ext cx="3886200" cy="349250"/>
          </a:xfrm>
          <a:prstGeom prst="rect">
            <a:avLst/>
          </a:prstGeom>
          <a:noFill/>
        </p:spPr>
        <p:txBody>
          <a:bodyPr wrap="none" anchor="ctr" lIns="0" rIns="0" tIns="0" bIns="0">
            <a:noAutofit/>
          </a:bodyPr>
          <a:lstStyle/>
          <a:p>
            <a:pPr algn="l">
              <a:lnSpc>
                <a:spcPts val="1550"/>
              </a:lnSpc>
              <a:spcBef>
                <a:spcPts val="0"/>
              </a:spcBef>
              <a:spcAft>
                <a:spcPts val="0"/>
              </a:spcAft>
            </a:pPr>
            <a:r>
              <a:rPr sz="950" b="0">
                <a:solidFill>
                  <a:srgbClr val="787878"/>
                </a:solidFill>
                <a:latin typeface="Arial"/>
                <a:ea typeface="Microsoft YaHei"/>
              </a:rPr>
              <a:t>Supports </a:t>
            </a:r>
            <a:r>
              <a:rPr sz="950" b="0">
                <a:solidFill>
                  <a:srgbClr val="787978"/>
                </a:solidFill>
                <a:latin typeface="Arial"/>
                <a:ea typeface="Microsoft YaHei"/>
              </a:rPr>
              <a:t>forward/backward</a:t>
            </a:r>
            <a:r>
              <a:rPr sz="950" b="0">
                <a:solidFill>
                  <a:srgbClr val="515251"/>
                </a:solidFill>
                <a:latin typeface="Arial"/>
                <a:ea typeface="Microsoft YaHei"/>
              </a:rPr>
              <a:t>,</a:t>
            </a:r>
            <a:r>
              <a:rPr sz="950" b="0">
                <a:solidFill>
                  <a:srgbClr val="7C7C7D"/>
                </a:solidFill>
                <a:latin typeface="Arial"/>
                <a:ea typeface="Microsoft YaHei"/>
              </a:rPr>
              <a:t> side shift, in</a:t>
            </a:r>
            <a:r>
              <a:rPr sz="950" b="0">
                <a:solidFill>
                  <a:srgbClr val="B5B7B8"/>
                </a:solidFill>
                <a:latin typeface="Arial"/>
                <a:ea typeface="Microsoft YaHei"/>
              </a:rPr>
              <a:t>-</a:t>
            </a:r>
            <a:r>
              <a:rPr sz="950" b="0">
                <a:solidFill>
                  <a:srgbClr val="737373"/>
                </a:solidFill>
                <a:latin typeface="Arial"/>
                <a:ea typeface="Microsoft YaHei"/>
              </a:rPr>
              <a:t>place turning,</a:t>
            </a:r>
            <a:r>
              <a:rPr sz="950" b="0">
                <a:solidFill>
                  <a:srgbClr val="747474"/>
                </a:solidFill>
                <a:latin typeface="Arial"/>
                <a:ea typeface="Microsoft YaHei"/>
              </a:rPr>
              <a:t> and</a:t>
            </a:r>
          </a:p>
          <a:p>
            <a:pPr algn="l">
              <a:lnSpc>
                <a:spcPts val="1550"/>
              </a:lnSpc>
              <a:spcBef>
                <a:spcPts val="0"/>
              </a:spcBef>
              <a:spcAft>
                <a:spcPts val="0"/>
              </a:spcAft>
            </a:pPr>
            <a:r>
              <a:rPr sz="950" b="0">
                <a:solidFill>
                  <a:srgbClr val="818082"/>
                </a:solidFill>
                <a:latin typeface="Arial"/>
                <a:ea typeface="Microsoft YaHei"/>
              </a:rPr>
              <a:t>rule-based</a:t>
            </a:r>
            <a:r>
              <a:rPr sz="950" b="0">
                <a:solidFill>
                  <a:srgbClr val="575757"/>
                </a:solidFill>
                <a:latin typeface="Arial"/>
                <a:ea typeface="Microsoft YaHei"/>
              </a:rPr>
              <a:t> </a:t>
            </a:r>
            <a:r>
              <a:rPr sz="950" b="0">
                <a:solidFill>
                  <a:srgbClr val="757576"/>
                </a:solidFill>
                <a:latin typeface="Arial"/>
                <a:ea typeface="Microsoft YaHei"/>
              </a:rPr>
              <a:t>walking </a:t>
            </a:r>
            <a:r>
              <a:rPr sz="950" b="0">
                <a:solidFill>
                  <a:srgbClr val="7C7A7B"/>
                </a:solidFill>
                <a:latin typeface="Arial"/>
                <a:ea typeface="Microsoft YaHei"/>
              </a:rPr>
              <a:t>patterns (straight line,</a:t>
            </a:r>
            <a:r>
              <a:rPr sz="950" b="0">
                <a:solidFill>
                  <a:srgbClr val="9E9FA1"/>
                </a:solidFill>
                <a:latin typeface="Arial"/>
                <a:ea typeface="Microsoft YaHei"/>
              </a:rPr>
              <a:t> </a:t>
            </a:r>
            <a:r>
              <a:rPr sz="950" b="0">
                <a:solidFill>
                  <a:srgbClr val="7D7E7E"/>
                </a:solidFill>
                <a:latin typeface="Arial"/>
                <a:ea typeface="Microsoft YaHei"/>
              </a:rPr>
              <a:t>circle, arc, rectangle)</a:t>
            </a:r>
          </a:p>
        </p:txBody>
      </p:sp>
      <p:sp>
        <p:nvSpPr>
          <p:cNvPr id="33" name="TextBox 32"/>
          <p:cNvSpPr txBox="1"/>
          <p:nvPr/>
        </p:nvSpPr>
        <p:spPr>
          <a:xfrm>
            <a:off x="5803900" y="2247900"/>
            <a:ext cx="1085850" cy="158750"/>
          </a:xfrm>
          <a:prstGeom prst="rect">
            <a:avLst/>
          </a:prstGeom>
          <a:noFill/>
        </p:spPr>
        <p:txBody>
          <a:bodyPr wrap="none" anchor="ctr" lIns="0" rIns="0" tIns="0" bIns="0">
            <a:noAutofit/>
          </a:bodyPr>
          <a:lstStyle/>
          <a:p>
            <a:pPr algn="l"/>
            <a:r>
              <a:rPr sz="1100" b="0">
                <a:solidFill>
                  <a:srgbClr val="676869"/>
                </a:solidFill>
                <a:latin typeface="Arial"/>
                <a:ea typeface="Microsoft YaHei"/>
              </a:rPr>
              <a:t>Charging</a:t>
            </a:r>
            <a:r>
              <a:rPr sz="1100" b="0">
                <a:solidFill>
                  <a:srgbClr val="4F5050"/>
                </a:solidFill>
                <a:latin typeface="Arial"/>
                <a:ea typeface="Microsoft YaHei"/>
              </a:rPr>
              <a:t> </a:t>
            </a:r>
            <a:r>
              <a:rPr sz="1100" b="0">
                <a:solidFill>
                  <a:srgbClr val="757576"/>
                </a:solidFill>
                <a:latin typeface="Arial"/>
                <a:ea typeface="Microsoft YaHei"/>
              </a:rPr>
              <a:t>voltage</a:t>
            </a:r>
          </a:p>
        </p:txBody>
      </p:sp>
      <p:sp>
        <p:nvSpPr>
          <p:cNvPr id="34" name="TextBox 33"/>
          <p:cNvSpPr txBox="1"/>
          <p:nvPr/>
        </p:nvSpPr>
        <p:spPr>
          <a:xfrm>
            <a:off x="1181100" y="2755900"/>
            <a:ext cx="3194050" cy="342900"/>
          </a:xfrm>
          <a:prstGeom prst="rect">
            <a:avLst/>
          </a:prstGeom>
          <a:noFill/>
        </p:spPr>
        <p:txBody>
          <a:bodyPr wrap="none" anchor="ctr" lIns="0" rIns="0" tIns="0" bIns="0">
            <a:noAutofit/>
          </a:bodyPr>
          <a:lstStyle/>
          <a:p>
            <a:pPr algn="l">
              <a:lnSpc>
                <a:spcPts val="1800"/>
              </a:lnSpc>
              <a:spcBef>
                <a:spcPts val="0"/>
              </a:spcBef>
              <a:spcAft>
                <a:spcPts val="0"/>
              </a:spcAft>
            </a:pPr>
            <a:r>
              <a:rPr sz="1050" b="0">
                <a:solidFill>
                  <a:srgbClr val="707071"/>
                </a:solidFill>
                <a:latin typeface="Arial"/>
                <a:ea typeface="Microsoft YaHei"/>
              </a:rPr>
              <a:t>Connects to mobile</a:t>
            </a:r>
            <a:r>
              <a:rPr sz="1050" b="0">
                <a:solidFill>
                  <a:srgbClr val="707071"/>
                </a:solidFill>
                <a:latin typeface="Arial"/>
                <a:ea typeface="Microsoft YaHei"/>
              </a:rPr>
              <a:t> </a:t>
            </a:r>
            <a:r>
              <a:rPr sz="1050" b="0">
                <a:solidFill>
                  <a:srgbClr val="6B6D6B"/>
                </a:solidFill>
                <a:latin typeface="Arial"/>
                <a:ea typeface="Microsoft YaHei"/>
              </a:rPr>
              <a:t>phone</a:t>
            </a:r>
            <a:r>
              <a:rPr sz="1050" b="0">
                <a:solidFill>
                  <a:srgbClr val="707071"/>
                </a:solidFill>
                <a:latin typeface="Arial"/>
                <a:ea typeface="Microsoft YaHei"/>
              </a:rPr>
              <a:t> </a:t>
            </a:r>
            <a:r>
              <a:rPr sz="1050" b="0">
                <a:solidFill>
                  <a:srgbClr val="737374"/>
                </a:solidFill>
                <a:latin typeface="Arial"/>
                <a:ea typeface="Microsoft YaHei"/>
              </a:rPr>
              <a:t>via </a:t>
            </a:r>
            <a:r>
              <a:rPr sz="1050" b="0">
                <a:solidFill>
                  <a:srgbClr val="6A6A6B"/>
                </a:solidFill>
                <a:latin typeface="Arial"/>
                <a:ea typeface="Microsoft YaHei"/>
              </a:rPr>
              <a:t>Bluetooth</a:t>
            </a:r>
            <a:r>
              <a:rPr sz="1050" b="0">
                <a:solidFill>
                  <a:srgbClr val="7A7A7B"/>
                </a:solidFill>
                <a:latin typeface="Arial"/>
                <a:ea typeface="Microsoft YaHei"/>
              </a:rPr>
              <a:t> for stable</a:t>
            </a:r>
          </a:p>
          <a:p>
            <a:pPr algn="l">
              <a:lnSpc>
                <a:spcPts val="1800"/>
              </a:lnSpc>
              <a:spcBef>
                <a:spcPts val="0"/>
              </a:spcBef>
              <a:spcAft>
                <a:spcPts val="0"/>
              </a:spcAft>
            </a:pPr>
            <a:r>
              <a:rPr sz="1050" b="0">
                <a:solidFill>
                  <a:srgbClr val="808081"/>
                </a:solidFill>
                <a:latin typeface="Arial"/>
                <a:ea typeface="Microsoft YaHei"/>
              </a:rPr>
              <a:t>signal </a:t>
            </a:r>
            <a:r>
              <a:rPr sz="1050" b="0">
                <a:solidFill>
                  <a:srgbClr val="7D7C7D"/>
                </a:solidFill>
                <a:latin typeface="Arial"/>
                <a:ea typeface="Microsoft YaHei"/>
              </a:rPr>
              <a:t>transmission</a:t>
            </a:r>
          </a:p>
        </p:txBody>
      </p:sp>
      <p:sp>
        <p:nvSpPr>
          <p:cNvPr id="35" name="TextBox 34"/>
          <p:cNvSpPr txBox="1"/>
          <p:nvPr/>
        </p:nvSpPr>
        <p:spPr>
          <a:xfrm>
            <a:off x="5803900" y="2755900"/>
            <a:ext cx="1181100" cy="139700"/>
          </a:xfrm>
          <a:prstGeom prst="rect">
            <a:avLst/>
          </a:prstGeom>
          <a:noFill/>
        </p:spPr>
        <p:txBody>
          <a:bodyPr wrap="none" anchor="ctr" lIns="0" rIns="0" tIns="0" bIns="0">
            <a:noAutofit/>
          </a:bodyPr>
          <a:lstStyle/>
          <a:p>
            <a:pPr algn="l"/>
            <a:r>
              <a:rPr sz="1050" b="0">
                <a:solidFill>
                  <a:srgbClr val="7D7E7E"/>
                </a:solidFill>
                <a:latin typeface="Arial"/>
                <a:ea typeface="Microsoft YaHei"/>
              </a:rPr>
              <a:t>recharging </a:t>
            </a:r>
            <a:r>
              <a:rPr sz="1050" b="0">
                <a:solidFill>
                  <a:srgbClr val="7C7E7B"/>
                </a:solidFill>
                <a:latin typeface="Arial"/>
                <a:ea typeface="Microsoft YaHei"/>
              </a:rPr>
              <a:t>current</a:t>
            </a:r>
          </a:p>
        </p:txBody>
      </p:sp>
      <p:sp>
        <p:nvSpPr>
          <p:cNvPr id="36" name="TextBox 35"/>
          <p:cNvSpPr txBox="1"/>
          <p:nvPr/>
        </p:nvSpPr>
        <p:spPr>
          <a:xfrm>
            <a:off x="7734300" y="3263900"/>
            <a:ext cx="704850" cy="152400"/>
          </a:xfrm>
          <a:prstGeom prst="rect">
            <a:avLst/>
          </a:prstGeom>
          <a:noFill/>
        </p:spPr>
        <p:txBody>
          <a:bodyPr wrap="none" anchor="ctr" lIns="0" rIns="0" tIns="0" bIns="0">
            <a:noAutofit/>
          </a:bodyPr>
          <a:lstStyle/>
          <a:p>
            <a:pPr algn="l"/>
            <a:r>
              <a:rPr sz="1400" b="0">
                <a:solidFill>
                  <a:srgbClr val="686668"/>
                </a:solidFill>
                <a:latin typeface="Arial"/>
                <a:ea typeface="Microsoft YaHei"/>
              </a:rPr>
              <a:t>3000mAH</a:t>
            </a:r>
          </a:p>
        </p:txBody>
      </p:sp>
      <p:sp>
        <p:nvSpPr>
          <p:cNvPr id="37" name="TextBox 36"/>
          <p:cNvSpPr txBox="1"/>
          <p:nvPr/>
        </p:nvSpPr>
        <p:spPr>
          <a:xfrm>
            <a:off x="5803900" y="3276600"/>
            <a:ext cx="1562100" cy="139700"/>
          </a:xfrm>
          <a:prstGeom prst="rect">
            <a:avLst/>
          </a:prstGeom>
          <a:noFill/>
        </p:spPr>
        <p:txBody>
          <a:bodyPr wrap="none" anchor="ctr" lIns="0" rIns="0" tIns="0" bIns="0">
            <a:noAutofit/>
          </a:bodyPr>
          <a:lstStyle/>
          <a:p>
            <a:pPr algn="l"/>
            <a:r>
              <a:rPr sz="1050" b="0">
                <a:solidFill>
                  <a:srgbClr val="757576"/>
                </a:solidFill>
                <a:latin typeface="Arial"/>
                <a:ea typeface="Microsoft YaHei"/>
              </a:rPr>
              <a:t>Lithium battery capacity</a:t>
            </a:r>
          </a:p>
        </p:txBody>
      </p:sp>
      <p:sp>
        <p:nvSpPr>
          <p:cNvPr id="38" name="TextBox 37"/>
          <p:cNvSpPr txBox="1"/>
          <p:nvPr/>
        </p:nvSpPr>
        <p:spPr>
          <a:xfrm>
            <a:off x="901700" y="3505200"/>
            <a:ext cx="2070100" cy="228600"/>
          </a:xfrm>
          <a:prstGeom prst="rect">
            <a:avLst/>
          </a:prstGeom>
          <a:noFill/>
        </p:spPr>
        <p:txBody>
          <a:bodyPr wrap="none" anchor="ctr" lIns="0" rIns="0" tIns="0" bIns="0">
            <a:noAutofit/>
          </a:bodyPr>
          <a:lstStyle/>
          <a:p>
            <a:pPr algn="l"/>
            <a:r>
              <a:rPr sz="1450" b="1">
                <a:solidFill>
                  <a:srgbClr val="1C1C1C"/>
                </a:solidFill>
                <a:latin typeface="Times New Roman"/>
                <a:ea typeface="SimSun"/>
              </a:rPr>
              <a:t>Label (Tag) Controller:</a:t>
            </a:r>
          </a:p>
        </p:txBody>
      </p:sp>
      <p:sp>
        <p:nvSpPr>
          <p:cNvPr id="39" name="TextBox 38"/>
          <p:cNvSpPr txBox="1"/>
          <p:nvPr/>
        </p:nvSpPr>
        <p:spPr>
          <a:xfrm>
            <a:off x="7727950" y="3829050"/>
            <a:ext cx="2311400" cy="139700"/>
          </a:xfrm>
          <a:prstGeom prst="rect">
            <a:avLst/>
          </a:prstGeom>
          <a:noFill/>
        </p:spPr>
        <p:txBody>
          <a:bodyPr wrap="none" anchor="ctr" lIns="0" rIns="0" tIns="0" bIns="0">
            <a:noAutofit/>
          </a:bodyPr>
          <a:lstStyle/>
          <a:p>
            <a:pPr algn="l"/>
            <a:r>
              <a:rPr sz="1000" b="0">
                <a:solidFill>
                  <a:srgbClr val="6F6F70"/>
                </a:solidFill>
                <a:latin typeface="Arial"/>
                <a:ea typeface="Microsoft YaHei"/>
              </a:rPr>
              <a:t>Digital</a:t>
            </a:r>
            <a:r>
              <a:rPr sz="1000" b="0">
                <a:solidFill>
                  <a:srgbClr val="7D7E7D"/>
                </a:solidFill>
                <a:latin typeface="Arial"/>
                <a:ea typeface="Microsoft YaHei"/>
              </a:rPr>
              <a:t> transmission、wifi,</a:t>
            </a:r>
            <a:r>
              <a:rPr sz="1000" b="0">
                <a:solidFill>
                  <a:srgbClr val="797879"/>
                </a:solidFill>
                <a:latin typeface="Arial"/>
                <a:ea typeface="Microsoft YaHei"/>
              </a:rPr>
              <a:t> </a:t>
            </a:r>
            <a:r>
              <a:rPr sz="1000" b="0">
                <a:solidFill>
                  <a:srgbClr val="777778"/>
                </a:solidFill>
                <a:latin typeface="Arial"/>
                <a:ea typeface="Microsoft YaHei"/>
              </a:rPr>
              <a:t>bluetooth</a:t>
            </a:r>
          </a:p>
        </p:txBody>
      </p:sp>
      <p:sp>
        <p:nvSpPr>
          <p:cNvPr id="40" name="TextBox 39"/>
          <p:cNvSpPr txBox="1"/>
          <p:nvPr/>
        </p:nvSpPr>
        <p:spPr>
          <a:xfrm>
            <a:off x="5803900" y="3835400"/>
            <a:ext cx="1028700" cy="127000"/>
          </a:xfrm>
          <a:prstGeom prst="rect">
            <a:avLst/>
          </a:prstGeom>
          <a:noFill/>
        </p:spPr>
        <p:txBody>
          <a:bodyPr wrap="none" anchor="ctr" lIns="0" rIns="0" tIns="0" bIns="0">
            <a:noAutofit/>
          </a:bodyPr>
          <a:lstStyle/>
          <a:p>
            <a:pPr algn="l"/>
            <a:r>
              <a:rPr sz="1200" b="0">
                <a:solidFill>
                  <a:srgbClr val="79787A"/>
                </a:solidFill>
                <a:latin typeface="Arial"/>
                <a:ea typeface="Microsoft YaHei"/>
              </a:rPr>
              <a:t>Communication</a:t>
            </a:r>
          </a:p>
        </p:txBody>
      </p:sp>
      <p:sp>
        <p:nvSpPr>
          <p:cNvPr id="41" name="TextBox 40"/>
          <p:cNvSpPr txBox="1"/>
          <p:nvPr/>
        </p:nvSpPr>
        <p:spPr>
          <a:xfrm>
            <a:off x="1168400" y="3879850"/>
            <a:ext cx="2921000" cy="34290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706F71"/>
                </a:solidFill>
                <a:latin typeface="Arial"/>
                <a:ea typeface="Microsoft YaHei"/>
              </a:rPr>
              <a:t>Enables </a:t>
            </a:r>
            <a:r>
              <a:rPr sz="1000" b="0">
                <a:solidFill>
                  <a:srgbClr val="727173"/>
                </a:solidFill>
                <a:latin typeface="Arial"/>
                <a:ea typeface="Microsoft YaHei"/>
              </a:rPr>
              <a:t>full</a:t>
            </a:r>
            <a:r>
              <a:rPr sz="1000" b="0">
                <a:solidFill>
                  <a:srgbClr val="727273"/>
                </a:solidFill>
                <a:latin typeface="Arial"/>
                <a:ea typeface="Microsoft YaHei"/>
              </a:rPr>
              <a:t> 3-axis posture and position control,</a:t>
            </a:r>
          </a:p>
          <a:p>
            <a:pPr algn="l">
              <a:lnSpc>
                <a:spcPts val="1500"/>
              </a:lnSpc>
              <a:spcBef>
                <a:spcPts val="0"/>
              </a:spcBef>
              <a:spcAft>
                <a:spcPts val="0"/>
              </a:spcAft>
            </a:pPr>
            <a:r>
              <a:rPr sz="1000" b="0">
                <a:solidFill>
                  <a:srgbClr val="6E6C6C"/>
                </a:solidFill>
                <a:latin typeface="Arial"/>
                <a:ea typeface="Microsoft YaHei"/>
              </a:rPr>
              <a:t>plus</a:t>
            </a:r>
            <a:r>
              <a:rPr sz="1000" b="0">
                <a:solidFill>
                  <a:srgbClr val="727173"/>
                </a:solidFill>
                <a:latin typeface="Arial"/>
                <a:ea typeface="Microsoft YaHei"/>
              </a:rPr>
              <a:t> autonomous </a:t>
            </a:r>
            <a:r>
              <a:rPr sz="1000" b="0">
                <a:solidFill>
                  <a:srgbClr val="747573"/>
                </a:solidFill>
                <a:latin typeface="Arial"/>
                <a:ea typeface="Microsoft YaHei"/>
              </a:rPr>
              <a:t>following</a:t>
            </a:r>
          </a:p>
        </p:txBody>
      </p:sp>
      <p:sp>
        <p:nvSpPr>
          <p:cNvPr id="42" name="TextBox 41"/>
          <p:cNvSpPr txBox="1"/>
          <p:nvPr/>
        </p:nvSpPr>
        <p:spPr>
          <a:xfrm>
            <a:off x="1168400" y="4330700"/>
            <a:ext cx="3314700" cy="336550"/>
          </a:xfrm>
          <a:prstGeom prst="rect">
            <a:avLst/>
          </a:prstGeom>
          <a:noFill/>
        </p:spPr>
        <p:txBody>
          <a:bodyPr wrap="none" anchor="ctr" lIns="0" rIns="0" tIns="0" bIns="0">
            <a:noAutofit/>
          </a:bodyPr>
          <a:lstStyle/>
          <a:p>
            <a:pPr algn="l">
              <a:lnSpc>
                <a:spcPts val="1650"/>
              </a:lnSpc>
              <a:spcBef>
                <a:spcPts val="0"/>
              </a:spcBef>
              <a:spcAft>
                <a:spcPts val="0"/>
              </a:spcAft>
            </a:pPr>
            <a:r>
              <a:rPr sz="1150" b="0">
                <a:solidFill>
                  <a:srgbClr val="747375"/>
                </a:solidFill>
                <a:latin typeface="Arial"/>
                <a:ea typeface="Microsoft YaHei"/>
              </a:rPr>
              <a:t>Supports slow </a:t>
            </a:r>
            <a:r>
              <a:rPr sz="1150" b="0">
                <a:solidFill>
                  <a:srgbClr val="919191"/>
                </a:solidFill>
                <a:latin typeface="Arial"/>
                <a:ea typeface="Microsoft YaHei"/>
              </a:rPr>
              <a:t>(</a:t>
            </a:r>
            <a:r>
              <a:rPr sz="1150" b="0">
                <a:solidFill>
                  <a:srgbClr val="7A7979"/>
                </a:solidFill>
                <a:latin typeface="Arial"/>
                <a:ea typeface="Microsoft YaHei"/>
              </a:rPr>
              <a:t>max</a:t>
            </a:r>
            <a:r>
              <a:rPr sz="1150" b="0">
                <a:solidFill>
                  <a:srgbClr val="757476"/>
                </a:solidFill>
                <a:latin typeface="Arial"/>
                <a:ea typeface="Microsoft YaHei"/>
              </a:rPr>
              <a:t> </a:t>
            </a:r>
            <a:r>
              <a:rPr sz="1150" b="0">
                <a:solidFill>
                  <a:srgbClr val="2D2D2D"/>
                </a:solidFill>
                <a:latin typeface="Arial"/>
                <a:ea typeface="Microsoft YaHei"/>
              </a:rPr>
              <a:t>1</a:t>
            </a:r>
            <a:r>
              <a:rPr sz="1150" b="0">
                <a:solidFill>
                  <a:srgbClr val="868587"/>
                </a:solidFill>
                <a:latin typeface="Arial"/>
                <a:ea typeface="Microsoft YaHei"/>
              </a:rPr>
              <a:t>.5</a:t>
            </a:r>
            <a:r>
              <a:rPr sz="1150" b="0">
                <a:solidFill>
                  <a:srgbClr val="6E6E6F"/>
                </a:solidFill>
                <a:latin typeface="Arial"/>
                <a:ea typeface="Microsoft YaHei"/>
              </a:rPr>
              <a:t> m/s) </a:t>
            </a:r>
            <a:r>
              <a:rPr sz="1150" b="0">
                <a:solidFill>
                  <a:srgbClr val="565757"/>
                </a:solidFill>
                <a:latin typeface="Arial"/>
                <a:ea typeface="Microsoft YaHei"/>
              </a:rPr>
              <a:t>and</a:t>
            </a:r>
            <a:r>
              <a:rPr sz="1150" b="0">
                <a:solidFill>
                  <a:srgbClr val="787779"/>
                </a:solidFill>
                <a:latin typeface="Arial"/>
                <a:ea typeface="Microsoft YaHei"/>
              </a:rPr>
              <a:t> fast </a:t>
            </a:r>
            <a:r>
              <a:rPr sz="1150" b="0">
                <a:solidFill>
                  <a:srgbClr val="727274"/>
                </a:solidFill>
                <a:latin typeface="Arial"/>
                <a:ea typeface="Microsoft YaHei"/>
              </a:rPr>
              <a:t>(max</a:t>
            </a:r>
            <a:r>
              <a:rPr sz="1150" b="0">
                <a:solidFill>
                  <a:srgbClr val="777676"/>
                </a:solidFill>
                <a:latin typeface="Arial"/>
                <a:ea typeface="Microsoft YaHei"/>
              </a:rPr>
              <a:t> 3.0 m/s)</a:t>
            </a:r>
          </a:p>
          <a:p>
            <a:pPr algn="l">
              <a:lnSpc>
                <a:spcPts val="1650"/>
              </a:lnSpc>
              <a:spcBef>
                <a:spcPts val="0"/>
              </a:spcBef>
              <a:spcAft>
                <a:spcPts val="0"/>
              </a:spcAft>
            </a:pPr>
            <a:r>
              <a:rPr sz="1150" b="0">
                <a:solidFill>
                  <a:srgbClr val="898689"/>
                </a:solidFill>
                <a:latin typeface="Arial"/>
                <a:ea typeface="Microsoft YaHei"/>
              </a:rPr>
              <a:t>auto-</a:t>
            </a:r>
            <a:r>
              <a:rPr sz="1150" b="0">
                <a:solidFill>
                  <a:srgbClr val="6D6C6D"/>
                </a:solidFill>
                <a:latin typeface="Arial"/>
                <a:ea typeface="Microsoft YaHei"/>
              </a:rPr>
              <a:t>follow</a:t>
            </a:r>
            <a:r>
              <a:rPr sz="1150" b="0">
                <a:solidFill>
                  <a:srgbClr val="727172"/>
                </a:solidFill>
                <a:latin typeface="Arial"/>
                <a:ea typeface="Microsoft YaHei"/>
              </a:rPr>
              <a:t> modes</a:t>
            </a:r>
          </a:p>
        </p:txBody>
      </p:sp>
      <p:sp>
        <p:nvSpPr>
          <p:cNvPr id="43" name="TextBox 42"/>
          <p:cNvSpPr txBox="1"/>
          <p:nvPr/>
        </p:nvSpPr>
        <p:spPr>
          <a:xfrm>
            <a:off x="5803900" y="4387850"/>
            <a:ext cx="1022350" cy="107950"/>
          </a:xfrm>
          <a:prstGeom prst="rect">
            <a:avLst/>
          </a:prstGeom>
          <a:noFill/>
        </p:spPr>
        <p:txBody>
          <a:bodyPr wrap="none" anchor="ctr" lIns="0" rIns="0" tIns="0" bIns="0">
            <a:noAutofit/>
          </a:bodyPr>
          <a:lstStyle/>
          <a:p>
            <a:pPr algn="l"/>
            <a:r>
              <a:rPr sz="950" b="0">
                <a:solidFill>
                  <a:srgbClr val="737371"/>
                </a:solidFill>
                <a:latin typeface="Arial"/>
                <a:ea typeface="Microsoft YaHei"/>
              </a:rPr>
              <a:t>operation</a:t>
            </a:r>
            <a:r>
              <a:rPr sz="950" b="0">
                <a:solidFill>
                  <a:srgbClr val="6A6C6C"/>
                </a:solidFill>
                <a:latin typeface="Arial"/>
                <a:ea typeface="Microsoft YaHei"/>
              </a:rPr>
              <a:t> </a:t>
            </a:r>
            <a:r>
              <a:rPr sz="950" b="0">
                <a:solidFill>
                  <a:srgbClr val="7E7C7D"/>
                </a:solidFill>
                <a:latin typeface="Arial"/>
                <a:ea typeface="Microsoft YaHei"/>
              </a:rPr>
              <a:t>hours</a:t>
            </a:r>
          </a:p>
        </p:txBody>
      </p:sp>
      <p:sp>
        <p:nvSpPr>
          <p:cNvPr id="44" name="TextBox 43"/>
          <p:cNvSpPr txBox="1"/>
          <p:nvPr/>
        </p:nvSpPr>
        <p:spPr>
          <a:xfrm>
            <a:off x="1168400" y="4832350"/>
            <a:ext cx="2794000" cy="152400"/>
          </a:xfrm>
          <a:prstGeom prst="rect">
            <a:avLst/>
          </a:prstGeom>
          <a:noFill/>
        </p:spPr>
        <p:txBody>
          <a:bodyPr wrap="none" anchor="ctr" lIns="0" rIns="0" tIns="0" bIns="0">
            <a:noAutofit/>
          </a:bodyPr>
          <a:lstStyle/>
          <a:p>
            <a:pPr algn="l"/>
            <a:r>
              <a:rPr sz="1050" b="0">
                <a:solidFill>
                  <a:srgbClr val="78787A"/>
                </a:solidFill>
                <a:latin typeface="Arial"/>
                <a:ea typeface="Microsoft YaHei"/>
              </a:rPr>
              <a:t>New folding </a:t>
            </a:r>
            <a:r>
              <a:rPr sz="1050" b="0">
                <a:solidFill>
                  <a:srgbClr val="787879"/>
                </a:solidFill>
                <a:latin typeface="Arial"/>
                <a:ea typeface="Microsoft YaHei"/>
              </a:rPr>
              <a:t>design for </a:t>
            </a:r>
            <a:r>
              <a:rPr sz="1050" b="0">
                <a:solidFill>
                  <a:srgbClr val="777878"/>
                </a:solidFill>
                <a:latin typeface="Arial"/>
                <a:ea typeface="Microsoft YaHei"/>
              </a:rPr>
              <a:t>improved</a:t>
            </a:r>
            <a:r>
              <a:rPr sz="1050" b="0">
                <a:solidFill>
                  <a:srgbClr val="747474"/>
                </a:solidFill>
                <a:latin typeface="Arial"/>
                <a:ea typeface="Microsoft YaHei"/>
              </a:rPr>
              <a:t> portability</a:t>
            </a:r>
          </a:p>
        </p:txBody>
      </p:sp>
      <p:sp>
        <p:nvSpPr>
          <p:cNvPr id="45" name="TextBox 44"/>
          <p:cNvSpPr txBox="1"/>
          <p:nvPr/>
        </p:nvSpPr>
        <p:spPr>
          <a:xfrm>
            <a:off x="7727950" y="4902200"/>
            <a:ext cx="850900" cy="146050"/>
          </a:xfrm>
          <a:prstGeom prst="rect">
            <a:avLst/>
          </a:prstGeom>
          <a:noFill/>
        </p:spPr>
        <p:txBody>
          <a:bodyPr wrap="none" anchor="ctr" lIns="0" rIns="0" tIns="0" bIns="0">
            <a:noAutofit/>
          </a:bodyPr>
          <a:lstStyle/>
          <a:p>
            <a:pPr algn="l"/>
            <a:r>
              <a:rPr sz="1300" b="0">
                <a:solidFill>
                  <a:srgbClr val="707071"/>
                </a:solidFill>
                <a:latin typeface="Arial"/>
                <a:ea typeface="Microsoft YaHei"/>
              </a:rPr>
              <a:t>Above 100M</a:t>
            </a:r>
          </a:p>
        </p:txBody>
      </p:sp>
      <p:sp>
        <p:nvSpPr>
          <p:cNvPr id="46" name="TextBox 45"/>
          <p:cNvSpPr txBox="1"/>
          <p:nvPr/>
        </p:nvSpPr>
        <p:spPr>
          <a:xfrm>
            <a:off x="5803900" y="4921250"/>
            <a:ext cx="565150" cy="127000"/>
          </a:xfrm>
          <a:prstGeom prst="rect">
            <a:avLst/>
          </a:prstGeom>
          <a:noFill/>
        </p:spPr>
        <p:txBody>
          <a:bodyPr wrap="none" anchor="ctr" lIns="0" rIns="0" tIns="0" bIns="0">
            <a:noAutofit/>
          </a:bodyPr>
          <a:lstStyle/>
          <a:p>
            <a:pPr algn="l"/>
            <a:r>
              <a:rPr sz="1100" b="0">
                <a:solidFill>
                  <a:srgbClr val="6C6C6D"/>
                </a:solidFill>
                <a:latin typeface="Arial"/>
                <a:ea typeface="Microsoft YaHei"/>
              </a:rPr>
              <a:t>Distance</a:t>
            </a:r>
          </a:p>
        </p:txBody>
      </p:sp>
      <p:sp>
        <p:nvSpPr>
          <p:cNvPr id="47" name="TextBox 46"/>
          <p:cNvSpPr txBox="1"/>
          <p:nvPr/>
        </p:nvSpPr>
        <p:spPr>
          <a:xfrm>
            <a:off x="901700" y="5454650"/>
            <a:ext cx="2165350" cy="196850"/>
          </a:xfrm>
          <a:prstGeom prst="rect">
            <a:avLst/>
          </a:prstGeom>
          <a:noFill/>
        </p:spPr>
        <p:txBody>
          <a:bodyPr wrap="none" anchor="ctr" lIns="0" rIns="0" tIns="0" bIns="0">
            <a:noAutofit/>
          </a:bodyPr>
          <a:lstStyle/>
          <a:p>
            <a:pPr algn="l"/>
            <a:r>
              <a:rPr sz="1450" b="1">
                <a:solidFill>
                  <a:srgbClr val="121213"/>
                </a:solidFill>
                <a:latin typeface="Times New Roman"/>
                <a:ea typeface="SimSun"/>
              </a:rPr>
              <a:t>Operational Constraint</a:t>
            </a:r>
            <a:r>
              <a:rPr sz="1450" b="1">
                <a:solidFill>
                  <a:srgbClr val="3F3F3F"/>
                </a:solidFill>
                <a:latin typeface="Times New Roman"/>
                <a:ea typeface="SimSun"/>
              </a:rPr>
              <a:t>:</a:t>
            </a:r>
          </a:p>
        </p:txBody>
      </p:sp>
      <p:sp>
        <p:nvSpPr>
          <p:cNvPr id="48" name="TextBox 47"/>
          <p:cNvSpPr txBox="1"/>
          <p:nvPr/>
        </p:nvSpPr>
        <p:spPr>
          <a:xfrm>
            <a:off x="5861050" y="5759450"/>
            <a:ext cx="4324350" cy="133350"/>
          </a:xfrm>
          <a:prstGeom prst="rect">
            <a:avLst/>
          </a:prstGeom>
          <a:noFill/>
        </p:spPr>
        <p:txBody>
          <a:bodyPr wrap="none" anchor="ctr" lIns="0" rIns="0" tIns="0" bIns="0">
            <a:noAutofit/>
          </a:bodyPr>
          <a:lstStyle/>
          <a:p>
            <a:pPr algn="l"/>
            <a:r>
              <a:rPr sz="950" b="0">
                <a:solidFill>
                  <a:srgbClr val="85847B"/>
                </a:solidFill>
                <a:latin typeface="Arial"/>
                <a:ea typeface="Microsoft YaHei"/>
              </a:rPr>
              <a:t>Table</a:t>
            </a:r>
            <a:r>
              <a:rPr sz="950" b="0">
                <a:solidFill>
                  <a:srgbClr val="A3A19E"/>
                </a:solidFill>
                <a:latin typeface="Arial"/>
                <a:ea typeface="Microsoft YaHei"/>
              </a:rPr>
              <a:t> </a:t>
            </a:r>
            <a:r>
              <a:rPr sz="950" b="0">
                <a:solidFill>
                  <a:srgbClr val="817F78"/>
                </a:solidFill>
                <a:latin typeface="Arial"/>
                <a:ea typeface="Microsoft YaHei"/>
              </a:rPr>
              <a:t>shows the </a:t>
            </a:r>
            <a:r>
              <a:rPr sz="950" b="0">
                <a:solidFill>
                  <a:srgbClr val="82807C"/>
                </a:solidFill>
                <a:latin typeface="Arial"/>
                <a:ea typeface="Microsoft YaHei"/>
              </a:rPr>
              <a:t>technical </a:t>
            </a:r>
            <a:r>
              <a:rPr sz="950" b="0">
                <a:solidFill>
                  <a:srgbClr val="8B8883"/>
                </a:solidFill>
                <a:latin typeface="Arial"/>
                <a:ea typeface="Microsoft YaHei"/>
              </a:rPr>
              <a:t>specifications </a:t>
            </a:r>
            <a:r>
              <a:rPr sz="950" b="0">
                <a:solidFill>
                  <a:srgbClr val="787772"/>
                </a:solidFill>
                <a:latin typeface="Arial"/>
                <a:ea typeface="Microsoft YaHei"/>
              </a:rPr>
              <a:t>of</a:t>
            </a:r>
            <a:r>
              <a:rPr sz="950" b="0">
                <a:solidFill>
                  <a:srgbClr val="82817B"/>
                </a:solidFill>
                <a:latin typeface="Arial"/>
                <a:ea typeface="Microsoft YaHei"/>
              </a:rPr>
              <a:t> the</a:t>
            </a:r>
            <a:r>
              <a:rPr sz="950" b="0">
                <a:solidFill>
                  <a:srgbClr val="62635F"/>
                </a:solidFill>
                <a:latin typeface="Arial"/>
                <a:ea typeface="Microsoft YaHei"/>
              </a:rPr>
              <a:t> </a:t>
            </a:r>
            <a:r>
              <a:rPr sz="950" b="0">
                <a:solidFill>
                  <a:srgbClr val="7E7D79"/>
                </a:solidFill>
                <a:latin typeface="Arial"/>
                <a:ea typeface="Microsoft YaHei"/>
              </a:rPr>
              <a:t>GO1</a:t>
            </a:r>
            <a:r>
              <a:rPr sz="950" b="0">
                <a:solidFill>
                  <a:srgbClr val="83817C"/>
                </a:solidFill>
                <a:latin typeface="Arial"/>
                <a:ea typeface="Microsoft YaHei"/>
              </a:rPr>
              <a:t> joystick remote control</a:t>
            </a:r>
          </a:p>
        </p:txBody>
      </p:sp>
      <p:sp>
        <p:nvSpPr>
          <p:cNvPr id="49" name="TextBox 48"/>
          <p:cNvSpPr txBox="1"/>
          <p:nvPr/>
        </p:nvSpPr>
        <p:spPr>
          <a:xfrm>
            <a:off x="901700" y="5803900"/>
            <a:ext cx="3454400" cy="317500"/>
          </a:xfrm>
          <a:prstGeom prst="rect">
            <a:avLst/>
          </a:prstGeom>
          <a:noFill/>
        </p:spPr>
        <p:txBody>
          <a:bodyPr wrap="none" anchor="ctr" lIns="0" rIns="0" tIns="0" bIns="0">
            <a:noAutofit/>
          </a:bodyPr>
          <a:lstStyle/>
          <a:p>
            <a:pPr algn="l">
              <a:lnSpc>
                <a:spcPts val="1500"/>
              </a:lnSpc>
              <a:spcBef>
                <a:spcPts val="0"/>
              </a:spcBef>
              <a:spcAft>
                <a:spcPts val="0"/>
              </a:spcAft>
            </a:pPr>
            <a:r>
              <a:rPr sz="1050" b="0">
                <a:solidFill>
                  <a:srgbClr val="474848"/>
                </a:solidFill>
                <a:latin typeface="Arial"/>
                <a:ea typeface="Microsoft YaHei"/>
              </a:rPr>
              <a:t>The</a:t>
            </a:r>
            <a:r>
              <a:rPr sz="1050" b="0">
                <a:solidFill>
                  <a:srgbClr val="717171"/>
                </a:solidFill>
                <a:latin typeface="Arial"/>
                <a:ea typeface="Microsoft YaHei"/>
              </a:rPr>
              <a:t> APP and</a:t>
            </a:r>
            <a:r>
              <a:rPr sz="1050" b="0">
                <a:solidFill>
                  <a:srgbClr val="747474"/>
                </a:solidFill>
                <a:latin typeface="Arial"/>
                <a:ea typeface="Microsoft YaHei"/>
              </a:rPr>
              <a:t> </a:t>
            </a:r>
            <a:r>
              <a:rPr sz="1050" b="0">
                <a:solidFill>
                  <a:srgbClr val="6A696A"/>
                </a:solidFill>
                <a:latin typeface="Arial"/>
                <a:ea typeface="Microsoft YaHei"/>
              </a:rPr>
              <a:t>the</a:t>
            </a:r>
            <a:r>
              <a:rPr sz="1050" b="0">
                <a:solidFill>
                  <a:srgbClr val="747474"/>
                </a:solidFill>
                <a:latin typeface="Arial"/>
                <a:ea typeface="Microsoft YaHei"/>
              </a:rPr>
              <a:t> tag </a:t>
            </a:r>
            <a:r>
              <a:rPr sz="1050" b="0">
                <a:solidFill>
                  <a:srgbClr val="7A797B"/>
                </a:solidFill>
                <a:latin typeface="Arial"/>
                <a:ea typeface="Microsoft YaHei"/>
              </a:rPr>
              <a:t>controller</a:t>
            </a:r>
            <a:r>
              <a:rPr sz="1050" b="0">
                <a:solidFill>
                  <a:srgbClr val="747474"/>
                </a:solidFill>
                <a:latin typeface="Arial"/>
                <a:ea typeface="Microsoft YaHei"/>
              </a:rPr>
              <a:t> cannot </a:t>
            </a:r>
            <a:r>
              <a:rPr sz="1050" b="0">
                <a:solidFill>
                  <a:srgbClr val="787879"/>
                </a:solidFill>
                <a:latin typeface="Arial"/>
                <a:ea typeface="Microsoft YaHei"/>
              </a:rPr>
              <a:t>control</a:t>
            </a:r>
            <a:r>
              <a:rPr sz="1050" b="0">
                <a:solidFill>
                  <a:srgbClr val="747474"/>
                </a:solidFill>
                <a:latin typeface="Arial"/>
                <a:ea typeface="Microsoft YaHei"/>
              </a:rPr>
              <a:t> </a:t>
            </a:r>
            <a:r>
              <a:rPr sz="1050" b="0">
                <a:solidFill>
                  <a:srgbClr val="959797"/>
                </a:solidFill>
                <a:latin typeface="Arial"/>
                <a:ea typeface="Microsoft YaHei"/>
              </a:rPr>
              <a:t>the</a:t>
            </a:r>
            <a:r>
              <a:rPr sz="1050" b="0">
                <a:solidFill>
                  <a:srgbClr val="808081"/>
                </a:solidFill>
                <a:latin typeface="Arial"/>
                <a:ea typeface="Microsoft YaHei"/>
              </a:rPr>
              <a:t> robot</a:t>
            </a:r>
          </a:p>
          <a:p>
            <a:pPr algn="l">
              <a:lnSpc>
                <a:spcPts val="1500"/>
              </a:lnSpc>
              <a:spcBef>
                <a:spcPts val="0"/>
              </a:spcBef>
              <a:spcAft>
                <a:spcPts val="0"/>
              </a:spcAft>
            </a:pPr>
            <a:r>
              <a:rPr sz="1050" b="0">
                <a:solidFill>
                  <a:srgbClr val="7B7B7B"/>
                </a:solidFill>
                <a:latin typeface="Arial"/>
                <a:ea typeface="Microsoft YaHei"/>
              </a:rPr>
              <a:t>simultaneously; </a:t>
            </a:r>
            <a:r>
              <a:rPr sz="1050" b="0">
                <a:solidFill>
                  <a:srgbClr val="807F7F"/>
                </a:solidFill>
                <a:latin typeface="Arial"/>
                <a:ea typeface="Microsoft YaHei"/>
              </a:rPr>
              <a:t>one </a:t>
            </a:r>
            <a:r>
              <a:rPr sz="1050" b="0">
                <a:solidFill>
                  <a:srgbClr val="777678"/>
                </a:solidFill>
                <a:latin typeface="Arial"/>
                <a:ea typeface="Microsoft YaHei"/>
              </a:rPr>
              <a:t>must</a:t>
            </a:r>
            <a:r>
              <a:rPr sz="1050" b="0">
                <a:solidFill>
                  <a:srgbClr val="7E7E7E"/>
                </a:solidFill>
                <a:latin typeface="Arial"/>
                <a:ea typeface="Microsoft YaHei"/>
              </a:rPr>
              <a:t> be disabled to use </a:t>
            </a:r>
            <a:r>
              <a:rPr sz="1050" b="0">
                <a:solidFill>
                  <a:srgbClr val="848483"/>
                </a:solidFill>
                <a:latin typeface="Arial"/>
                <a:ea typeface="Microsoft YaHei"/>
              </a:rPr>
              <a:t>the</a:t>
            </a:r>
            <a:r>
              <a:rPr sz="1050" b="0">
                <a:solidFill>
                  <a:srgbClr val="7E7E7E"/>
                </a:solidFill>
                <a:latin typeface="Arial"/>
                <a:ea typeface="Microsoft YaHei"/>
              </a:rPr>
              <a:t> </a:t>
            </a:r>
            <a:r>
              <a:rPr sz="1050" b="0">
                <a:solidFill>
                  <a:srgbClr val="767675"/>
                </a:solidFill>
                <a:latin typeface="Arial"/>
                <a:ea typeface="Microsoft YaHei"/>
              </a:rPr>
              <a:t>other</a:t>
            </a:r>
          </a:p>
        </p:txBody>
      </p:sp>
      <p:sp>
        <p:nvSpPr>
          <p:cNvPr id="50" name="TextBox 49"/>
          <p:cNvSpPr txBox="1"/>
          <p:nvPr/>
        </p:nvSpPr>
        <p:spPr>
          <a:xfrm>
            <a:off x="558800" y="3486150"/>
            <a:ext cx="158750" cy="228600"/>
          </a:xfrm>
          <a:prstGeom prst="rect">
            <a:avLst/>
          </a:prstGeom>
          <a:noFill/>
        </p:spPr>
        <p:txBody>
          <a:bodyPr wrap="none" anchor="ctr" lIns="0" rIns="0" tIns="0" bIns="0">
            <a:noAutofit/>
          </a:bodyPr>
          <a:lstStyle/>
          <a:p>
            <a:pPr algn="l"/>
            <a:r>
              <a:rPr sz="2150" b="1">
                <a:solidFill>
                  <a:srgbClr val="080807"/>
                </a:solidFill>
                <a:latin typeface="Arial"/>
                <a:ea typeface="Microsoft YaHei"/>
              </a:rPr>
              <a:t>2</a:t>
            </a:r>
          </a:p>
        </p:txBody>
      </p:sp>
      <p:sp>
        <p:nvSpPr>
          <p:cNvPr id="51" name="TextBox 50"/>
          <p:cNvSpPr txBox="1"/>
          <p:nvPr/>
        </p:nvSpPr>
        <p:spPr>
          <a:xfrm>
            <a:off x="558800" y="5429250"/>
            <a:ext cx="158750" cy="234950"/>
          </a:xfrm>
          <a:prstGeom prst="rect">
            <a:avLst/>
          </a:prstGeom>
          <a:noFill/>
        </p:spPr>
        <p:txBody>
          <a:bodyPr wrap="none" anchor="ctr" lIns="0" rIns="0" tIns="0" bIns="0">
            <a:noAutofit/>
          </a:bodyPr>
          <a:lstStyle/>
          <a:p>
            <a:pPr algn="l"/>
            <a:r>
              <a:rPr sz="2150" b="1">
                <a:solidFill>
                  <a:srgbClr val="080808"/>
                </a:solidFill>
                <a:latin typeface="Arial"/>
                <a:ea typeface="Microsoft YaHei"/>
              </a:rPr>
              <a:t>3</a:t>
            </a:r>
          </a:p>
        </p:txBody>
      </p:sp>
      <p:sp>
        <p:nvSpPr>
          <p:cNvPr id="52" name="TextBox 51"/>
          <p:cNvSpPr txBox="1"/>
          <p:nvPr/>
        </p:nvSpPr>
        <p:spPr>
          <a:xfrm>
            <a:off x="558800" y="1441450"/>
            <a:ext cx="146050" cy="203200"/>
          </a:xfrm>
          <a:prstGeom prst="rect">
            <a:avLst/>
          </a:prstGeom>
          <a:noFill/>
        </p:spPr>
        <p:txBody>
          <a:bodyPr wrap="none" anchor="ctr" lIns="0" rIns="0" tIns="0" bIns="0">
            <a:noAutofit/>
          </a:bodyPr>
          <a:lstStyle/>
          <a:p>
            <a:pPr algn="l"/>
            <a:r>
              <a:rPr sz="1950" b="1">
                <a:solidFill>
                  <a:srgbClr val="F1F1F1"/>
                </a:solidFill>
                <a:latin typeface="Arial"/>
                <a:ea typeface="Microsoft YaHei"/>
              </a:rPr>
              <a:t>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8.png"/>
          <p:cNvPicPr>
            <a:picLocks noChangeAspect="1"/>
          </p:cNvPicPr>
          <p:nvPr/>
        </p:nvPicPr>
        <p:blipFill>
          <a:blip r:embed="rId2"/>
          <a:stretch>
            <a:fillRect/>
          </a:stretch>
        </p:blipFill>
        <p:spPr>
          <a:xfrm>
            <a:off x="0" y="0"/>
            <a:ext cx="12192000" cy="6858000"/>
          </a:xfrm>
          <a:prstGeom prst="rect">
            <a:avLst/>
          </a:prstGeom>
        </p:spPr>
      </p:pic>
      <p:pic>
        <p:nvPicPr>
          <p:cNvPr id="3" name="Picture 2" descr="el_8_0.png"/>
          <p:cNvPicPr>
            <a:picLocks noChangeAspect="1"/>
          </p:cNvPicPr>
          <p:nvPr/>
        </p:nvPicPr>
        <p:blipFill>
          <a:blip r:embed="rId3"/>
          <a:stretch>
            <a:fillRect/>
          </a:stretch>
        </p:blipFill>
        <p:spPr>
          <a:xfrm>
            <a:off x="7956550" y="1549400"/>
            <a:ext cx="3924300" cy="4984750"/>
          </a:xfrm>
          <a:prstGeom prst="rect">
            <a:avLst/>
          </a:prstGeom>
        </p:spPr>
      </p:pic>
      <p:pic>
        <p:nvPicPr>
          <p:cNvPr id="4" name="Picture 3" descr="el_8_1.png"/>
          <p:cNvPicPr>
            <a:picLocks noChangeAspect="1"/>
          </p:cNvPicPr>
          <p:nvPr/>
        </p:nvPicPr>
        <p:blipFill>
          <a:blip r:embed="rId4"/>
          <a:stretch>
            <a:fillRect/>
          </a:stretch>
        </p:blipFill>
        <p:spPr>
          <a:xfrm>
            <a:off x="6197600" y="184150"/>
            <a:ext cx="5715000" cy="101600"/>
          </a:xfrm>
          <a:prstGeom prst="rect">
            <a:avLst/>
          </a:prstGeom>
        </p:spPr>
      </p:pic>
      <p:pic>
        <p:nvPicPr>
          <p:cNvPr id="5" name="Picture 4" descr="el_8_2.png"/>
          <p:cNvPicPr>
            <a:picLocks noChangeAspect="1"/>
          </p:cNvPicPr>
          <p:nvPr/>
        </p:nvPicPr>
        <p:blipFill>
          <a:blip r:embed="rId5"/>
          <a:stretch>
            <a:fillRect/>
          </a:stretch>
        </p:blipFill>
        <p:spPr>
          <a:xfrm>
            <a:off x="571500" y="5689600"/>
            <a:ext cx="330200" cy="444500"/>
          </a:xfrm>
          <a:prstGeom prst="rect">
            <a:avLst/>
          </a:prstGeom>
        </p:spPr>
      </p:pic>
      <p:pic>
        <p:nvPicPr>
          <p:cNvPr id="6" name="Picture 5" descr="el_8_3.png"/>
          <p:cNvPicPr>
            <a:picLocks noChangeAspect="1"/>
          </p:cNvPicPr>
          <p:nvPr/>
        </p:nvPicPr>
        <p:blipFill>
          <a:blip r:embed="rId6"/>
          <a:stretch>
            <a:fillRect/>
          </a:stretch>
        </p:blipFill>
        <p:spPr>
          <a:xfrm>
            <a:off x="247650" y="177800"/>
            <a:ext cx="933450" cy="158750"/>
          </a:xfrm>
          <a:prstGeom prst="rect">
            <a:avLst/>
          </a:prstGeom>
        </p:spPr>
      </p:pic>
      <p:pic>
        <p:nvPicPr>
          <p:cNvPr id="7" name="Picture 6" descr="el_8_4.png"/>
          <p:cNvPicPr>
            <a:picLocks noChangeAspect="1"/>
          </p:cNvPicPr>
          <p:nvPr/>
        </p:nvPicPr>
        <p:blipFill>
          <a:blip r:embed="rId7"/>
          <a:stretch>
            <a:fillRect/>
          </a:stretch>
        </p:blipFill>
        <p:spPr>
          <a:xfrm>
            <a:off x="1295400" y="190500"/>
            <a:ext cx="4699000" cy="101600"/>
          </a:xfrm>
          <a:prstGeom prst="rect">
            <a:avLst/>
          </a:prstGeom>
        </p:spPr>
      </p:pic>
      <p:pic>
        <p:nvPicPr>
          <p:cNvPr id="8" name="Picture 7" descr="el_8_5.png"/>
          <p:cNvPicPr>
            <a:picLocks noChangeAspect="1"/>
          </p:cNvPicPr>
          <p:nvPr/>
        </p:nvPicPr>
        <p:blipFill>
          <a:blip r:embed="rId8"/>
          <a:stretch>
            <a:fillRect/>
          </a:stretch>
        </p:blipFill>
        <p:spPr>
          <a:xfrm>
            <a:off x="4724400" y="1746250"/>
            <a:ext cx="114300" cy="1549400"/>
          </a:xfrm>
          <a:prstGeom prst="rect">
            <a:avLst/>
          </a:prstGeom>
        </p:spPr>
      </p:pic>
      <p:pic>
        <p:nvPicPr>
          <p:cNvPr id="9" name="Picture 8" descr="el_8_6.png"/>
          <p:cNvPicPr>
            <a:picLocks noChangeAspect="1"/>
          </p:cNvPicPr>
          <p:nvPr/>
        </p:nvPicPr>
        <p:blipFill>
          <a:blip r:embed="rId9"/>
          <a:stretch>
            <a:fillRect/>
          </a:stretch>
        </p:blipFill>
        <p:spPr>
          <a:xfrm>
            <a:off x="4724400" y="3733800"/>
            <a:ext cx="114300" cy="1454150"/>
          </a:xfrm>
          <a:prstGeom prst="rect">
            <a:avLst/>
          </a:prstGeom>
        </p:spPr>
      </p:pic>
      <p:pic>
        <p:nvPicPr>
          <p:cNvPr id="10" name="Picture 9" descr="el_8_7.png"/>
          <p:cNvPicPr>
            <a:picLocks noChangeAspect="1"/>
          </p:cNvPicPr>
          <p:nvPr/>
        </p:nvPicPr>
        <p:blipFill>
          <a:blip r:embed="rId10"/>
          <a:stretch>
            <a:fillRect/>
          </a:stretch>
        </p:blipFill>
        <p:spPr>
          <a:xfrm>
            <a:off x="425450" y="1257300"/>
            <a:ext cx="1028700" cy="76200"/>
          </a:xfrm>
          <a:prstGeom prst="rect">
            <a:avLst/>
          </a:prstGeom>
        </p:spPr>
      </p:pic>
      <p:pic>
        <p:nvPicPr>
          <p:cNvPr id="11" name="Picture 10" descr="el_8_8.png"/>
          <p:cNvPicPr>
            <a:picLocks noChangeAspect="1"/>
          </p:cNvPicPr>
          <p:nvPr/>
        </p:nvPicPr>
        <p:blipFill>
          <a:blip r:embed="rId11"/>
          <a:stretch>
            <a:fillRect/>
          </a:stretch>
        </p:blipFill>
        <p:spPr>
          <a:xfrm>
            <a:off x="1136650" y="5607050"/>
            <a:ext cx="69850" cy="711200"/>
          </a:xfrm>
          <a:prstGeom prst="rect">
            <a:avLst/>
          </a:prstGeom>
        </p:spPr>
      </p:pic>
      <p:pic>
        <p:nvPicPr>
          <p:cNvPr id="12" name="Picture 11" descr="el_8_9.png"/>
          <p:cNvPicPr>
            <a:picLocks noChangeAspect="1"/>
          </p:cNvPicPr>
          <p:nvPr/>
        </p:nvPicPr>
        <p:blipFill>
          <a:blip r:embed="rId12"/>
          <a:stretch>
            <a:fillRect/>
          </a:stretch>
        </p:blipFill>
        <p:spPr>
          <a:xfrm>
            <a:off x="6013450" y="158750"/>
            <a:ext cx="165100" cy="171450"/>
          </a:xfrm>
          <a:prstGeom prst="rect">
            <a:avLst/>
          </a:prstGeom>
        </p:spPr>
      </p:pic>
      <p:pic>
        <p:nvPicPr>
          <p:cNvPr id="13" name="Picture 12" descr="el_8_10.png"/>
          <p:cNvPicPr>
            <a:picLocks noChangeAspect="1"/>
          </p:cNvPicPr>
          <p:nvPr/>
        </p:nvPicPr>
        <p:blipFill>
          <a:blip r:embed="rId13"/>
          <a:stretch>
            <a:fillRect/>
          </a:stretch>
        </p:blipFill>
        <p:spPr>
          <a:xfrm>
            <a:off x="730250" y="4419600"/>
            <a:ext cx="107950" cy="127000"/>
          </a:xfrm>
          <a:prstGeom prst="rect">
            <a:avLst/>
          </a:prstGeom>
        </p:spPr>
      </p:pic>
      <p:pic>
        <p:nvPicPr>
          <p:cNvPr id="14" name="Picture 13" descr="el_8_11.png"/>
          <p:cNvPicPr>
            <a:picLocks noChangeAspect="1"/>
          </p:cNvPicPr>
          <p:nvPr/>
        </p:nvPicPr>
        <p:blipFill>
          <a:blip r:embed="rId14"/>
          <a:stretch>
            <a:fillRect/>
          </a:stretch>
        </p:blipFill>
        <p:spPr>
          <a:xfrm>
            <a:off x="4654550" y="1257300"/>
            <a:ext cx="107950" cy="101600"/>
          </a:xfrm>
          <a:prstGeom prst="rect">
            <a:avLst/>
          </a:prstGeom>
        </p:spPr>
      </p:pic>
      <p:pic>
        <p:nvPicPr>
          <p:cNvPr id="15" name="Picture 14" descr="el_8_12.png"/>
          <p:cNvPicPr>
            <a:picLocks noChangeAspect="1"/>
          </p:cNvPicPr>
          <p:nvPr/>
        </p:nvPicPr>
        <p:blipFill>
          <a:blip r:embed="rId15"/>
          <a:stretch>
            <a:fillRect/>
          </a:stretch>
        </p:blipFill>
        <p:spPr>
          <a:xfrm>
            <a:off x="7175500" y="3911600"/>
            <a:ext cx="215900" cy="44450"/>
          </a:xfrm>
          <a:prstGeom prst="rect">
            <a:avLst/>
          </a:prstGeom>
        </p:spPr>
      </p:pic>
      <p:sp>
        <p:nvSpPr>
          <p:cNvPr id="16" name="TextBox 15"/>
          <p:cNvSpPr txBox="1"/>
          <p:nvPr/>
        </p:nvSpPr>
        <p:spPr>
          <a:xfrm>
            <a:off x="444500" y="673100"/>
            <a:ext cx="9486900" cy="361950"/>
          </a:xfrm>
          <a:prstGeom prst="rect">
            <a:avLst/>
          </a:prstGeom>
          <a:noFill/>
        </p:spPr>
        <p:txBody>
          <a:bodyPr wrap="none" anchor="ctr" lIns="0" rIns="0" tIns="0" bIns="0">
            <a:noAutofit/>
          </a:bodyPr>
          <a:lstStyle/>
          <a:p>
            <a:pPr algn="l"/>
            <a:r>
              <a:rPr sz="3200" b="1">
                <a:solidFill>
                  <a:srgbClr val="080808"/>
                </a:solidFill>
                <a:latin typeface="Times New Roman"/>
                <a:ea typeface="SimSun"/>
              </a:rPr>
              <a:t>Safety Guidelines and Special-Case Handling</a:t>
            </a:r>
          </a:p>
        </p:txBody>
      </p:sp>
      <p:sp>
        <p:nvSpPr>
          <p:cNvPr id="17" name="TextBox 16"/>
          <p:cNvSpPr txBox="1"/>
          <p:nvPr/>
        </p:nvSpPr>
        <p:spPr>
          <a:xfrm>
            <a:off x="692150" y="1746250"/>
            <a:ext cx="165100" cy="374650"/>
          </a:xfrm>
          <a:prstGeom prst="rect">
            <a:avLst/>
          </a:prstGeom>
          <a:noFill/>
        </p:spPr>
        <p:txBody>
          <a:bodyPr wrap="none" anchor="ctr" lIns="0" rIns="0" tIns="0" bIns="0">
            <a:noAutofit/>
          </a:bodyPr>
          <a:lstStyle/>
          <a:p>
            <a:pPr algn="l"/>
            <a:r>
              <a:rPr sz="2900" b="1">
                <a:solidFill>
                  <a:srgbClr val="867FAD"/>
                </a:solidFill>
                <a:latin typeface="Times New Roman"/>
                <a:ea typeface="SimSun"/>
              </a:rPr>
              <a:t>1</a:t>
            </a:r>
          </a:p>
        </p:txBody>
      </p:sp>
      <p:sp>
        <p:nvSpPr>
          <p:cNvPr id="18" name="TextBox 17"/>
          <p:cNvSpPr txBox="1"/>
          <p:nvPr/>
        </p:nvSpPr>
        <p:spPr>
          <a:xfrm>
            <a:off x="5022850" y="1746250"/>
            <a:ext cx="254000" cy="381000"/>
          </a:xfrm>
          <a:prstGeom prst="rect">
            <a:avLst/>
          </a:prstGeom>
          <a:noFill/>
        </p:spPr>
        <p:txBody>
          <a:bodyPr wrap="none" anchor="ctr" lIns="0" rIns="0" tIns="0" bIns="0">
            <a:noAutofit/>
          </a:bodyPr>
          <a:lstStyle/>
          <a:p>
            <a:pPr algn="l"/>
            <a:r>
              <a:rPr sz="3450" b="1">
                <a:solidFill>
                  <a:srgbClr val="867FAD"/>
                </a:solidFill>
                <a:latin typeface="Times New Roman"/>
                <a:ea typeface="SimSun"/>
              </a:rPr>
              <a:t>2</a:t>
            </a:r>
          </a:p>
        </p:txBody>
      </p:sp>
      <p:sp>
        <p:nvSpPr>
          <p:cNvPr id="19" name="TextBox 18"/>
          <p:cNvSpPr txBox="1"/>
          <p:nvPr/>
        </p:nvSpPr>
        <p:spPr>
          <a:xfrm>
            <a:off x="5454650" y="1847850"/>
            <a:ext cx="1517650" cy="177800"/>
          </a:xfrm>
          <a:prstGeom prst="rect">
            <a:avLst/>
          </a:prstGeom>
          <a:noFill/>
        </p:spPr>
        <p:txBody>
          <a:bodyPr wrap="none" anchor="ctr" lIns="0" rIns="0" tIns="0" bIns="0">
            <a:noAutofit/>
          </a:bodyPr>
          <a:lstStyle/>
          <a:p>
            <a:pPr algn="l"/>
            <a:r>
              <a:rPr sz="1500" b="1">
                <a:solidFill>
                  <a:srgbClr val="1B1B1B"/>
                </a:solidFill>
                <a:latin typeface="Times New Roman"/>
                <a:ea typeface="SimSun"/>
              </a:rPr>
              <a:t>Robot Black</a:t>
            </a:r>
            <a:r>
              <a:rPr sz="1500" b="1">
                <a:solidFill>
                  <a:srgbClr val="18191A"/>
                </a:solidFill>
                <a:latin typeface="Times New Roman"/>
                <a:ea typeface="SimSun"/>
              </a:rPr>
              <a:t> Box:</a:t>
            </a:r>
          </a:p>
        </p:txBody>
      </p:sp>
      <p:sp>
        <p:nvSpPr>
          <p:cNvPr id="20" name="TextBox 19"/>
          <p:cNvSpPr txBox="1"/>
          <p:nvPr/>
        </p:nvSpPr>
        <p:spPr>
          <a:xfrm>
            <a:off x="1149350" y="1860550"/>
            <a:ext cx="2559050" cy="158750"/>
          </a:xfrm>
          <a:prstGeom prst="rect">
            <a:avLst/>
          </a:prstGeom>
          <a:noFill/>
        </p:spPr>
        <p:txBody>
          <a:bodyPr wrap="none" anchor="ctr" lIns="0" rIns="0" tIns="0" bIns="0">
            <a:noAutofit/>
          </a:bodyPr>
          <a:lstStyle/>
          <a:p>
            <a:pPr algn="l"/>
            <a:r>
              <a:rPr sz="1400" b="1">
                <a:solidFill>
                  <a:srgbClr val="202020"/>
                </a:solidFill>
                <a:latin typeface="Times New Roman"/>
                <a:ea typeface="SimSun"/>
              </a:rPr>
              <a:t>Environmental</a:t>
            </a:r>
            <a:r>
              <a:rPr sz="1400" b="1">
                <a:solidFill>
                  <a:srgbClr val="1A1A1A"/>
                </a:solidFill>
                <a:latin typeface="Times New Roman"/>
                <a:ea typeface="SimSun"/>
              </a:rPr>
              <a:t> Requirements</a:t>
            </a:r>
            <a:r>
              <a:rPr sz="1400" b="1">
                <a:solidFill>
                  <a:srgbClr val="393A39"/>
                </a:solidFill>
                <a:latin typeface="Times New Roman"/>
                <a:ea typeface="SimSun"/>
              </a:rPr>
              <a:t>:</a:t>
            </a:r>
          </a:p>
        </p:txBody>
      </p:sp>
      <p:sp>
        <p:nvSpPr>
          <p:cNvPr id="21" name="TextBox 20"/>
          <p:cNvSpPr txBox="1"/>
          <p:nvPr/>
        </p:nvSpPr>
        <p:spPr>
          <a:xfrm>
            <a:off x="1123950" y="2305050"/>
            <a:ext cx="88900" cy="171450"/>
          </a:xfrm>
          <a:prstGeom prst="rect">
            <a:avLst/>
          </a:prstGeom>
          <a:noFill/>
        </p:spPr>
        <p:txBody>
          <a:bodyPr wrap="none" anchor="ctr" lIns="0" rIns="0" tIns="0" bIns="0">
            <a:noAutofit/>
          </a:bodyPr>
          <a:lstStyle/>
          <a:p>
            <a:pPr algn="l"/>
            <a:r>
              <a:rPr sz="1200" b="0">
                <a:solidFill>
                  <a:srgbClr val="414045"/>
                </a:solidFill>
                <a:latin typeface="Arial"/>
                <a:ea typeface="Microsoft YaHei"/>
              </a:rPr>
              <a:t>1</a:t>
            </a:r>
          </a:p>
        </p:txBody>
      </p:sp>
      <p:sp>
        <p:nvSpPr>
          <p:cNvPr id="22" name="TextBox 21"/>
          <p:cNvSpPr txBox="1"/>
          <p:nvPr/>
        </p:nvSpPr>
        <p:spPr>
          <a:xfrm>
            <a:off x="1371600" y="2324100"/>
            <a:ext cx="2870200" cy="361950"/>
          </a:xfrm>
          <a:prstGeom prst="rect">
            <a:avLst/>
          </a:prstGeom>
          <a:noFill/>
        </p:spPr>
        <p:txBody>
          <a:bodyPr wrap="none" anchor="ctr" lIns="0" rIns="0" tIns="0" bIns="0">
            <a:noAutofit/>
          </a:bodyPr>
          <a:lstStyle/>
          <a:p>
            <a:pPr algn="l">
              <a:lnSpc>
                <a:spcPts val="1800"/>
              </a:lnSpc>
              <a:spcBef>
                <a:spcPts val="0"/>
              </a:spcBef>
              <a:spcAft>
                <a:spcPts val="0"/>
              </a:spcAft>
            </a:pPr>
            <a:r>
              <a:rPr sz="1050" b="0">
                <a:solidFill>
                  <a:srgbClr val="69676B"/>
                </a:solidFill>
                <a:latin typeface="Arial"/>
                <a:ea typeface="Microsoft YaHei"/>
              </a:rPr>
              <a:t>1</a:t>
            </a:r>
            <a:r>
              <a:rPr sz="1050" b="0">
                <a:solidFill>
                  <a:srgbClr val="919291"/>
                </a:solidFill>
                <a:latin typeface="Arial"/>
                <a:ea typeface="Microsoft YaHei"/>
              </a:rPr>
              <a:t>.</a:t>
            </a:r>
            <a:r>
              <a:rPr sz="1050" b="0">
                <a:solidFill>
                  <a:srgbClr val="616264"/>
                </a:solidFill>
                <a:latin typeface="Arial"/>
                <a:ea typeface="Microsoft YaHei"/>
              </a:rPr>
              <a:t> Operate</a:t>
            </a:r>
            <a:r>
              <a:rPr sz="1050" b="0">
                <a:solidFill>
                  <a:srgbClr val="6E6E70"/>
                </a:solidFill>
                <a:latin typeface="Arial"/>
                <a:ea typeface="Microsoft YaHei"/>
              </a:rPr>
              <a:t> only in an electromagnetically</a:t>
            </a:r>
            <a:r>
              <a:rPr sz="1050" b="0">
                <a:solidFill>
                  <a:srgbClr val="646465"/>
                </a:solidFill>
                <a:latin typeface="Arial"/>
                <a:ea typeface="Microsoft YaHei"/>
              </a:rPr>
              <a:t> and</a:t>
            </a:r>
          </a:p>
          <a:p>
            <a:pPr algn="l">
              <a:lnSpc>
                <a:spcPts val="1800"/>
              </a:lnSpc>
              <a:spcBef>
                <a:spcPts val="0"/>
              </a:spcBef>
              <a:spcAft>
                <a:spcPts val="0"/>
              </a:spcAft>
            </a:pPr>
            <a:r>
              <a:rPr sz="1050" b="0">
                <a:solidFill>
                  <a:srgbClr val="757678"/>
                </a:solidFill>
                <a:latin typeface="Arial"/>
                <a:ea typeface="Microsoft YaHei"/>
              </a:rPr>
              <a:t>WiFi-interference-free</a:t>
            </a:r>
            <a:r>
              <a:rPr sz="1050" b="0">
                <a:solidFill>
                  <a:srgbClr val="A2A3A4"/>
                </a:solidFill>
                <a:latin typeface="Arial"/>
                <a:ea typeface="Microsoft YaHei"/>
              </a:rPr>
              <a:t> </a:t>
            </a:r>
            <a:r>
              <a:rPr sz="1050" b="0">
                <a:solidFill>
                  <a:srgbClr val="797A7C"/>
                </a:solidFill>
                <a:latin typeface="Arial"/>
                <a:ea typeface="Microsoft YaHei"/>
              </a:rPr>
              <a:t>environment</a:t>
            </a:r>
          </a:p>
        </p:txBody>
      </p:sp>
      <p:sp>
        <p:nvSpPr>
          <p:cNvPr id="23" name="TextBox 22"/>
          <p:cNvSpPr txBox="1"/>
          <p:nvPr/>
        </p:nvSpPr>
        <p:spPr>
          <a:xfrm>
            <a:off x="5022850" y="2343150"/>
            <a:ext cx="2381250" cy="933450"/>
          </a:xfrm>
          <a:prstGeom prst="rect">
            <a:avLst/>
          </a:prstGeom>
          <a:noFill/>
        </p:spPr>
        <p:txBody>
          <a:bodyPr wrap="none" anchor="ctr" lIns="0" rIns="0" tIns="0" bIns="0">
            <a:noAutofit/>
          </a:bodyPr>
          <a:lstStyle/>
          <a:p>
            <a:pPr algn="l">
              <a:lnSpc>
                <a:spcPts val="2000"/>
              </a:lnSpc>
              <a:spcBef>
                <a:spcPts val="0"/>
              </a:spcBef>
              <a:spcAft>
                <a:spcPts val="0"/>
              </a:spcAft>
            </a:pPr>
            <a:r>
              <a:rPr sz="1250" b="0">
                <a:solidFill>
                  <a:srgbClr val="616266"/>
                </a:solidFill>
                <a:latin typeface="Arial"/>
                <a:ea typeface="Microsoft YaHei"/>
              </a:rPr>
              <a:t>Continuously </a:t>
            </a:r>
            <a:r>
              <a:rPr sz="1250" b="0">
                <a:solidFill>
                  <a:srgbClr val="67696C"/>
                </a:solidFill>
                <a:latin typeface="Arial"/>
                <a:ea typeface="Microsoft YaHei"/>
              </a:rPr>
              <a:t>records</a:t>
            </a:r>
            <a:r>
              <a:rPr sz="1250" b="0">
                <a:solidFill>
                  <a:srgbClr val="5F6165"/>
                </a:solidFill>
                <a:latin typeface="Times New Roman"/>
                <a:ea typeface="SimSun"/>
              </a:rPr>
              <a:t> IMU data,</a:t>
            </a:r>
          </a:p>
          <a:p>
            <a:pPr algn="l">
              <a:lnSpc>
                <a:spcPts val="2000"/>
              </a:lnSpc>
              <a:spcBef>
                <a:spcPts val="0"/>
              </a:spcBef>
              <a:spcAft>
                <a:spcPts val="0"/>
              </a:spcAft>
            </a:pPr>
            <a:r>
              <a:rPr sz="1250" b="0">
                <a:solidFill>
                  <a:srgbClr val="666769"/>
                </a:solidFill>
                <a:latin typeface="Arial"/>
                <a:ea typeface="Microsoft YaHei"/>
              </a:rPr>
              <a:t>joint</a:t>
            </a:r>
            <a:r>
              <a:rPr sz="1250" b="0">
                <a:solidFill>
                  <a:srgbClr val="646568"/>
                </a:solidFill>
                <a:latin typeface="Arial"/>
                <a:ea typeface="Microsoft YaHei"/>
              </a:rPr>
              <a:t> angle/speed</a:t>
            </a:r>
            <a:r>
              <a:rPr sz="1250" b="0">
                <a:solidFill>
                  <a:srgbClr val="292B2D"/>
                </a:solidFill>
                <a:latin typeface="Arial"/>
                <a:ea typeface="Microsoft YaHei"/>
              </a:rPr>
              <a:t>,</a:t>
            </a:r>
            <a:r>
              <a:rPr sz="1250" b="0">
                <a:solidFill>
                  <a:srgbClr val="666669"/>
                </a:solidFill>
                <a:latin typeface="Arial"/>
                <a:ea typeface="Microsoft YaHei"/>
              </a:rPr>
              <a:t> force sensor</a:t>
            </a:r>
          </a:p>
          <a:p>
            <a:pPr algn="l">
              <a:lnSpc>
                <a:spcPts val="2000"/>
              </a:lnSpc>
              <a:spcBef>
                <a:spcPts val="0"/>
              </a:spcBef>
              <a:spcAft>
                <a:spcPts val="0"/>
              </a:spcAft>
            </a:pPr>
            <a:r>
              <a:rPr sz="1250" b="0">
                <a:solidFill>
                  <a:srgbClr val="58595B"/>
                </a:solidFill>
                <a:latin typeface="Arial"/>
                <a:ea typeface="Microsoft YaHei"/>
              </a:rPr>
              <a:t>data,</a:t>
            </a:r>
            <a:r>
              <a:rPr sz="1250" b="0">
                <a:solidFill>
                  <a:srgbClr val="666669"/>
                </a:solidFill>
                <a:latin typeface="Arial"/>
                <a:ea typeface="Microsoft YaHei"/>
              </a:rPr>
              <a:t> and control commands to</a:t>
            </a:r>
          </a:p>
          <a:p>
            <a:pPr algn="l">
              <a:lnSpc>
                <a:spcPts val="2000"/>
              </a:lnSpc>
              <a:spcBef>
                <a:spcPts val="0"/>
              </a:spcBef>
              <a:spcAft>
                <a:spcPts val="0"/>
              </a:spcAft>
            </a:pPr>
            <a:r>
              <a:rPr sz="1250" b="0">
                <a:solidFill>
                  <a:srgbClr val="605F63"/>
                </a:solidFill>
                <a:latin typeface="Arial"/>
                <a:ea typeface="Microsoft YaHei"/>
              </a:rPr>
              <a:t>diagnose</a:t>
            </a:r>
            <a:r>
              <a:rPr sz="1250" b="0">
                <a:solidFill>
                  <a:srgbClr val="5D5D60"/>
                </a:solidFill>
                <a:latin typeface="Arial"/>
                <a:ea typeface="Microsoft YaHei"/>
              </a:rPr>
              <a:t> </a:t>
            </a:r>
            <a:r>
              <a:rPr sz="1250" b="0">
                <a:solidFill>
                  <a:srgbClr val="636365"/>
                </a:solidFill>
                <a:latin typeface="Times New Roman"/>
                <a:ea typeface="SimSun"/>
              </a:rPr>
              <a:t>faults</a:t>
            </a:r>
          </a:p>
        </p:txBody>
      </p:sp>
      <p:sp>
        <p:nvSpPr>
          <p:cNvPr id="24" name="TextBox 23"/>
          <p:cNvSpPr txBox="1"/>
          <p:nvPr/>
        </p:nvSpPr>
        <p:spPr>
          <a:xfrm>
            <a:off x="1371600" y="2997200"/>
            <a:ext cx="2844800" cy="406400"/>
          </a:xfrm>
          <a:prstGeom prst="rect">
            <a:avLst/>
          </a:prstGeom>
          <a:noFill/>
        </p:spPr>
        <p:txBody>
          <a:bodyPr wrap="none" anchor="ctr" lIns="0" rIns="0" tIns="0" bIns="0">
            <a:noAutofit/>
          </a:bodyPr>
          <a:lstStyle/>
          <a:p>
            <a:pPr algn="l">
              <a:lnSpc>
                <a:spcPts val="2000"/>
              </a:lnSpc>
              <a:spcBef>
                <a:spcPts val="0"/>
              </a:spcBef>
              <a:spcAft>
                <a:spcPts val="0"/>
              </a:spcAft>
            </a:pPr>
            <a:r>
              <a:rPr sz="1100" b="0">
                <a:solidFill>
                  <a:srgbClr val="767678"/>
                </a:solidFill>
                <a:latin typeface="Arial"/>
                <a:ea typeface="Microsoft YaHei"/>
              </a:rPr>
              <a:t>2.</a:t>
            </a:r>
            <a:r>
              <a:rPr sz="1100" b="0">
                <a:solidFill>
                  <a:srgbClr val="2F3031"/>
                </a:solidFill>
                <a:latin typeface="Arial"/>
                <a:ea typeface="Microsoft YaHei"/>
              </a:rPr>
              <a:t> </a:t>
            </a:r>
            <a:r>
              <a:rPr sz="1100" b="0">
                <a:solidFill>
                  <a:srgbClr val="6F6E70"/>
                </a:solidFill>
                <a:latin typeface="Arial"/>
                <a:ea typeface="Microsoft YaHei"/>
              </a:rPr>
              <a:t>Operate at 5</a:t>
            </a:r>
            <a:r>
              <a:rPr sz="1100" b="0">
                <a:solidFill>
                  <a:srgbClr val="3F4040"/>
                </a:solidFill>
                <a:latin typeface="Arial"/>
                <a:ea typeface="Microsoft YaHei"/>
              </a:rPr>
              <a:t>°</a:t>
            </a:r>
            <a:r>
              <a:rPr sz="1100" b="0">
                <a:solidFill>
                  <a:srgbClr val="757577"/>
                </a:solidFill>
                <a:latin typeface="Arial"/>
                <a:ea typeface="Microsoft YaHei"/>
              </a:rPr>
              <a:t>C–35°C, avoiding fog, </a:t>
            </a:r>
            <a:r>
              <a:rPr sz="1100" b="0">
                <a:solidFill>
                  <a:srgbClr val="6C6C70"/>
                </a:solidFill>
                <a:latin typeface="Arial"/>
                <a:ea typeface="Microsoft YaHei"/>
              </a:rPr>
              <a:t>snow,</a:t>
            </a:r>
          </a:p>
          <a:p>
            <a:pPr algn="l">
              <a:lnSpc>
                <a:spcPts val="2000"/>
              </a:lnSpc>
              <a:spcBef>
                <a:spcPts val="0"/>
              </a:spcBef>
              <a:spcAft>
                <a:spcPts val="0"/>
              </a:spcAft>
            </a:pPr>
            <a:r>
              <a:rPr sz="1100" b="0">
                <a:solidFill>
                  <a:srgbClr val="6C6D70"/>
                </a:solidFill>
                <a:latin typeface="Arial"/>
                <a:ea typeface="Microsoft YaHei"/>
              </a:rPr>
              <a:t>rain, lightning, or </a:t>
            </a:r>
            <a:r>
              <a:rPr sz="1100" b="0">
                <a:solidFill>
                  <a:srgbClr val="727376"/>
                </a:solidFill>
                <a:latin typeface="Arial"/>
                <a:ea typeface="Microsoft YaHei"/>
              </a:rPr>
              <a:t>sandstorms</a:t>
            </a:r>
          </a:p>
        </p:txBody>
      </p:sp>
      <p:sp>
        <p:nvSpPr>
          <p:cNvPr id="25" name="TextBox 24"/>
          <p:cNvSpPr txBox="1"/>
          <p:nvPr/>
        </p:nvSpPr>
        <p:spPr>
          <a:xfrm>
            <a:off x="9156700" y="3371850"/>
            <a:ext cx="82550" cy="76200"/>
          </a:xfrm>
          <a:prstGeom prst="rect">
            <a:avLst/>
          </a:prstGeom>
          <a:noFill/>
        </p:spPr>
        <p:txBody>
          <a:bodyPr wrap="none" anchor="ctr" lIns="0" rIns="0" tIns="0" bIns="0">
            <a:noAutofit/>
          </a:bodyPr>
          <a:lstStyle/>
          <a:p>
            <a:pPr algn="l"/>
            <a:r>
              <a:rPr sz="850" b="1">
                <a:solidFill>
                  <a:srgbClr val="545257"/>
                </a:solidFill>
                <a:latin typeface="Arial"/>
                <a:ea typeface="Microsoft YaHei"/>
              </a:rPr>
              <a:t>o</a:t>
            </a:r>
          </a:p>
        </p:txBody>
      </p:sp>
      <p:sp>
        <p:nvSpPr>
          <p:cNvPr id="26" name="TextBox 25"/>
          <p:cNvSpPr txBox="1"/>
          <p:nvPr/>
        </p:nvSpPr>
        <p:spPr>
          <a:xfrm>
            <a:off x="1371600" y="3714750"/>
            <a:ext cx="2927350" cy="387350"/>
          </a:xfrm>
          <a:prstGeom prst="rect">
            <a:avLst/>
          </a:prstGeom>
          <a:noFill/>
        </p:spPr>
        <p:txBody>
          <a:bodyPr wrap="none" anchor="ctr" lIns="0" rIns="0" tIns="0" bIns="0">
            <a:noAutofit/>
          </a:bodyPr>
          <a:lstStyle/>
          <a:p>
            <a:pPr algn="l">
              <a:lnSpc>
                <a:spcPts val="1950"/>
              </a:lnSpc>
              <a:spcBef>
                <a:spcPts val="0"/>
              </a:spcBef>
              <a:spcAft>
                <a:spcPts val="0"/>
              </a:spcAft>
            </a:pPr>
            <a:r>
              <a:rPr sz="1100" b="0">
                <a:solidFill>
                  <a:srgbClr val="676867"/>
                </a:solidFill>
                <a:latin typeface="Arial"/>
                <a:ea typeface="Microsoft YaHei"/>
              </a:rPr>
              <a:t>3</a:t>
            </a:r>
            <a:r>
              <a:rPr sz="1100" b="0">
                <a:solidFill>
                  <a:srgbClr val="A8A8AA"/>
                </a:solidFill>
                <a:latin typeface="Arial"/>
                <a:ea typeface="Microsoft YaHei"/>
              </a:rPr>
              <a:t>.</a:t>
            </a:r>
            <a:r>
              <a:rPr sz="1100" b="0">
                <a:solidFill>
                  <a:srgbClr val="737475"/>
                </a:solidFill>
                <a:latin typeface="Arial"/>
                <a:ea typeface="Microsoft YaHei"/>
              </a:rPr>
              <a:t> Maintain at </a:t>
            </a:r>
            <a:r>
              <a:rPr sz="1100" b="0">
                <a:solidFill>
                  <a:srgbClr val="6B6A6B"/>
                </a:solidFill>
                <a:latin typeface="Arial"/>
                <a:ea typeface="Microsoft YaHei"/>
              </a:rPr>
              <a:t>least</a:t>
            </a:r>
            <a:r>
              <a:rPr sz="1100" b="0">
                <a:solidFill>
                  <a:srgbClr val="717273"/>
                </a:solidFill>
                <a:latin typeface="Arial"/>
                <a:ea typeface="Microsoft YaHei"/>
              </a:rPr>
              <a:t> 3 meters distance from</a:t>
            </a:r>
          </a:p>
          <a:p>
            <a:pPr algn="l">
              <a:lnSpc>
                <a:spcPts val="1950"/>
              </a:lnSpc>
              <a:spcBef>
                <a:spcPts val="0"/>
              </a:spcBef>
              <a:spcAft>
                <a:spcPts val="0"/>
              </a:spcAft>
            </a:pPr>
            <a:r>
              <a:rPr sz="1100" b="0">
                <a:solidFill>
                  <a:srgbClr val="6A6A6B"/>
                </a:solidFill>
                <a:latin typeface="Arial"/>
                <a:ea typeface="Microsoft YaHei"/>
              </a:rPr>
              <a:t>obstacles, complex </a:t>
            </a:r>
            <a:r>
              <a:rPr sz="1100" b="0">
                <a:solidFill>
                  <a:srgbClr val="6B696C"/>
                </a:solidFill>
                <a:latin typeface="Arial"/>
                <a:ea typeface="Microsoft YaHei"/>
              </a:rPr>
              <a:t>ground, crowds,</a:t>
            </a:r>
            <a:r>
              <a:rPr sz="1100" b="0">
                <a:solidFill>
                  <a:srgbClr val="68686A"/>
                </a:solidFill>
                <a:latin typeface="Arial"/>
                <a:ea typeface="Microsoft YaHei"/>
              </a:rPr>
              <a:t> and water</a:t>
            </a:r>
          </a:p>
        </p:txBody>
      </p:sp>
      <p:sp>
        <p:nvSpPr>
          <p:cNvPr id="27" name="TextBox 26"/>
          <p:cNvSpPr txBox="1"/>
          <p:nvPr/>
        </p:nvSpPr>
        <p:spPr>
          <a:xfrm>
            <a:off x="5022850" y="3740150"/>
            <a:ext cx="254000" cy="381000"/>
          </a:xfrm>
          <a:prstGeom prst="rect">
            <a:avLst/>
          </a:prstGeom>
          <a:noFill/>
        </p:spPr>
        <p:txBody>
          <a:bodyPr wrap="none" anchor="ctr" lIns="0" rIns="0" tIns="0" bIns="0">
            <a:noAutofit/>
          </a:bodyPr>
          <a:lstStyle/>
          <a:p>
            <a:pPr algn="l"/>
            <a:r>
              <a:rPr sz="3450" b="1">
                <a:solidFill>
                  <a:srgbClr val="867FAD"/>
                </a:solidFill>
                <a:latin typeface="Times New Roman"/>
                <a:ea typeface="SimSun"/>
              </a:rPr>
              <a:t>3</a:t>
            </a:r>
          </a:p>
        </p:txBody>
      </p:sp>
      <p:sp>
        <p:nvSpPr>
          <p:cNvPr id="28" name="TextBox 27"/>
          <p:cNvSpPr txBox="1"/>
          <p:nvPr/>
        </p:nvSpPr>
        <p:spPr>
          <a:xfrm>
            <a:off x="5429250" y="3854450"/>
            <a:ext cx="1708150" cy="190500"/>
          </a:xfrm>
          <a:prstGeom prst="rect">
            <a:avLst/>
          </a:prstGeom>
          <a:noFill/>
        </p:spPr>
        <p:txBody>
          <a:bodyPr wrap="none" anchor="ctr" lIns="0" rIns="0" tIns="0" bIns="0">
            <a:noAutofit/>
          </a:bodyPr>
          <a:lstStyle/>
          <a:p>
            <a:pPr algn="l"/>
            <a:r>
              <a:rPr sz="1500" b="1">
                <a:solidFill>
                  <a:srgbClr val="242321"/>
                </a:solidFill>
                <a:latin typeface="Times New Roman"/>
                <a:ea typeface="SimSun"/>
              </a:rPr>
              <a:t>Emergency</a:t>
            </a:r>
            <a:r>
              <a:rPr sz="1500" b="1">
                <a:solidFill>
                  <a:srgbClr val="585858"/>
                </a:solidFill>
                <a:latin typeface="Times New Roman"/>
                <a:ea typeface="SimSun"/>
              </a:rPr>
              <a:t> </a:t>
            </a:r>
            <a:r>
              <a:rPr sz="1500" b="1">
                <a:solidFill>
                  <a:srgbClr val="1C1D1D"/>
                </a:solidFill>
                <a:latin typeface="Times New Roman"/>
                <a:ea typeface="SimSun"/>
              </a:rPr>
              <a:t>Braking:</a:t>
            </a:r>
          </a:p>
        </p:txBody>
      </p:sp>
      <p:sp>
        <p:nvSpPr>
          <p:cNvPr id="29" name="TextBox 28"/>
          <p:cNvSpPr txBox="1"/>
          <p:nvPr/>
        </p:nvSpPr>
        <p:spPr>
          <a:xfrm>
            <a:off x="5041900" y="4241800"/>
            <a:ext cx="2165350" cy="133350"/>
          </a:xfrm>
          <a:prstGeom prst="rect">
            <a:avLst/>
          </a:prstGeom>
          <a:noFill/>
        </p:spPr>
        <p:txBody>
          <a:bodyPr wrap="none" anchor="ctr" lIns="0" rIns="0" tIns="0" bIns="0">
            <a:noAutofit/>
          </a:bodyPr>
          <a:lstStyle/>
          <a:p>
            <a:pPr algn="l"/>
            <a:r>
              <a:rPr sz="1100" b="0">
                <a:solidFill>
                  <a:srgbClr val="616264"/>
                </a:solidFill>
                <a:latin typeface="Arial"/>
                <a:ea typeface="Microsoft YaHei"/>
              </a:rPr>
              <a:t>Requires</a:t>
            </a:r>
            <a:r>
              <a:rPr sz="1100" b="0">
                <a:solidFill>
                  <a:srgbClr val="606063"/>
                </a:solidFill>
                <a:latin typeface="Arial"/>
                <a:ea typeface="Microsoft YaHei"/>
              </a:rPr>
              <a:t> </a:t>
            </a:r>
            <a:r>
              <a:rPr sz="1100" b="0">
                <a:solidFill>
                  <a:srgbClr val="656668"/>
                </a:solidFill>
                <a:latin typeface="Arial"/>
                <a:ea typeface="Microsoft YaHei"/>
              </a:rPr>
              <a:t>the</a:t>
            </a:r>
            <a:r>
              <a:rPr sz="1100" b="0">
                <a:solidFill>
                  <a:srgbClr val="606063"/>
                </a:solidFill>
                <a:latin typeface="Arial"/>
                <a:ea typeface="Microsoft YaHei"/>
              </a:rPr>
              <a:t> </a:t>
            </a:r>
            <a:r>
              <a:rPr sz="1100" b="0">
                <a:solidFill>
                  <a:srgbClr val="626464"/>
                </a:solidFill>
                <a:latin typeface="Arial"/>
                <a:ea typeface="Microsoft YaHei"/>
              </a:rPr>
              <a:t>official protective</a:t>
            </a:r>
          </a:p>
        </p:txBody>
      </p:sp>
      <p:sp>
        <p:nvSpPr>
          <p:cNvPr id="30" name="TextBox 29"/>
          <p:cNvSpPr txBox="1"/>
          <p:nvPr/>
        </p:nvSpPr>
        <p:spPr>
          <a:xfrm>
            <a:off x="1104900" y="4400550"/>
            <a:ext cx="133350" cy="171450"/>
          </a:xfrm>
          <a:prstGeom prst="rect">
            <a:avLst/>
          </a:prstGeom>
          <a:noFill/>
        </p:spPr>
        <p:txBody>
          <a:bodyPr wrap="none" anchor="ctr" lIns="0" rIns="0" tIns="0" bIns="0">
            <a:noAutofit/>
          </a:bodyPr>
          <a:lstStyle/>
          <a:p>
            <a:pPr algn="l"/>
            <a:r>
              <a:rPr sz="1700" b="0">
                <a:solidFill>
                  <a:srgbClr val="403D49"/>
                </a:solidFill>
                <a:latin typeface="Arial"/>
                <a:ea typeface="Microsoft YaHei"/>
              </a:rPr>
              <a:t>4</a:t>
            </a:r>
          </a:p>
        </p:txBody>
      </p:sp>
      <p:sp>
        <p:nvSpPr>
          <p:cNvPr id="31" name="TextBox 30"/>
          <p:cNvSpPr txBox="1"/>
          <p:nvPr/>
        </p:nvSpPr>
        <p:spPr>
          <a:xfrm>
            <a:off x="1371600" y="4425950"/>
            <a:ext cx="2362200" cy="412750"/>
          </a:xfrm>
          <a:prstGeom prst="rect">
            <a:avLst/>
          </a:prstGeom>
          <a:noFill/>
        </p:spPr>
        <p:txBody>
          <a:bodyPr wrap="none" anchor="ctr" lIns="0" rIns="0" tIns="0" bIns="0">
            <a:noAutofit/>
          </a:bodyPr>
          <a:lstStyle/>
          <a:p>
            <a:pPr algn="l">
              <a:lnSpc>
                <a:spcPts val="1850"/>
              </a:lnSpc>
              <a:spcBef>
                <a:spcPts val="0"/>
              </a:spcBef>
              <a:spcAft>
                <a:spcPts val="0"/>
              </a:spcAft>
            </a:pPr>
            <a:r>
              <a:rPr sz="1100" b="0">
                <a:solidFill>
                  <a:srgbClr val="6D6D6F"/>
                </a:solidFill>
                <a:latin typeface="Arial"/>
                <a:ea typeface="Microsoft YaHei"/>
              </a:rPr>
              <a:t>4. Avoid steps above 10cm and </a:t>
            </a:r>
            <a:r>
              <a:rPr sz="1100" b="0">
                <a:solidFill>
                  <a:srgbClr val="747577"/>
                </a:solidFill>
                <a:latin typeface="Arial"/>
                <a:ea typeface="Microsoft YaHei"/>
              </a:rPr>
              <a:t>slopes</a:t>
            </a:r>
          </a:p>
          <a:p>
            <a:pPr algn="l">
              <a:lnSpc>
                <a:spcPts val="1850"/>
              </a:lnSpc>
              <a:spcBef>
                <a:spcPts val="0"/>
              </a:spcBef>
              <a:spcAft>
                <a:spcPts val="0"/>
              </a:spcAft>
            </a:pPr>
            <a:r>
              <a:rPr sz="1100" b="0">
                <a:solidFill>
                  <a:srgbClr val="6C6C6D"/>
                </a:solidFill>
                <a:latin typeface="Arial"/>
                <a:ea typeface="Microsoft YaHei"/>
              </a:rPr>
              <a:t>greater than 25°</a:t>
            </a:r>
          </a:p>
        </p:txBody>
      </p:sp>
      <p:sp>
        <p:nvSpPr>
          <p:cNvPr id="32" name="TextBox 31"/>
          <p:cNvSpPr txBox="1"/>
          <p:nvPr/>
        </p:nvSpPr>
        <p:spPr>
          <a:xfrm>
            <a:off x="5041900" y="4457700"/>
            <a:ext cx="1917700" cy="146050"/>
          </a:xfrm>
          <a:prstGeom prst="rect">
            <a:avLst/>
          </a:prstGeom>
          <a:noFill/>
        </p:spPr>
        <p:txBody>
          <a:bodyPr wrap="none" anchor="ctr" lIns="0" rIns="0" tIns="0" bIns="0">
            <a:noAutofit/>
          </a:bodyPr>
          <a:lstStyle/>
          <a:p>
            <a:pPr algn="l"/>
            <a:r>
              <a:rPr sz="1200" b="0">
                <a:solidFill>
                  <a:srgbClr val="606162"/>
                </a:solidFill>
                <a:latin typeface="Times New Roman"/>
                <a:ea typeface="SimSun"/>
              </a:rPr>
              <a:t>frame</a:t>
            </a:r>
            <a:r>
              <a:rPr sz="1200" b="0">
                <a:solidFill>
                  <a:srgbClr val="68686A"/>
                </a:solidFill>
                <a:latin typeface="Times New Roman"/>
                <a:ea typeface="SimSun"/>
              </a:rPr>
              <a:t> and rope; </a:t>
            </a:r>
            <a:r>
              <a:rPr sz="1200" b="0">
                <a:solidFill>
                  <a:srgbClr val="676769"/>
                </a:solidFill>
                <a:latin typeface="Times New Roman"/>
                <a:ea typeface="SimSun"/>
              </a:rPr>
              <a:t>without </a:t>
            </a:r>
            <a:r>
              <a:rPr sz="1200" b="0">
                <a:solidFill>
                  <a:srgbClr val="8A8B8C"/>
                </a:solidFill>
                <a:latin typeface="Times New Roman"/>
                <a:ea typeface="SimSun"/>
              </a:rPr>
              <a:t>it,</a:t>
            </a:r>
          </a:p>
        </p:txBody>
      </p:sp>
      <p:sp>
        <p:nvSpPr>
          <p:cNvPr id="33" name="TextBox 32"/>
          <p:cNvSpPr txBox="1"/>
          <p:nvPr/>
        </p:nvSpPr>
        <p:spPr>
          <a:xfrm>
            <a:off x="5041900" y="4673600"/>
            <a:ext cx="2000250" cy="596900"/>
          </a:xfrm>
          <a:prstGeom prst="rect">
            <a:avLst/>
          </a:prstGeom>
          <a:noFill/>
        </p:spPr>
        <p:txBody>
          <a:bodyPr wrap="none" anchor="ctr" lIns="0" rIns="0" tIns="0" bIns="0">
            <a:noAutofit/>
          </a:bodyPr>
          <a:lstStyle/>
          <a:p>
            <a:pPr algn="l">
              <a:lnSpc>
                <a:spcPts val="1900"/>
              </a:lnSpc>
              <a:spcBef>
                <a:spcPts val="0"/>
              </a:spcBef>
              <a:spcAft>
                <a:spcPts val="0"/>
              </a:spcAft>
            </a:pPr>
            <a:r>
              <a:rPr sz="1200" b="0">
                <a:solidFill>
                  <a:srgbClr val="65666B"/>
                </a:solidFill>
                <a:latin typeface="Arial"/>
                <a:ea typeface="Microsoft YaHei"/>
              </a:rPr>
              <a:t>cutting</a:t>
            </a:r>
            <a:r>
              <a:rPr sz="1200" b="0">
                <a:solidFill>
                  <a:srgbClr val="22252B"/>
                </a:solidFill>
                <a:latin typeface="Arial"/>
                <a:ea typeface="Microsoft YaHei"/>
              </a:rPr>
              <a:t> </a:t>
            </a:r>
            <a:r>
              <a:rPr sz="1200" b="0">
                <a:solidFill>
                  <a:srgbClr val="65656B"/>
                </a:solidFill>
                <a:latin typeface="Arial"/>
                <a:ea typeface="Microsoft YaHei"/>
              </a:rPr>
              <a:t>power</a:t>
            </a:r>
            <a:r>
              <a:rPr sz="1200" b="0">
                <a:solidFill>
                  <a:srgbClr val="8A8B8F"/>
                </a:solidFill>
                <a:latin typeface="Arial"/>
                <a:ea typeface="Microsoft YaHei"/>
              </a:rPr>
              <a:t> </a:t>
            </a:r>
            <a:r>
              <a:rPr sz="1200" b="0">
                <a:solidFill>
                  <a:srgbClr val="636368"/>
                </a:solidFill>
                <a:latin typeface="Arial"/>
                <a:ea typeface="Microsoft YaHei"/>
              </a:rPr>
              <a:t>will cause the</a:t>
            </a:r>
          </a:p>
          <a:p>
            <a:pPr algn="l">
              <a:lnSpc>
                <a:spcPts val="1900"/>
              </a:lnSpc>
              <a:spcBef>
                <a:spcPts val="0"/>
              </a:spcBef>
              <a:spcAft>
                <a:spcPts val="0"/>
              </a:spcAft>
            </a:pPr>
            <a:r>
              <a:rPr sz="1200" b="0">
                <a:solidFill>
                  <a:srgbClr val="6F6F74"/>
                </a:solidFill>
                <a:latin typeface="Arial"/>
                <a:ea typeface="Microsoft YaHei"/>
              </a:rPr>
              <a:t>robot</a:t>
            </a:r>
            <a:r>
              <a:rPr sz="1200" b="0">
                <a:solidFill>
                  <a:srgbClr val="66676B"/>
                </a:solidFill>
                <a:latin typeface="Arial"/>
                <a:ea typeface="Microsoft YaHei"/>
              </a:rPr>
              <a:t> to </a:t>
            </a:r>
            <a:r>
              <a:rPr sz="1200" b="0">
                <a:solidFill>
                  <a:srgbClr val="5E5F60"/>
                </a:solidFill>
                <a:latin typeface="Arial"/>
                <a:ea typeface="Microsoft YaHei"/>
              </a:rPr>
              <a:t>fall</a:t>
            </a:r>
            <a:r>
              <a:rPr sz="1200" b="0">
                <a:solidFill>
                  <a:srgbClr val="5C5C60"/>
                </a:solidFill>
                <a:latin typeface="Arial"/>
                <a:ea typeface="Microsoft YaHei"/>
              </a:rPr>
              <a:t> and</a:t>
            </a:r>
            <a:r>
              <a:rPr sz="1200" b="0">
                <a:solidFill>
                  <a:srgbClr val="66676B"/>
                </a:solidFill>
                <a:latin typeface="Arial"/>
                <a:ea typeface="Microsoft YaHei"/>
              </a:rPr>
              <a:t> </a:t>
            </a:r>
            <a:r>
              <a:rPr sz="1200" b="0">
                <a:solidFill>
                  <a:srgbClr val="6D6E70"/>
                </a:solidFill>
                <a:latin typeface="Arial"/>
                <a:ea typeface="Microsoft YaHei"/>
              </a:rPr>
              <a:t>may</a:t>
            </a:r>
            <a:r>
              <a:rPr sz="1200" b="0">
                <a:solidFill>
                  <a:srgbClr val="6B6C70"/>
                </a:solidFill>
                <a:latin typeface="Arial"/>
                <a:ea typeface="Microsoft YaHei"/>
              </a:rPr>
              <a:t> cause</a:t>
            </a:r>
          </a:p>
          <a:p>
            <a:pPr algn="l">
              <a:lnSpc>
                <a:spcPts val="1900"/>
              </a:lnSpc>
              <a:spcBef>
                <a:spcPts val="0"/>
              </a:spcBef>
              <a:spcAft>
                <a:spcPts val="0"/>
              </a:spcAft>
            </a:pPr>
            <a:r>
              <a:rPr sz="1200" b="0">
                <a:solidFill>
                  <a:srgbClr val="676869"/>
                </a:solidFill>
                <a:latin typeface="Arial"/>
                <a:ea typeface="Microsoft YaHei"/>
              </a:rPr>
              <a:t>serious</a:t>
            </a:r>
            <a:r>
              <a:rPr sz="1200" b="0">
                <a:solidFill>
                  <a:srgbClr val="606164"/>
                </a:solidFill>
                <a:latin typeface="Arial"/>
                <a:ea typeface="Microsoft YaHei"/>
              </a:rPr>
              <a:t> damage</a:t>
            </a:r>
          </a:p>
        </p:txBody>
      </p:sp>
      <p:sp>
        <p:nvSpPr>
          <p:cNvPr id="34" name="TextBox 33"/>
          <p:cNvSpPr txBox="1"/>
          <p:nvPr/>
        </p:nvSpPr>
        <p:spPr>
          <a:xfrm>
            <a:off x="1390650" y="5626100"/>
            <a:ext cx="2374900" cy="177800"/>
          </a:xfrm>
          <a:prstGeom prst="rect">
            <a:avLst/>
          </a:prstGeom>
          <a:noFill/>
        </p:spPr>
        <p:txBody>
          <a:bodyPr wrap="none" anchor="ctr" lIns="0" rIns="0" tIns="0" bIns="0">
            <a:noAutofit/>
          </a:bodyPr>
          <a:lstStyle/>
          <a:p>
            <a:pPr algn="l"/>
            <a:r>
              <a:rPr sz="1450" b="1">
                <a:solidFill>
                  <a:srgbClr val="232324"/>
                </a:solidFill>
                <a:latin typeface="Times New Roman"/>
                <a:ea typeface="SimSun"/>
              </a:rPr>
              <a:t>Forced Shutdown Procedure</a:t>
            </a:r>
            <a:r>
              <a:rPr sz="1450" b="1">
                <a:solidFill>
                  <a:srgbClr val="5F5F61"/>
                </a:solidFill>
                <a:latin typeface="Times New Roman"/>
                <a:ea typeface="SimSun"/>
              </a:rPr>
              <a:t>:</a:t>
            </a:r>
          </a:p>
        </p:txBody>
      </p:sp>
      <p:sp>
        <p:nvSpPr>
          <p:cNvPr id="35" name="TextBox 34"/>
          <p:cNvSpPr txBox="1"/>
          <p:nvPr/>
        </p:nvSpPr>
        <p:spPr>
          <a:xfrm>
            <a:off x="8274050" y="5975350"/>
            <a:ext cx="2940050" cy="330200"/>
          </a:xfrm>
          <a:prstGeom prst="rect">
            <a:avLst/>
          </a:prstGeom>
          <a:noFill/>
        </p:spPr>
        <p:txBody>
          <a:bodyPr wrap="none" anchor="ctr" lIns="0" rIns="0" tIns="0" bIns="0">
            <a:noAutofit/>
          </a:bodyPr>
          <a:lstStyle/>
          <a:p>
            <a:pPr algn="l">
              <a:lnSpc>
                <a:spcPts val="1600"/>
              </a:lnSpc>
              <a:spcBef>
                <a:spcPts val="0"/>
              </a:spcBef>
              <a:spcAft>
                <a:spcPts val="0"/>
              </a:spcAft>
            </a:pPr>
            <a:r>
              <a:rPr sz="1050" b="0">
                <a:solidFill>
                  <a:srgbClr val="706E73"/>
                </a:solidFill>
                <a:latin typeface="Arial"/>
                <a:ea typeface="Microsoft YaHei"/>
              </a:rPr>
              <a:t>Fig. illustrates </a:t>
            </a:r>
            <a:r>
              <a:rPr sz="1050" b="0">
                <a:solidFill>
                  <a:srgbClr val="66656B"/>
                </a:solidFill>
                <a:latin typeface="Arial"/>
                <a:ea typeface="Microsoft YaHei"/>
              </a:rPr>
              <a:t>the</a:t>
            </a:r>
            <a:r>
              <a:rPr sz="1050" b="0">
                <a:solidFill>
                  <a:srgbClr val="6D6B73"/>
                </a:solidFill>
                <a:latin typeface="Arial"/>
                <a:ea typeface="Microsoft YaHei"/>
              </a:rPr>
              <a:t> preparations </a:t>
            </a:r>
            <a:r>
              <a:rPr sz="1050" b="0">
                <a:solidFill>
                  <a:srgbClr val="747277"/>
                </a:solidFill>
                <a:latin typeface="Arial"/>
                <a:ea typeface="Microsoft YaHei"/>
              </a:rPr>
              <a:t>required</a:t>
            </a:r>
            <a:r>
              <a:rPr sz="1050" b="0">
                <a:solidFill>
                  <a:srgbClr val="7D7E84"/>
                </a:solidFill>
                <a:latin typeface="Arial"/>
                <a:ea typeface="Microsoft YaHei"/>
              </a:rPr>
              <a:t> before</a:t>
            </a:r>
          </a:p>
          <a:p>
            <a:pPr algn="l">
              <a:lnSpc>
                <a:spcPts val="1600"/>
              </a:lnSpc>
              <a:spcBef>
                <a:spcPts val="0"/>
              </a:spcBef>
              <a:spcAft>
                <a:spcPts val="0"/>
              </a:spcAft>
            </a:pPr>
            <a:r>
              <a:rPr sz="1050" b="0">
                <a:solidFill>
                  <a:srgbClr val="707076"/>
                </a:solidFill>
                <a:latin typeface="Arial"/>
                <a:ea typeface="Microsoft YaHei"/>
              </a:rPr>
              <a:t>a forced shutdown</a:t>
            </a:r>
            <a:r>
              <a:rPr sz="1050" b="0">
                <a:solidFill>
                  <a:srgbClr val="9E9BA3"/>
                </a:solidFill>
                <a:latin typeface="Arial"/>
                <a:ea typeface="Microsoft YaHei"/>
              </a:rPr>
              <a:t> </a:t>
            </a:r>
            <a:r>
              <a:rPr sz="1050" b="0">
                <a:solidFill>
                  <a:srgbClr val="717076"/>
                </a:solidFill>
                <a:latin typeface="Arial"/>
                <a:ea typeface="Microsoft YaHei"/>
              </a:rPr>
              <a:t>of</a:t>
            </a:r>
            <a:r>
              <a:rPr sz="1050" b="0">
                <a:solidFill>
                  <a:srgbClr val="97959D"/>
                </a:solidFill>
                <a:latin typeface="Arial"/>
                <a:ea typeface="Microsoft YaHei"/>
              </a:rPr>
              <a:t> </a:t>
            </a:r>
            <a:r>
              <a:rPr sz="1050" b="0">
                <a:solidFill>
                  <a:srgbClr val="6F6E74"/>
                </a:solidFill>
                <a:latin typeface="Arial"/>
                <a:ea typeface="Microsoft YaHei"/>
              </a:rPr>
              <a:t>the</a:t>
            </a:r>
            <a:r>
              <a:rPr sz="1050" b="0">
                <a:solidFill>
                  <a:srgbClr val="A5A7AB"/>
                </a:solidFill>
                <a:latin typeface="Arial"/>
                <a:ea typeface="Microsoft YaHei"/>
              </a:rPr>
              <a:t> </a:t>
            </a:r>
            <a:r>
              <a:rPr sz="1050" b="0">
                <a:solidFill>
                  <a:srgbClr val="6D6E70"/>
                </a:solidFill>
                <a:latin typeface="Arial"/>
                <a:ea typeface="Microsoft YaHei"/>
              </a:rPr>
              <a:t>robot</a:t>
            </a:r>
          </a:p>
        </p:txBody>
      </p:sp>
      <p:sp>
        <p:nvSpPr>
          <p:cNvPr id="36" name="TextBox 35"/>
          <p:cNvSpPr txBox="1"/>
          <p:nvPr/>
        </p:nvSpPr>
        <p:spPr>
          <a:xfrm>
            <a:off x="1390650" y="5981700"/>
            <a:ext cx="5397500" cy="374650"/>
          </a:xfrm>
          <a:prstGeom prst="rect">
            <a:avLst/>
          </a:prstGeom>
          <a:noFill/>
        </p:spPr>
        <p:txBody>
          <a:bodyPr wrap="none" anchor="ctr" lIns="0" rIns="0" tIns="0" bIns="0">
            <a:noAutofit/>
          </a:bodyPr>
          <a:lstStyle/>
          <a:p>
            <a:pPr algn="l">
              <a:lnSpc>
                <a:spcPts val="1750"/>
              </a:lnSpc>
              <a:spcBef>
                <a:spcPts val="0"/>
              </a:spcBef>
              <a:spcAft>
                <a:spcPts val="0"/>
              </a:spcAft>
            </a:pPr>
            <a:r>
              <a:rPr sz="1150" b="0">
                <a:solidFill>
                  <a:srgbClr val="545457"/>
                </a:solidFill>
                <a:latin typeface="Times New Roman"/>
                <a:ea typeface="SimSun"/>
              </a:rPr>
              <a:t>If the</a:t>
            </a:r>
            <a:r>
              <a:rPr sz="1150" b="0">
                <a:solidFill>
                  <a:srgbClr val="656568"/>
                </a:solidFill>
                <a:latin typeface="Arial"/>
                <a:ea typeface="Microsoft YaHei"/>
              </a:rPr>
              <a:t> remote</a:t>
            </a:r>
            <a:r>
              <a:rPr sz="1150" b="0">
                <a:solidFill>
                  <a:srgbClr val="5D5D60"/>
                </a:solidFill>
                <a:latin typeface="Arial"/>
                <a:ea typeface="Microsoft YaHei"/>
              </a:rPr>
              <a:t> control </a:t>
            </a:r>
            <a:r>
              <a:rPr sz="1150" b="0">
                <a:solidFill>
                  <a:srgbClr val="4B4B4D"/>
                </a:solidFill>
                <a:latin typeface="Arial"/>
                <a:ea typeface="Microsoft YaHei"/>
              </a:rPr>
              <a:t>module</a:t>
            </a:r>
            <a:r>
              <a:rPr sz="1150" b="0">
                <a:solidFill>
                  <a:srgbClr val="5F5F62"/>
                </a:solidFill>
                <a:latin typeface="Arial"/>
                <a:ea typeface="Microsoft YaHei"/>
              </a:rPr>
              <a:t> fails, use</a:t>
            </a:r>
            <a:r>
              <a:rPr sz="1150" b="0">
                <a:solidFill>
                  <a:srgbClr val="8E9090"/>
                </a:solidFill>
                <a:latin typeface="Arial"/>
                <a:ea typeface="Microsoft YaHei"/>
              </a:rPr>
              <a:t> </a:t>
            </a:r>
            <a:r>
              <a:rPr sz="1150" b="0">
                <a:solidFill>
                  <a:srgbClr val="626264"/>
                </a:solidFill>
                <a:latin typeface="Arial"/>
                <a:ea typeface="Microsoft YaHei"/>
              </a:rPr>
              <a:t>a </a:t>
            </a:r>
            <a:r>
              <a:rPr sz="1150" b="0">
                <a:solidFill>
                  <a:srgbClr val="5D5E62"/>
                </a:solidFill>
                <a:latin typeface="Arial"/>
                <a:ea typeface="Microsoft YaHei"/>
              </a:rPr>
              <a:t>nylon belt to </a:t>
            </a:r>
            <a:r>
              <a:rPr sz="1150" b="0">
                <a:solidFill>
                  <a:srgbClr val="59595F"/>
                </a:solidFill>
                <a:latin typeface="Arial"/>
                <a:ea typeface="Microsoft YaHei"/>
              </a:rPr>
              <a:t>suspend</a:t>
            </a:r>
            <a:r>
              <a:rPr sz="1150" b="0">
                <a:solidFill>
                  <a:srgbClr val="5F5E64"/>
                </a:solidFill>
                <a:latin typeface="Arial"/>
                <a:ea typeface="Microsoft YaHei"/>
              </a:rPr>
              <a:t> the robot before</a:t>
            </a:r>
          </a:p>
          <a:p>
            <a:pPr algn="l">
              <a:lnSpc>
                <a:spcPts val="1750"/>
              </a:lnSpc>
              <a:spcBef>
                <a:spcPts val="0"/>
              </a:spcBef>
              <a:spcAft>
                <a:spcPts val="0"/>
              </a:spcAft>
            </a:pPr>
            <a:r>
              <a:rPr sz="1150" b="0">
                <a:solidFill>
                  <a:srgbClr val="605F62"/>
                </a:solidFill>
                <a:latin typeface="Arial"/>
                <a:ea typeface="Microsoft YaHei"/>
              </a:rPr>
              <a:t>manually</a:t>
            </a:r>
            <a:r>
              <a:rPr sz="1150" b="0">
                <a:solidFill>
                  <a:srgbClr val="6E6E71"/>
                </a:solidFill>
                <a:latin typeface="Arial"/>
                <a:ea typeface="Microsoft YaHei"/>
              </a:rPr>
              <a:t> powering</a:t>
            </a:r>
            <a:r>
              <a:rPr sz="1150" b="0">
                <a:solidFill>
                  <a:srgbClr val="4D4D56"/>
                </a:solidFill>
                <a:latin typeface="Arial"/>
                <a:ea typeface="Microsoft YaHei"/>
              </a:rPr>
              <a:t> </a:t>
            </a:r>
            <a:r>
              <a:rPr sz="1150" b="0">
                <a:solidFill>
                  <a:srgbClr val="6B6B6E"/>
                </a:solidFill>
                <a:latin typeface="Arial"/>
                <a:ea typeface="Microsoft YaHei"/>
              </a:rPr>
              <a:t>off via </a:t>
            </a:r>
            <a:r>
              <a:rPr sz="1150" b="0">
                <a:solidFill>
                  <a:srgbClr val="616164"/>
                </a:solidFill>
                <a:latin typeface="Arial"/>
                <a:ea typeface="Microsoft YaHei"/>
              </a:rPr>
              <a:t>the</a:t>
            </a:r>
            <a:r>
              <a:rPr sz="1150" b="0">
                <a:solidFill>
                  <a:srgbClr val="848488"/>
                </a:solidFill>
                <a:latin typeface="Arial"/>
                <a:ea typeface="Microsoft YaHei"/>
              </a:rPr>
              <a:t> </a:t>
            </a:r>
            <a:r>
              <a:rPr sz="1150" b="0">
                <a:solidFill>
                  <a:srgbClr val="6A6A6D"/>
                </a:solidFill>
                <a:latin typeface="Arial"/>
                <a:ea typeface="Microsoft YaHei"/>
              </a:rPr>
              <a:t>battery switch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9.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20700" y="419100"/>
            <a:ext cx="7473950" cy="406400"/>
          </a:xfrm>
          <a:prstGeom prst="rect">
            <a:avLst/>
          </a:prstGeom>
          <a:noFill/>
        </p:spPr>
        <p:txBody>
          <a:bodyPr wrap="none" anchor="ctr" lIns="0" rIns="0" tIns="0" bIns="0">
            <a:noAutofit/>
          </a:bodyPr>
          <a:lstStyle/>
          <a:p>
            <a:pPr algn="l"/>
            <a:r>
              <a:rPr sz="3500" b="1">
                <a:solidFill>
                  <a:srgbClr val="080808"/>
                </a:solidFill>
                <a:latin typeface="Times New Roman"/>
                <a:ea typeface="SimSun"/>
              </a:rPr>
              <a:t>After-Sales Policy and Summary</a:t>
            </a:r>
          </a:p>
        </p:txBody>
      </p:sp>
      <p:sp>
        <p:nvSpPr>
          <p:cNvPr id="4" name="TextBox 3"/>
          <p:cNvSpPr txBox="1"/>
          <p:nvPr/>
        </p:nvSpPr>
        <p:spPr>
          <a:xfrm>
            <a:off x="4584700" y="1543050"/>
            <a:ext cx="260350" cy="381000"/>
          </a:xfrm>
          <a:prstGeom prst="rect">
            <a:avLst/>
          </a:prstGeom>
          <a:noFill/>
        </p:spPr>
        <p:txBody>
          <a:bodyPr wrap="none" anchor="ctr" lIns="0" rIns="0" tIns="0" bIns="0">
            <a:noAutofit/>
          </a:bodyPr>
          <a:lstStyle/>
          <a:p>
            <a:pPr algn="l"/>
            <a:r>
              <a:rPr sz="3400" b="1">
                <a:solidFill>
                  <a:srgbClr val="123212"/>
                </a:solidFill>
                <a:latin typeface="Arial"/>
                <a:ea typeface="Microsoft YaHei"/>
              </a:rPr>
              <a:t>2</a:t>
            </a:r>
          </a:p>
        </p:txBody>
      </p:sp>
      <p:sp>
        <p:nvSpPr>
          <p:cNvPr id="5" name="TextBox 4"/>
          <p:cNvSpPr txBox="1"/>
          <p:nvPr/>
        </p:nvSpPr>
        <p:spPr>
          <a:xfrm>
            <a:off x="8420100" y="1543050"/>
            <a:ext cx="254000" cy="387350"/>
          </a:xfrm>
          <a:prstGeom prst="rect">
            <a:avLst/>
          </a:prstGeom>
          <a:noFill/>
        </p:spPr>
        <p:txBody>
          <a:bodyPr wrap="none" anchor="ctr" lIns="0" rIns="0" tIns="0" bIns="0">
            <a:noAutofit/>
          </a:bodyPr>
          <a:lstStyle/>
          <a:p>
            <a:pPr algn="l"/>
            <a:r>
              <a:rPr sz="3400" b="1">
                <a:solidFill>
                  <a:srgbClr val="123212"/>
                </a:solidFill>
                <a:latin typeface="Arial"/>
                <a:ea typeface="Microsoft YaHei"/>
              </a:rPr>
              <a:t>3</a:t>
            </a:r>
          </a:p>
        </p:txBody>
      </p:sp>
      <p:sp>
        <p:nvSpPr>
          <p:cNvPr id="6" name="TextBox 5"/>
          <p:cNvSpPr txBox="1"/>
          <p:nvPr/>
        </p:nvSpPr>
        <p:spPr>
          <a:xfrm>
            <a:off x="711200" y="1549400"/>
            <a:ext cx="177800" cy="374650"/>
          </a:xfrm>
          <a:prstGeom prst="rect">
            <a:avLst/>
          </a:prstGeom>
          <a:noFill/>
        </p:spPr>
        <p:txBody>
          <a:bodyPr wrap="none" anchor="ctr" lIns="0" rIns="0" tIns="0" bIns="0">
            <a:noAutofit/>
          </a:bodyPr>
          <a:lstStyle/>
          <a:p>
            <a:pPr algn="l"/>
            <a:r>
              <a:rPr sz="2450" b="1">
                <a:solidFill>
                  <a:srgbClr val="123212"/>
                </a:solidFill>
                <a:latin typeface="Arial"/>
                <a:ea typeface="Microsoft YaHei"/>
              </a:rPr>
              <a:t>1</a:t>
            </a:r>
          </a:p>
        </p:txBody>
      </p:sp>
      <p:sp>
        <p:nvSpPr>
          <p:cNvPr id="7" name="TextBox 6"/>
          <p:cNvSpPr txBox="1"/>
          <p:nvPr/>
        </p:nvSpPr>
        <p:spPr>
          <a:xfrm>
            <a:off x="1263650" y="1689100"/>
            <a:ext cx="1701800" cy="184150"/>
          </a:xfrm>
          <a:prstGeom prst="rect">
            <a:avLst/>
          </a:prstGeom>
          <a:noFill/>
        </p:spPr>
        <p:txBody>
          <a:bodyPr wrap="none" anchor="ctr" lIns="0" rIns="0" tIns="0" bIns="0">
            <a:noAutofit/>
          </a:bodyPr>
          <a:lstStyle/>
          <a:p>
            <a:pPr algn="l"/>
            <a:r>
              <a:rPr sz="1550" b="1">
                <a:solidFill>
                  <a:srgbClr val="263D27"/>
                </a:solidFill>
                <a:latin typeface="Times New Roman"/>
                <a:ea typeface="SimSun"/>
              </a:rPr>
              <a:t>Warranty</a:t>
            </a:r>
            <a:r>
              <a:rPr sz="1550" b="1">
                <a:solidFill>
                  <a:srgbClr val="253D26"/>
                </a:solidFill>
                <a:latin typeface="Times New Roman"/>
                <a:ea typeface="SimSun"/>
              </a:rPr>
              <a:t> Period:</a:t>
            </a:r>
          </a:p>
        </p:txBody>
      </p:sp>
      <p:sp>
        <p:nvSpPr>
          <p:cNvPr id="8" name="TextBox 7"/>
          <p:cNvSpPr txBox="1"/>
          <p:nvPr/>
        </p:nvSpPr>
        <p:spPr>
          <a:xfrm>
            <a:off x="8978900" y="1689100"/>
            <a:ext cx="1200150" cy="184150"/>
          </a:xfrm>
          <a:prstGeom prst="rect">
            <a:avLst/>
          </a:prstGeom>
          <a:noFill/>
        </p:spPr>
        <p:txBody>
          <a:bodyPr wrap="none" anchor="ctr" lIns="0" rIns="0" tIns="0" bIns="0">
            <a:noAutofit/>
          </a:bodyPr>
          <a:lstStyle/>
          <a:p>
            <a:pPr algn="l"/>
            <a:r>
              <a:rPr sz="1550" b="1">
                <a:solidFill>
                  <a:srgbClr val="253C26"/>
                </a:solidFill>
                <a:latin typeface="Times New Roman"/>
                <a:ea typeface="SimSun"/>
              </a:rPr>
              <a:t>Other Rules:</a:t>
            </a:r>
          </a:p>
        </p:txBody>
      </p:sp>
      <p:sp>
        <p:nvSpPr>
          <p:cNvPr id="9" name="TextBox 8"/>
          <p:cNvSpPr txBox="1"/>
          <p:nvPr/>
        </p:nvSpPr>
        <p:spPr>
          <a:xfrm>
            <a:off x="5149850" y="1695450"/>
            <a:ext cx="2374900" cy="177800"/>
          </a:xfrm>
          <a:prstGeom prst="rect">
            <a:avLst/>
          </a:prstGeom>
          <a:noFill/>
        </p:spPr>
        <p:txBody>
          <a:bodyPr wrap="none" anchor="ctr" lIns="0" rIns="0" tIns="0" bIns="0">
            <a:noAutofit/>
          </a:bodyPr>
          <a:lstStyle/>
          <a:p>
            <a:pPr algn="l"/>
            <a:r>
              <a:rPr sz="1600" b="1">
                <a:solidFill>
                  <a:srgbClr val="2D422C"/>
                </a:solidFill>
                <a:latin typeface="Times New Roman"/>
                <a:ea typeface="SimSun"/>
              </a:rPr>
              <a:t>Maintenance Exclusions:</a:t>
            </a:r>
          </a:p>
        </p:txBody>
      </p:sp>
      <p:sp>
        <p:nvSpPr>
          <p:cNvPr id="10" name="TextBox 9"/>
          <p:cNvSpPr txBox="1"/>
          <p:nvPr/>
        </p:nvSpPr>
        <p:spPr>
          <a:xfrm>
            <a:off x="4527550" y="2228850"/>
            <a:ext cx="2813050" cy="1162050"/>
          </a:xfrm>
          <a:prstGeom prst="rect">
            <a:avLst/>
          </a:prstGeom>
          <a:noFill/>
        </p:spPr>
        <p:txBody>
          <a:bodyPr wrap="none" anchor="ctr" lIns="0" rIns="0" tIns="0" bIns="0">
            <a:noAutofit/>
          </a:bodyPr>
          <a:lstStyle/>
          <a:p>
            <a:pPr algn="l">
              <a:lnSpc>
                <a:spcPts val="2000"/>
              </a:lnSpc>
              <a:spcBef>
                <a:spcPts val="0"/>
              </a:spcBef>
              <a:spcAft>
                <a:spcPts val="0"/>
              </a:spcAft>
            </a:pPr>
            <a:r>
              <a:rPr sz="1400" b="0">
                <a:solidFill>
                  <a:srgbClr val="646465"/>
                </a:solidFill>
                <a:latin typeface="Arial"/>
                <a:ea typeface="Microsoft YaHei"/>
              </a:rPr>
              <a:t>Damage from improper </a:t>
            </a:r>
            <a:r>
              <a:rPr sz="1400" b="0">
                <a:solidFill>
                  <a:srgbClr val="626264"/>
                </a:solidFill>
                <a:latin typeface="Arial"/>
                <a:ea typeface="Microsoft YaHei"/>
              </a:rPr>
              <a:t>use,</a:t>
            </a:r>
          </a:p>
          <a:p>
            <a:pPr algn="l">
              <a:lnSpc>
                <a:spcPts val="2000"/>
              </a:lnSpc>
              <a:spcBef>
                <a:spcPts val="0"/>
              </a:spcBef>
              <a:spcAft>
                <a:spcPts val="0"/>
              </a:spcAft>
            </a:pPr>
            <a:r>
              <a:rPr sz="1400" b="0">
                <a:solidFill>
                  <a:srgbClr val="626365"/>
                </a:solidFill>
                <a:latin typeface="Arial"/>
                <a:ea typeface="Microsoft YaHei"/>
              </a:rPr>
              <a:t>non-</a:t>
            </a:r>
            <a:r>
              <a:rPr sz="1400" b="0">
                <a:solidFill>
                  <a:srgbClr val="606163"/>
                </a:solidFill>
                <a:latin typeface="Arial"/>
                <a:ea typeface="Microsoft YaHei"/>
              </a:rPr>
              <a:t>official</a:t>
            </a:r>
            <a:r>
              <a:rPr sz="1400" b="0">
                <a:solidFill>
                  <a:srgbClr val="646566"/>
                </a:solidFill>
                <a:latin typeface="Arial"/>
                <a:ea typeface="Microsoft YaHei"/>
              </a:rPr>
              <a:t> </a:t>
            </a:r>
            <a:r>
              <a:rPr sz="1400" b="0">
                <a:solidFill>
                  <a:srgbClr val="646566"/>
                </a:solidFill>
                <a:latin typeface="Arial"/>
                <a:ea typeface="Microsoft YaHei"/>
              </a:rPr>
              <a:t>batteries</a:t>
            </a:r>
            <a:r>
              <a:rPr sz="1400" b="0">
                <a:solidFill>
                  <a:srgbClr val="696A6D"/>
                </a:solidFill>
                <a:latin typeface="Arial"/>
                <a:ea typeface="Microsoft YaHei"/>
              </a:rPr>
              <a:t>/chargers,</a:t>
            </a:r>
          </a:p>
          <a:p>
            <a:pPr algn="l">
              <a:lnSpc>
                <a:spcPts val="2000"/>
              </a:lnSpc>
              <a:spcBef>
                <a:spcPts val="0"/>
              </a:spcBef>
              <a:spcAft>
                <a:spcPts val="0"/>
              </a:spcAft>
            </a:pPr>
            <a:r>
              <a:rPr sz="1400" b="0">
                <a:solidFill>
                  <a:srgbClr val="4C4E54"/>
                </a:solidFill>
                <a:latin typeface="Arial"/>
                <a:ea typeface="Microsoft YaHei"/>
              </a:rPr>
              <a:t>extreme</a:t>
            </a:r>
            <a:r>
              <a:rPr sz="1400" b="0">
                <a:solidFill>
                  <a:srgbClr val="54565A"/>
                </a:solidFill>
                <a:latin typeface="Arial"/>
                <a:ea typeface="Microsoft YaHei"/>
              </a:rPr>
              <a:t> </a:t>
            </a:r>
            <a:r>
              <a:rPr sz="1400" b="0">
                <a:solidFill>
                  <a:srgbClr val="5A5C61"/>
                </a:solidFill>
                <a:latin typeface="Arial"/>
                <a:ea typeface="Microsoft YaHei"/>
              </a:rPr>
              <a:t>environments, </a:t>
            </a:r>
            <a:r>
              <a:rPr sz="1400" b="0">
                <a:solidFill>
                  <a:srgbClr val="494D52"/>
                </a:solidFill>
                <a:latin typeface="Arial"/>
                <a:ea typeface="Microsoft YaHei"/>
              </a:rPr>
              <a:t>falls</a:t>
            </a:r>
            <a:r>
              <a:rPr sz="1400" b="0">
                <a:solidFill>
                  <a:srgbClr val="75767A"/>
                </a:solidFill>
                <a:latin typeface="Arial"/>
                <a:ea typeface="Microsoft YaHei"/>
              </a:rPr>
              <a:t>,</a:t>
            </a:r>
          </a:p>
          <a:p>
            <a:pPr algn="l">
              <a:lnSpc>
                <a:spcPts val="2000"/>
              </a:lnSpc>
              <a:spcBef>
                <a:spcPts val="0"/>
              </a:spcBef>
              <a:spcAft>
                <a:spcPts val="0"/>
              </a:spcAft>
            </a:pPr>
            <a:r>
              <a:rPr sz="1400" b="0">
                <a:solidFill>
                  <a:srgbClr val="64666C"/>
                </a:solidFill>
                <a:latin typeface="Arial"/>
                <a:ea typeface="Microsoft YaHei"/>
              </a:rPr>
              <a:t>collisions, or </a:t>
            </a:r>
            <a:r>
              <a:rPr sz="1400" b="0">
                <a:solidFill>
                  <a:srgbClr val="636668"/>
                </a:solidFill>
                <a:latin typeface="Arial"/>
                <a:ea typeface="Microsoft YaHei"/>
              </a:rPr>
              <a:t>unauthorized</a:t>
            </a:r>
          </a:p>
          <a:p>
            <a:pPr algn="l">
              <a:lnSpc>
                <a:spcPts val="2000"/>
              </a:lnSpc>
              <a:spcBef>
                <a:spcPts val="0"/>
              </a:spcBef>
              <a:spcAft>
                <a:spcPts val="0"/>
              </a:spcAft>
            </a:pPr>
            <a:r>
              <a:rPr sz="1400" b="0">
                <a:solidFill>
                  <a:srgbClr val="606164"/>
                </a:solidFill>
                <a:latin typeface="Arial"/>
                <a:ea typeface="Microsoft YaHei"/>
              </a:rPr>
              <a:t>developer-mode operation without</a:t>
            </a:r>
          </a:p>
        </p:txBody>
      </p:sp>
      <p:sp>
        <p:nvSpPr>
          <p:cNvPr id="11" name="TextBox 10"/>
          <p:cNvSpPr txBox="1"/>
          <p:nvPr/>
        </p:nvSpPr>
        <p:spPr>
          <a:xfrm>
            <a:off x="8369300" y="2241550"/>
            <a:ext cx="2749550" cy="476250"/>
          </a:xfrm>
          <a:prstGeom prst="rect">
            <a:avLst/>
          </a:prstGeom>
          <a:noFill/>
        </p:spPr>
        <p:txBody>
          <a:bodyPr wrap="none" anchor="ctr" lIns="0" rIns="0" tIns="0" bIns="0">
            <a:noAutofit/>
          </a:bodyPr>
          <a:lstStyle/>
          <a:p>
            <a:pPr algn="l">
              <a:lnSpc>
                <a:spcPts val="2300"/>
              </a:lnSpc>
              <a:spcBef>
                <a:spcPts val="0"/>
              </a:spcBef>
              <a:spcAft>
                <a:spcPts val="0"/>
              </a:spcAft>
            </a:pPr>
            <a:r>
              <a:rPr sz="1300" b="0">
                <a:solidFill>
                  <a:srgbClr val="5F5E60"/>
                </a:solidFill>
                <a:latin typeface="Arial"/>
                <a:ea typeface="Microsoft YaHei"/>
              </a:rPr>
              <a:t>Users</a:t>
            </a:r>
            <a:r>
              <a:rPr sz="1300" b="0">
                <a:solidFill>
                  <a:srgbClr val="555455"/>
                </a:solidFill>
                <a:latin typeface="Arial"/>
                <a:ea typeface="Microsoft YaHei"/>
              </a:rPr>
              <a:t> bear</a:t>
            </a:r>
            <a:r>
              <a:rPr sz="1300" b="0">
                <a:solidFill>
                  <a:srgbClr val="878888"/>
                </a:solidFill>
                <a:latin typeface="Arial"/>
                <a:ea typeface="Microsoft YaHei"/>
              </a:rPr>
              <a:t> </a:t>
            </a:r>
            <a:r>
              <a:rPr sz="1300" b="0">
                <a:solidFill>
                  <a:srgbClr val="505052"/>
                </a:solidFill>
                <a:latin typeface="Arial"/>
                <a:ea typeface="Microsoft YaHei"/>
              </a:rPr>
              <a:t>return shipping </a:t>
            </a:r>
            <a:r>
              <a:rPr sz="1300" b="0">
                <a:solidFill>
                  <a:srgbClr val="58585A"/>
                </a:solidFill>
                <a:latin typeface="Arial"/>
                <a:ea typeface="Microsoft YaHei"/>
              </a:rPr>
              <a:t>costs;</a:t>
            </a:r>
          </a:p>
          <a:p>
            <a:pPr algn="l">
              <a:lnSpc>
                <a:spcPts val="2300"/>
              </a:lnSpc>
              <a:spcBef>
                <a:spcPts val="0"/>
              </a:spcBef>
              <a:spcAft>
                <a:spcPts val="0"/>
              </a:spcAft>
            </a:pPr>
            <a:r>
              <a:rPr sz="1300" b="0">
                <a:solidFill>
                  <a:srgbClr val="504F51"/>
                </a:solidFill>
                <a:latin typeface="Arial"/>
                <a:ea typeface="Microsoft YaHei"/>
              </a:rPr>
              <a:t>Unitree</a:t>
            </a:r>
            <a:r>
              <a:rPr sz="1300" b="0">
                <a:solidFill>
                  <a:srgbClr val="B0AEB1"/>
                </a:solidFill>
                <a:latin typeface="Arial"/>
                <a:ea typeface="Microsoft YaHei"/>
              </a:rPr>
              <a:t> </a:t>
            </a:r>
            <a:r>
              <a:rPr sz="1300" b="0">
                <a:solidFill>
                  <a:srgbClr val="595A5C"/>
                </a:solidFill>
                <a:latin typeface="Arial"/>
                <a:ea typeface="Microsoft YaHei"/>
              </a:rPr>
              <a:t>covers</a:t>
            </a:r>
            <a:r>
              <a:rPr sz="1300" b="0">
                <a:solidFill>
                  <a:srgbClr val="58595A"/>
                </a:solidFill>
                <a:latin typeface="Arial"/>
                <a:ea typeface="Microsoft YaHei"/>
              </a:rPr>
              <a:t> costs for </a:t>
            </a:r>
            <a:r>
              <a:rPr sz="1300" b="0">
                <a:solidFill>
                  <a:srgbClr val="505254"/>
                </a:solidFill>
                <a:latin typeface="Arial"/>
                <a:ea typeface="Microsoft YaHei"/>
              </a:rPr>
              <a:t>qualifying</a:t>
            </a:r>
          </a:p>
        </p:txBody>
      </p:sp>
      <p:sp>
        <p:nvSpPr>
          <p:cNvPr id="12" name="TextBox 11"/>
          <p:cNvSpPr txBox="1"/>
          <p:nvPr/>
        </p:nvSpPr>
        <p:spPr>
          <a:xfrm>
            <a:off x="609600" y="2254250"/>
            <a:ext cx="2914650" cy="723900"/>
          </a:xfrm>
          <a:prstGeom prst="rect">
            <a:avLst/>
          </a:prstGeom>
          <a:noFill/>
        </p:spPr>
        <p:txBody>
          <a:bodyPr wrap="none" anchor="ctr" lIns="0" rIns="0" tIns="0" bIns="0">
            <a:noAutofit/>
          </a:bodyPr>
          <a:lstStyle/>
          <a:p>
            <a:pPr algn="l">
              <a:lnSpc>
                <a:spcPts val="2300"/>
              </a:lnSpc>
              <a:spcBef>
                <a:spcPts val="0"/>
              </a:spcBef>
              <a:spcAft>
                <a:spcPts val="0"/>
              </a:spcAft>
            </a:pPr>
            <a:r>
              <a:rPr sz="1400" b="0">
                <a:solidFill>
                  <a:srgbClr val="3F4042"/>
                </a:solidFill>
                <a:latin typeface="Arial"/>
                <a:ea typeface="Microsoft YaHei"/>
              </a:rPr>
              <a:t>One</a:t>
            </a:r>
            <a:r>
              <a:rPr sz="1400" b="0">
                <a:solidFill>
                  <a:srgbClr val="5F6061"/>
                </a:solidFill>
                <a:latin typeface="Arial"/>
                <a:ea typeface="Microsoft YaHei"/>
              </a:rPr>
              <a:t> year </a:t>
            </a:r>
            <a:r>
              <a:rPr sz="1400" b="0">
                <a:solidFill>
                  <a:srgbClr val="676769"/>
                </a:solidFill>
                <a:latin typeface="Arial"/>
                <a:ea typeface="Microsoft YaHei"/>
              </a:rPr>
              <a:t>from</a:t>
            </a:r>
            <a:r>
              <a:rPr sz="1400" b="0">
                <a:solidFill>
                  <a:srgbClr val="48494A"/>
                </a:solidFill>
                <a:latin typeface="Arial"/>
                <a:ea typeface="Microsoft YaHei"/>
              </a:rPr>
              <a:t> the</a:t>
            </a:r>
            <a:r>
              <a:rPr sz="1400" b="0">
                <a:solidFill>
                  <a:srgbClr val="575859"/>
                </a:solidFill>
                <a:latin typeface="Arial"/>
                <a:ea typeface="Microsoft YaHei"/>
              </a:rPr>
              <a:t> date</a:t>
            </a:r>
            <a:r>
              <a:rPr sz="1400" b="0">
                <a:solidFill>
                  <a:srgbClr val="616063"/>
                </a:solidFill>
                <a:latin typeface="Arial"/>
                <a:ea typeface="Microsoft YaHei"/>
              </a:rPr>
              <a:t> of</a:t>
            </a:r>
            <a:r>
              <a:rPr sz="1400" b="0">
                <a:solidFill>
                  <a:srgbClr val="2C2C30"/>
                </a:solidFill>
                <a:latin typeface="Arial"/>
                <a:ea typeface="Microsoft YaHei"/>
              </a:rPr>
              <a:t> </a:t>
            </a:r>
            <a:r>
              <a:rPr sz="1400" b="0">
                <a:solidFill>
                  <a:srgbClr val="5C5B5E"/>
                </a:solidFill>
                <a:latin typeface="Arial"/>
                <a:ea typeface="Microsoft YaHei"/>
              </a:rPr>
              <a:t>receipt;</a:t>
            </a:r>
          </a:p>
          <a:p>
            <a:pPr algn="l">
              <a:lnSpc>
                <a:spcPts val="2300"/>
              </a:lnSpc>
              <a:spcBef>
                <a:spcPts val="0"/>
              </a:spcBef>
              <a:spcAft>
                <a:spcPts val="0"/>
              </a:spcAft>
            </a:pPr>
            <a:r>
              <a:rPr sz="1400" b="0">
                <a:solidFill>
                  <a:srgbClr val="4B4C4D"/>
                </a:solidFill>
                <a:latin typeface="Arial"/>
                <a:ea typeface="Microsoft YaHei"/>
              </a:rPr>
              <a:t>voided by </a:t>
            </a:r>
            <a:r>
              <a:rPr sz="1400" b="0">
                <a:solidFill>
                  <a:srgbClr val="434444"/>
                </a:solidFill>
                <a:latin typeface="Arial"/>
                <a:ea typeface="Microsoft YaHei"/>
              </a:rPr>
              <a:t>unauthorized</a:t>
            </a:r>
            <a:r>
              <a:rPr sz="1400" b="0">
                <a:solidFill>
                  <a:srgbClr val="4B4C4D"/>
                </a:solidFill>
                <a:latin typeface="Arial"/>
                <a:ea typeface="Microsoft YaHei"/>
              </a:rPr>
              <a:t> </a:t>
            </a:r>
            <a:r>
              <a:rPr sz="1400" b="0">
                <a:solidFill>
                  <a:srgbClr val="545558"/>
                </a:solidFill>
                <a:latin typeface="Arial"/>
                <a:ea typeface="Microsoft YaHei"/>
              </a:rPr>
              <a:t>disassembly</a:t>
            </a:r>
          </a:p>
          <a:p>
            <a:pPr algn="l">
              <a:lnSpc>
                <a:spcPts val="2300"/>
              </a:lnSpc>
              <a:spcBef>
                <a:spcPts val="0"/>
              </a:spcBef>
              <a:spcAft>
                <a:spcPts val="0"/>
              </a:spcAft>
            </a:pPr>
            <a:r>
              <a:rPr sz="1400" b="0">
                <a:solidFill>
                  <a:srgbClr val="515154"/>
                </a:solidFill>
                <a:latin typeface="Arial"/>
                <a:ea typeface="Microsoft YaHei"/>
              </a:rPr>
              <a:t>or modification</a:t>
            </a:r>
          </a:p>
        </p:txBody>
      </p:sp>
      <p:sp>
        <p:nvSpPr>
          <p:cNvPr id="13" name="TextBox 12"/>
          <p:cNvSpPr txBox="1"/>
          <p:nvPr/>
        </p:nvSpPr>
        <p:spPr>
          <a:xfrm>
            <a:off x="8356600" y="3130550"/>
            <a:ext cx="2095500" cy="158750"/>
          </a:xfrm>
          <a:prstGeom prst="rect">
            <a:avLst/>
          </a:prstGeom>
          <a:noFill/>
        </p:spPr>
        <p:txBody>
          <a:bodyPr wrap="none" anchor="ctr" lIns="0" rIns="0" tIns="0" bIns="0">
            <a:noAutofit/>
          </a:bodyPr>
          <a:lstStyle/>
          <a:p>
            <a:pPr algn="l"/>
            <a:r>
              <a:rPr sz="1300" b="0">
                <a:solidFill>
                  <a:srgbClr val="626364"/>
                </a:solidFill>
                <a:latin typeface="Arial"/>
                <a:ea typeface="Microsoft YaHei"/>
              </a:rPr>
              <a:t>for</a:t>
            </a:r>
            <a:r>
              <a:rPr sz="1300" b="0">
                <a:solidFill>
                  <a:srgbClr val="59595B"/>
                </a:solidFill>
                <a:latin typeface="Arial"/>
                <a:ea typeface="Microsoft YaHei"/>
              </a:rPr>
              <a:t> out-of-warranty</a:t>
            </a:r>
            <a:r>
              <a:rPr sz="1300" b="0">
                <a:solidFill>
                  <a:srgbClr val="616163"/>
                </a:solidFill>
                <a:latin typeface="Arial"/>
                <a:ea typeface="Microsoft YaHei"/>
              </a:rPr>
              <a:t> issues</a:t>
            </a:r>
          </a:p>
        </p:txBody>
      </p:sp>
      <p:sp>
        <p:nvSpPr>
          <p:cNvPr id="14" name="TextBox 13"/>
          <p:cNvSpPr txBox="1"/>
          <p:nvPr/>
        </p:nvSpPr>
        <p:spPr>
          <a:xfrm>
            <a:off x="4527550" y="3511550"/>
            <a:ext cx="2870200" cy="127000"/>
          </a:xfrm>
          <a:prstGeom prst="rect">
            <a:avLst/>
          </a:prstGeom>
          <a:noFill/>
        </p:spPr>
        <p:txBody>
          <a:bodyPr wrap="none" anchor="ctr" lIns="0" rIns="0" tIns="0" bIns="0">
            <a:noAutofit/>
          </a:bodyPr>
          <a:lstStyle/>
          <a:p>
            <a:pPr algn="l"/>
            <a:r>
              <a:rPr sz="1100" b="0">
                <a:solidFill>
                  <a:srgbClr val="565758"/>
                </a:solidFill>
                <a:latin typeface="Arial"/>
                <a:ea typeface="Microsoft YaHei"/>
              </a:rPr>
              <a:t>protective</a:t>
            </a:r>
            <a:r>
              <a:rPr sz="1100" b="0">
                <a:solidFill>
                  <a:srgbClr val="555559"/>
                </a:solidFill>
                <a:latin typeface="Arial"/>
                <a:ea typeface="Microsoft YaHei"/>
              </a:rPr>
              <a:t> equipment is not </a:t>
            </a:r>
            <a:r>
              <a:rPr sz="1100" b="0">
                <a:solidFill>
                  <a:srgbClr val="5B5C5E"/>
                </a:solidFill>
                <a:latin typeface="Arial"/>
                <a:ea typeface="Microsoft YaHei"/>
              </a:rPr>
              <a:t>covered</a:t>
            </a:r>
          </a:p>
        </p:txBody>
      </p:sp>
      <p:sp>
        <p:nvSpPr>
          <p:cNvPr id="15" name="TextBox 14"/>
          <p:cNvSpPr txBox="1"/>
          <p:nvPr/>
        </p:nvSpPr>
        <p:spPr>
          <a:xfrm>
            <a:off x="1200150" y="4070350"/>
            <a:ext cx="2933700" cy="184150"/>
          </a:xfrm>
          <a:prstGeom prst="rect">
            <a:avLst/>
          </a:prstGeom>
          <a:noFill/>
        </p:spPr>
        <p:txBody>
          <a:bodyPr wrap="none" anchor="ctr" lIns="0" rIns="0" tIns="0" bIns="0">
            <a:noAutofit/>
          </a:bodyPr>
          <a:lstStyle/>
          <a:p>
            <a:pPr algn="l"/>
            <a:r>
              <a:rPr sz="1650" b="1">
                <a:solidFill>
                  <a:srgbClr val="E7ECE7"/>
                </a:solidFill>
                <a:latin typeface="Times New Roman"/>
                <a:ea typeface="SimSun"/>
              </a:rPr>
              <a:t>Summary of Key Takeaways:</a:t>
            </a:r>
          </a:p>
        </p:txBody>
      </p:sp>
      <p:sp>
        <p:nvSpPr>
          <p:cNvPr id="16" name="TextBox 15"/>
          <p:cNvSpPr txBox="1"/>
          <p:nvPr/>
        </p:nvSpPr>
        <p:spPr>
          <a:xfrm>
            <a:off x="590550" y="4591050"/>
            <a:ext cx="514350" cy="323850"/>
          </a:xfrm>
          <a:prstGeom prst="rect">
            <a:avLst/>
          </a:prstGeom>
          <a:noFill/>
        </p:spPr>
        <p:txBody>
          <a:bodyPr wrap="none" anchor="ctr" lIns="0" rIns="0" tIns="0" bIns="0">
            <a:noAutofit/>
          </a:bodyPr>
          <a:lstStyle/>
          <a:p>
            <a:pPr algn="l"/>
            <a:r>
              <a:rPr sz="3400" b="1">
                <a:solidFill>
                  <a:srgbClr val="123212"/>
                </a:solidFill>
                <a:latin typeface="Arial"/>
                <a:ea typeface="Microsoft YaHei"/>
              </a:rPr>
              <a:t>01</a:t>
            </a:r>
          </a:p>
        </p:txBody>
      </p:sp>
      <p:sp>
        <p:nvSpPr>
          <p:cNvPr id="17" name="TextBox 16"/>
          <p:cNvSpPr txBox="1"/>
          <p:nvPr/>
        </p:nvSpPr>
        <p:spPr>
          <a:xfrm>
            <a:off x="3638550" y="4591050"/>
            <a:ext cx="533400" cy="323850"/>
          </a:xfrm>
          <a:prstGeom prst="rect">
            <a:avLst/>
          </a:prstGeom>
          <a:noFill/>
        </p:spPr>
        <p:txBody>
          <a:bodyPr wrap="none" anchor="ctr" lIns="0" rIns="0" tIns="0" bIns="0">
            <a:noAutofit/>
          </a:bodyPr>
          <a:lstStyle/>
          <a:p>
            <a:pPr algn="l"/>
            <a:r>
              <a:rPr sz="3400" b="1">
                <a:solidFill>
                  <a:srgbClr val="123212"/>
                </a:solidFill>
                <a:latin typeface="Arial"/>
                <a:ea typeface="Microsoft YaHei"/>
              </a:rPr>
              <a:t>02</a:t>
            </a:r>
          </a:p>
        </p:txBody>
      </p:sp>
      <p:sp>
        <p:nvSpPr>
          <p:cNvPr id="18" name="TextBox 17"/>
          <p:cNvSpPr txBox="1"/>
          <p:nvPr/>
        </p:nvSpPr>
        <p:spPr>
          <a:xfrm>
            <a:off x="6483350" y="4591050"/>
            <a:ext cx="533400" cy="323850"/>
          </a:xfrm>
          <a:prstGeom prst="rect">
            <a:avLst/>
          </a:prstGeom>
          <a:noFill/>
        </p:spPr>
        <p:txBody>
          <a:bodyPr wrap="none" anchor="ctr" lIns="0" rIns="0" tIns="0" bIns="0">
            <a:noAutofit/>
          </a:bodyPr>
          <a:lstStyle/>
          <a:p>
            <a:pPr algn="l"/>
            <a:r>
              <a:rPr sz="3400" b="1">
                <a:solidFill>
                  <a:srgbClr val="123212"/>
                </a:solidFill>
                <a:latin typeface="Arial"/>
                <a:ea typeface="Microsoft YaHei"/>
              </a:rPr>
              <a:t>03</a:t>
            </a:r>
          </a:p>
        </p:txBody>
      </p:sp>
      <p:sp>
        <p:nvSpPr>
          <p:cNvPr id="19" name="TextBox 18"/>
          <p:cNvSpPr txBox="1"/>
          <p:nvPr/>
        </p:nvSpPr>
        <p:spPr>
          <a:xfrm>
            <a:off x="9239250" y="4591050"/>
            <a:ext cx="450850" cy="323850"/>
          </a:xfrm>
          <a:prstGeom prst="rect">
            <a:avLst/>
          </a:prstGeom>
          <a:noFill/>
        </p:spPr>
        <p:txBody>
          <a:bodyPr wrap="none" anchor="ctr" lIns="0" rIns="0" tIns="0" bIns="0">
            <a:noAutofit/>
          </a:bodyPr>
          <a:lstStyle/>
          <a:p>
            <a:pPr algn="l"/>
            <a:r>
              <a:rPr sz="3050" b="1">
                <a:solidFill>
                  <a:srgbClr val="123212"/>
                </a:solidFill>
                <a:latin typeface="Arial"/>
                <a:ea typeface="Microsoft YaHei"/>
              </a:rPr>
              <a:t>04</a:t>
            </a:r>
          </a:p>
        </p:txBody>
      </p:sp>
      <p:sp>
        <p:nvSpPr>
          <p:cNvPr id="20" name="TextBox 19"/>
          <p:cNvSpPr txBox="1"/>
          <p:nvPr/>
        </p:nvSpPr>
        <p:spPr>
          <a:xfrm>
            <a:off x="6553200" y="5194300"/>
            <a:ext cx="1314450" cy="158750"/>
          </a:xfrm>
          <a:prstGeom prst="rect">
            <a:avLst/>
          </a:prstGeom>
          <a:noFill/>
        </p:spPr>
        <p:txBody>
          <a:bodyPr wrap="none" anchor="ctr" lIns="0" rIns="0" tIns="0" bIns="0">
            <a:noAutofit/>
          </a:bodyPr>
          <a:lstStyle/>
          <a:p>
            <a:pPr algn="l"/>
            <a:r>
              <a:rPr sz="1150" b="0">
                <a:solidFill>
                  <a:srgbClr val="5E6165"/>
                </a:solidFill>
                <a:latin typeface="Times New Roman"/>
                <a:ea typeface="SimSun"/>
              </a:rPr>
              <a:t>Detailed </a:t>
            </a:r>
            <a:r>
              <a:rPr sz="1150" b="0">
                <a:solidFill>
                  <a:srgbClr val="5F5F63"/>
                </a:solidFill>
                <a:latin typeface="Times New Roman"/>
                <a:ea typeface="SimSun"/>
              </a:rPr>
              <a:t>technical</a:t>
            </a:r>
          </a:p>
        </p:txBody>
      </p:sp>
      <p:sp>
        <p:nvSpPr>
          <p:cNvPr id="21" name="TextBox 20"/>
          <p:cNvSpPr txBox="1"/>
          <p:nvPr/>
        </p:nvSpPr>
        <p:spPr>
          <a:xfrm>
            <a:off x="673100" y="5207000"/>
            <a:ext cx="1797050" cy="203200"/>
          </a:xfrm>
          <a:prstGeom prst="rect">
            <a:avLst/>
          </a:prstGeom>
          <a:noFill/>
        </p:spPr>
        <p:txBody>
          <a:bodyPr wrap="none" anchor="ctr" lIns="0" rIns="0" tIns="0" bIns="0">
            <a:noAutofit/>
          </a:bodyPr>
          <a:lstStyle/>
          <a:p>
            <a:pPr algn="l"/>
            <a:r>
              <a:rPr sz="1350" b="0">
                <a:solidFill>
                  <a:srgbClr val="56595F"/>
                </a:solidFill>
                <a:latin typeface="Arial"/>
                <a:ea typeface="Microsoft YaHei"/>
              </a:rPr>
              <a:t>GO1 </a:t>
            </a:r>
            <a:r>
              <a:rPr sz="1350" b="0">
                <a:solidFill>
                  <a:srgbClr val="898B92"/>
                </a:solidFill>
                <a:latin typeface="Arial"/>
                <a:ea typeface="Microsoft YaHei"/>
              </a:rPr>
              <a:t>is</a:t>
            </a:r>
            <a:r>
              <a:rPr sz="1350" b="0">
                <a:solidFill>
                  <a:srgbClr val="A3A4A6"/>
                </a:solidFill>
                <a:latin typeface="Arial"/>
                <a:ea typeface="Microsoft YaHei"/>
              </a:rPr>
              <a:t> </a:t>
            </a:r>
            <a:r>
              <a:rPr sz="1350" b="0">
                <a:solidFill>
                  <a:srgbClr val="5D5F65"/>
                </a:solidFill>
                <a:latin typeface="Arial"/>
                <a:ea typeface="Microsoft YaHei"/>
              </a:rPr>
              <a:t>a 12-DOF,</a:t>
            </a:r>
            <a:r>
              <a:rPr sz="1350" b="0">
                <a:solidFill>
                  <a:srgbClr val="616268"/>
                </a:solidFill>
                <a:latin typeface="Arial"/>
                <a:ea typeface="Microsoft YaHei"/>
              </a:rPr>
              <a:t> 12kg</a:t>
            </a:r>
          </a:p>
        </p:txBody>
      </p:sp>
      <p:sp>
        <p:nvSpPr>
          <p:cNvPr id="22" name="TextBox 21"/>
          <p:cNvSpPr txBox="1"/>
          <p:nvPr/>
        </p:nvSpPr>
        <p:spPr>
          <a:xfrm>
            <a:off x="3702050" y="5207000"/>
            <a:ext cx="1924050" cy="412750"/>
          </a:xfrm>
          <a:prstGeom prst="rect">
            <a:avLst/>
          </a:prstGeom>
          <a:noFill/>
        </p:spPr>
        <p:txBody>
          <a:bodyPr wrap="none" anchor="ctr" lIns="0" rIns="0" tIns="0" bIns="0">
            <a:noAutofit/>
          </a:bodyPr>
          <a:lstStyle/>
          <a:p>
            <a:pPr algn="l">
              <a:lnSpc>
                <a:spcPts val="2200"/>
              </a:lnSpc>
              <a:spcBef>
                <a:spcPts val="0"/>
              </a:spcBef>
              <a:spcAft>
                <a:spcPts val="0"/>
              </a:spcAft>
            </a:pPr>
            <a:r>
              <a:rPr sz="1250" b="0">
                <a:solidFill>
                  <a:srgbClr val="5D5D62"/>
                </a:solidFill>
                <a:latin typeface="Arial"/>
                <a:ea typeface="Microsoft YaHei"/>
              </a:rPr>
              <a:t>Careful</a:t>
            </a:r>
            <a:r>
              <a:rPr sz="1250" b="0">
                <a:solidFill>
                  <a:srgbClr val="55565B"/>
                </a:solidFill>
                <a:latin typeface="Arial"/>
                <a:ea typeface="Microsoft YaHei"/>
              </a:rPr>
              <a:t> startup/shutdown</a:t>
            </a:r>
          </a:p>
          <a:p>
            <a:pPr algn="l">
              <a:lnSpc>
                <a:spcPts val="2200"/>
              </a:lnSpc>
              <a:spcBef>
                <a:spcPts val="0"/>
              </a:spcBef>
              <a:spcAft>
                <a:spcPts val="0"/>
              </a:spcAft>
            </a:pPr>
            <a:r>
              <a:rPr sz="1250" b="0">
                <a:solidFill>
                  <a:srgbClr val="64666C"/>
                </a:solidFill>
                <a:latin typeface="Arial"/>
                <a:ea typeface="Microsoft YaHei"/>
              </a:rPr>
              <a:t>sequences and battery</a:t>
            </a:r>
          </a:p>
        </p:txBody>
      </p:sp>
      <p:sp>
        <p:nvSpPr>
          <p:cNvPr id="23" name="TextBox 22"/>
          <p:cNvSpPr txBox="1"/>
          <p:nvPr/>
        </p:nvSpPr>
        <p:spPr>
          <a:xfrm>
            <a:off x="9264650" y="5207000"/>
            <a:ext cx="1993900" cy="412750"/>
          </a:xfrm>
          <a:prstGeom prst="rect">
            <a:avLst/>
          </a:prstGeom>
          <a:noFill/>
        </p:spPr>
        <p:txBody>
          <a:bodyPr wrap="none" anchor="ctr" lIns="0" rIns="0" tIns="0" bIns="0">
            <a:noAutofit/>
          </a:bodyPr>
          <a:lstStyle/>
          <a:p>
            <a:pPr algn="l">
              <a:lnSpc>
                <a:spcPts val="2100"/>
              </a:lnSpc>
              <a:spcBef>
                <a:spcPts val="0"/>
              </a:spcBef>
              <a:spcAft>
                <a:spcPts val="0"/>
              </a:spcAft>
            </a:pPr>
            <a:r>
              <a:rPr sz="1150" b="0">
                <a:solidFill>
                  <a:srgbClr val="58595D"/>
                </a:solidFill>
                <a:latin typeface="Arial"/>
                <a:ea typeface="Microsoft YaHei"/>
              </a:rPr>
              <a:t>Strict safety guidelines </a:t>
            </a:r>
            <a:r>
              <a:rPr sz="1150" b="0">
                <a:solidFill>
                  <a:srgbClr val="595A60"/>
                </a:solidFill>
                <a:latin typeface="Arial"/>
                <a:ea typeface="Microsoft YaHei"/>
              </a:rPr>
              <a:t>and</a:t>
            </a:r>
          </a:p>
          <a:p>
            <a:pPr algn="l">
              <a:lnSpc>
                <a:spcPts val="2100"/>
              </a:lnSpc>
              <a:spcBef>
                <a:spcPts val="0"/>
              </a:spcBef>
              <a:spcAft>
                <a:spcPts val="0"/>
              </a:spcAft>
            </a:pPr>
            <a:r>
              <a:rPr sz="1150" b="0">
                <a:solidFill>
                  <a:srgbClr val="606366"/>
                </a:solidFill>
                <a:latin typeface="Arial"/>
                <a:ea typeface="Microsoft YaHei"/>
              </a:rPr>
              <a:t>after-sales exclusions place</a:t>
            </a:r>
          </a:p>
        </p:txBody>
      </p:sp>
      <p:sp>
        <p:nvSpPr>
          <p:cNvPr id="24" name="TextBox 23"/>
          <p:cNvSpPr txBox="1"/>
          <p:nvPr/>
        </p:nvSpPr>
        <p:spPr>
          <a:xfrm>
            <a:off x="6553200" y="5467350"/>
            <a:ext cx="1816100" cy="666750"/>
          </a:xfrm>
          <a:prstGeom prst="rect">
            <a:avLst/>
          </a:prstGeom>
          <a:noFill/>
        </p:spPr>
        <p:txBody>
          <a:bodyPr wrap="none" anchor="ctr" lIns="0" rIns="0" tIns="0" bIns="0">
            <a:noAutofit/>
          </a:bodyPr>
          <a:lstStyle/>
          <a:p>
            <a:pPr algn="l">
              <a:lnSpc>
                <a:spcPts val="2050"/>
              </a:lnSpc>
              <a:spcBef>
                <a:spcPts val="0"/>
              </a:spcBef>
              <a:spcAft>
                <a:spcPts val="0"/>
              </a:spcAft>
            </a:pPr>
            <a:r>
              <a:rPr sz="1150" b="0">
                <a:solidFill>
                  <a:srgbClr val="5A5B61"/>
                </a:solidFill>
                <a:latin typeface="Arial"/>
                <a:ea typeface="Microsoft YaHei"/>
              </a:rPr>
              <a:t>specifications govern </a:t>
            </a:r>
            <a:r>
              <a:rPr sz="1150" b="0">
                <a:solidFill>
                  <a:srgbClr val="525357"/>
                </a:solidFill>
                <a:latin typeface="Arial"/>
                <a:ea typeface="Microsoft YaHei"/>
              </a:rPr>
              <a:t>the</a:t>
            </a:r>
          </a:p>
          <a:p>
            <a:pPr algn="l">
              <a:lnSpc>
                <a:spcPts val="2050"/>
              </a:lnSpc>
              <a:spcBef>
                <a:spcPts val="0"/>
              </a:spcBef>
              <a:spcAft>
                <a:spcPts val="0"/>
              </a:spcAft>
            </a:pPr>
            <a:r>
              <a:rPr sz="1150" b="0">
                <a:solidFill>
                  <a:srgbClr val="5F6065"/>
                </a:solidFill>
                <a:latin typeface="Arial"/>
                <a:ea typeface="Microsoft YaHei"/>
              </a:rPr>
              <a:t>battery pack and remote</a:t>
            </a:r>
          </a:p>
          <a:p>
            <a:pPr algn="l">
              <a:lnSpc>
                <a:spcPts val="2050"/>
              </a:lnSpc>
              <a:spcBef>
                <a:spcPts val="0"/>
              </a:spcBef>
              <a:spcAft>
                <a:spcPts val="0"/>
              </a:spcAft>
            </a:pPr>
            <a:r>
              <a:rPr sz="1150" b="0">
                <a:solidFill>
                  <a:srgbClr val="66686D"/>
                </a:solidFill>
                <a:latin typeface="Arial"/>
                <a:ea typeface="Microsoft YaHei"/>
              </a:rPr>
              <a:t>control</a:t>
            </a:r>
            <a:r>
              <a:rPr sz="1150" b="0">
                <a:solidFill>
                  <a:srgbClr val="626369"/>
                </a:solidFill>
                <a:latin typeface="Arial"/>
                <a:ea typeface="Microsoft YaHei"/>
              </a:rPr>
              <a:t> devices</a:t>
            </a:r>
          </a:p>
        </p:txBody>
      </p:sp>
      <p:sp>
        <p:nvSpPr>
          <p:cNvPr id="25" name="TextBox 24"/>
          <p:cNvSpPr txBox="1"/>
          <p:nvPr/>
        </p:nvSpPr>
        <p:spPr>
          <a:xfrm>
            <a:off x="673100" y="5492750"/>
            <a:ext cx="1917700" cy="177800"/>
          </a:xfrm>
          <a:prstGeom prst="rect">
            <a:avLst/>
          </a:prstGeom>
          <a:noFill/>
        </p:spPr>
        <p:txBody>
          <a:bodyPr wrap="none" anchor="ctr" lIns="0" rIns="0" tIns="0" bIns="0">
            <a:noAutofit/>
          </a:bodyPr>
          <a:lstStyle/>
          <a:p>
            <a:pPr algn="l"/>
            <a:r>
              <a:rPr sz="1350" b="0">
                <a:solidFill>
                  <a:srgbClr val="5C5F65"/>
                </a:solidFill>
                <a:latin typeface="Times New Roman"/>
                <a:ea typeface="SimSun"/>
              </a:rPr>
              <a:t>quadruped</a:t>
            </a:r>
            <a:r>
              <a:rPr sz="1350" b="0">
                <a:solidFill>
                  <a:srgbClr val="6B6C70"/>
                </a:solidFill>
                <a:latin typeface="Times New Roman"/>
                <a:ea typeface="SimSun"/>
              </a:rPr>
              <a:t> </a:t>
            </a:r>
            <a:r>
              <a:rPr sz="1350" b="0">
                <a:solidFill>
                  <a:srgbClr val="52555A"/>
                </a:solidFill>
                <a:latin typeface="Times New Roman"/>
                <a:ea typeface="SimSun"/>
              </a:rPr>
              <a:t>platform</a:t>
            </a:r>
            <a:r>
              <a:rPr sz="1350" b="0">
                <a:solidFill>
                  <a:srgbClr val="888B93"/>
                </a:solidFill>
                <a:latin typeface="Times New Roman"/>
                <a:ea typeface="SimSun"/>
              </a:rPr>
              <a:t> </a:t>
            </a:r>
            <a:r>
              <a:rPr sz="1350" b="0">
                <a:solidFill>
                  <a:srgbClr val="5C6167"/>
                </a:solidFill>
                <a:latin typeface="Times New Roman"/>
                <a:ea typeface="SimSun"/>
              </a:rPr>
              <a:t>with</a:t>
            </a:r>
          </a:p>
        </p:txBody>
      </p:sp>
      <p:sp>
        <p:nvSpPr>
          <p:cNvPr id="26" name="TextBox 25"/>
          <p:cNvSpPr txBox="1"/>
          <p:nvPr/>
        </p:nvSpPr>
        <p:spPr>
          <a:xfrm>
            <a:off x="3702050" y="5734050"/>
            <a:ext cx="1885950" cy="406400"/>
          </a:xfrm>
          <a:prstGeom prst="rect">
            <a:avLst/>
          </a:prstGeom>
          <a:noFill/>
        </p:spPr>
        <p:txBody>
          <a:bodyPr wrap="none" anchor="ctr" lIns="0" rIns="0" tIns="0" bIns="0">
            <a:noAutofit/>
          </a:bodyPr>
          <a:lstStyle/>
          <a:p>
            <a:pPr algn="l">
              <a:lnSpc>
                <a:spcPts val="2150"/>
              </a:lnSpc>
              <a:spcBef>
                <a:spcPts val="0"/>
              </a:spcBef>
              <a:spcAft>
                <a:spcPts val="0"/>
              </a:spcAft>
            </a:pPr>
            <a:r>
              <a:rPr sz="1200" b="0">
                <a:solidFill>
                  <a:srgbClr val="616267"/>
                </a:solidFill>
                <a:latin typeface="Arial"/>
                <a:ea typeface="Microsoft YaHei"/>
              </a:rPr>
              <a:t>handling are </a:t>
            </a:r>
            <a:r>
              <a:rPr sz="1200" b="0">
                <a:solidFill>
                  <a:srgbClr val="626469"/>
                </a:solidFill>
                <a:latin typeface="Arial"/>
                <a:ea typeface="Microsoft YaHei"/>
              </a:rPr>
              <a:t>essential for</a:t>
            </a:r>
          </a:p>
          <a:p>
            <a:pPr algn="l">
              <a:lnSpc>
                <a:spcPts val="2150"/>
              </a:lnSpc>
              <a:spcBef>
                <a:spcPts val="0"/>
              </a:spcBef>
              <a:spcAft>
                <a:spcPts val="0"/>
              </a:spcAft>
            </a:pPr>
            <a:r>
              <a:rPr sz="1200" b="0">
                <a:solidFill>
                  <a:srgbClr val="6C6D72"/>
                </a:solidFill>
                <a:latin typeface="Arial"/>
                <a:ea typeface="Microsoft YaHei"/>
              </a:rPr>
              <a:t>safe operation</a:t>
            </a:r>
          </a:p>
        </p:txBody>
      </p:sp>
      <p:sp>
        <p:nvSpPr>
          <p:cNvPr id="27" name="TextBox 26"/>
          <p:cNvSpPr txBox="1"/>
          <p:nvPr/>
        </p:nvSpPr>
        <p:spPr>
          <a:xfrm>
            <a:off x="9264650" y="5734050"/>
            <a:ext cx="2082800" cy="184150"/>
          </a:xfrm>
          <a:prstGeom prst="rect">
            <a:avLst/>
          </a:prstGeom>
          <a:noFill/>
        </p:spPr>
        <p:txBody>
          <a:bodyPr wrap="none" anchor="ctr" lIns="0" rIns="0" tIns="0" bIns="0">
            <a:noAutofit/>
          </a:bodyPr>
          <a:lstStyle/>
          <a:p>
            <a:pPr algn="l"/>
            <a:r>
              <a:rPr sz="1150" b="0">
                <a:solidFill>
                  <a:srgbClr val="636569"/>
                </a:solidFill>
                <a:latin typeface="Arial"/>
                <a:ea typeface="Microsoft YaHei"/>
              </a:rPr>
              <a:t>significant</a:t>
            </a:r>
            <a:r>
              <a:rPr sz="1150" b="0">
                <a:solidFill>
                  <a:srgbClr val="24262C"/>
                </a:solidFill>
                <a:latin typeface="Arial"/>
                <a:ea typeface="Microsoft YaHei"/>
              </a:rPr>
              <a:t> </a:t>
            </a:r>
            <a:r>
              <a:rPr sz="1150" b="0">
                <a:solidFill>
                  <a:srgbClr val="61646B"/>
                </a:solidFill>
                <a:latin typeface="Arial"/>
                <a:ea typeface="Microsoft YaHei"/>
              </a:rPr>
              <a:t>responsibility on</a:t>
            </a:r>
          </a:p>
        </p:txBody>
      </p:sp>
      <p:sp>
        <p:nvSpPr>
          <p:cNvPr id="28" name="TextBox 27"/>
          <p:cNvSpPr txBox="1"/>
          <p:nvPr/>
        </p:nvSpPr>
        <p:spPr>
          <a:xfrm>
            <a:off x="673100" y="5778500"/>
            <a:ext cx="2146300" cy="120650"/>
          </a:xfrm>
          <a:prstGeom prst="rect">
            <a:avLst/>
          </a:prstGeom>
          <a:noFill/>
        </p:spPr>
        <p:txBody>
          <a:bodyPr wrap="none" anchor="ctr" lIns="0" rIns="0" tIns="0" bIns="0">
            <a:noAutofit/>
          </a:bodyPr>
          <a:lstStyle/>
          <a:p>
            <a:pPr algn="l"/>
            <a:r>
              <a:rPr sz="1050" b="0">
                <a:solidFill>
                  <a:srgbClr val="51545B"/>
                </a:solidFill>
                <a:latin typeface="Arial"/>
                <a:ea typeface="Microsoft YaHei"/>
              </a:rPr>
              <a:t>autonomous</a:t>
            </a:r>
            <a:r>
              <a:rPr sz="1050" b="0">
                <a:solidFill>
                  <a:srgbClr val="A1A2A5"/>
                </a:solidFill>
                <a:latin typeface="Arial"/>
                <a:ea typeface="Microsoft YaHei"/>
              </a:rPr>
              <a:t> </a:t>
            </a:r>
            <a:r>
              <a:rPr sz="1050" b="0">
                <a:solidFill>
                  <a:srgbClr val="595A5F"/>
                </a:solidFill>
                <a:latin typeface="Arial"/>
                <a:ea typeface="Microsoft YaHei"/>
              </a:rPr>
              <a:t>companion </a:t>
            </a:r>
            <a:r>
              <a:rPr sz="1050" b="0">
                <a:solidFill>
                  <a:srgbClr val="494C50"/>
                </a:solidFill>
                <a:latin typeface="Arial"/>
                <a:ea typeface="Microsoft YaHei"/>
              </a:rPr>
              <a:t>and</a:t>
            </a:r>
          </a:p>
        </p:txBody>
      </p:sp>
      <p:sp>
        <p:nvSpPr>
          <p:cNvPr id="29" name="TextBox 28"/>
          <p:cNvSpPr txBox="1"/>
          <p:nvPr/>
        </p:nvSpPr>
        <p:spPr>
          <a:xfrm>
            <a:off x="673100" y="6007100"/>
            <a:ext cx="1447800" cy="184150"/>
          </a:xfrm>
          <a:prstGeom prst="rect">
            <a:avLst/>
          </a:prstGeom>
          <a:noFill/>
        </p:spPr>
        <p:txBody>
          <a:bodyPr wrap="none" anchor="ctr" lIns="0" rIns="0" tIns="0" bIns="0">
            <a:noAutofit/>
          </a:bodyPr>
          <a:lstStyle/>
          <a:p>
            <a:pPr algn="l"/>
            <a:r>
              <a:rPr sz="1150" b="0">
                <a:solidFill>
                  <a:srgbClr val="65676B"/>
                </a:solidFill>
                <a:latin typeface="Arial"/>
                <a:ea typeface="Microsoft YaHei"/>
              </a:rPr>
              <a:t>sensing</a:t>
            </a:r>
            <a:r>
              <a:rPr sz="1150" b="0">
                <a:solidFill>
                  <a:srgbClr val="65666C"/>
                </a:solidFill>
                <a:latin typeface="Arial"/>
                <a:ea typeface="Microsoft YaHei"/>
              </a:rPr>
              <a:t> capabilities</a:t>
            </a:r>
          </a:p>
        </p:txBody>
      </p:sp>
      <p:sp>
        <p:nvSpPr>
          <p:cNvPr id="30" name="TextBox 29"/>
          <p:cNvSpPr txBox="1"/>
          <p:nvPr/>
        </p:nvSpPr>
        <p:spPr>
          <a:xfrm>
            <a:off x="9264650" y="6007100"/>
            <a:ext cx="2152650" cy="133350"/>
          </a:xfrm>
          <a:prstGeom prst="rect">
            <a:avLst/>
          </a:prstGeom>
          <a:noFill/>
        </p:spPr>
        <p:txBody>
          <a:bodyPr wrap="none" anchor="ctr" lIns="0" rIns="0" tIns="0" bIns="0">
            <a:noAutofit/>
          </a:bodyPr>
          <a:lstStyle/>
          <a:p>
            <a:pPr algn="l"/>
            <a:r>
              <a:rPr sz="1200" b="0">
                <a:solidFill>
                  <a:srgbClr val="67696E"/>
                </a:solidFill>
                <a:latin typeface="Arial"/>
                <a:ea typeface="Microsoft YaHei"/>
              </a:rPr>
              <a:t>the user for </a:t>
            </a:r>
            <a:r>
              <a:rPr sz="1200" b="0">
                <a:solidFill>
                  <a:srgbClr val="6A6C70"/>
                </a:solidFill>
                <a:latin typeface="Arial"/>
                <a:ea typeface="Microsoft YaHei"/>
              </a:rPr>
              <a:t>correct operation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tosea-selfpptx/self-host</cp:category>
</cp:coreProperties>
</file>